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6" r:id="rId2"/>
    <p:sldMasterId id="2147483720" r:id="rId3"/>
    <p:sldMasterId id="2147483732" r:id="rId4"/>
    <p:sldMasterId id="2147483708" r:id="rId5"/>
    <p:sldMasterId id="2147483684" r:id="rId6"/>
    <p:sldMasterId id="2147483672" r:id="rId7"/>
  </p:sldMasterIdLst>
  <p:notesMasterIdLst>
    <p:notesMasterId r:id="rId28"/>
  </p:notesMasterIdLst>
  <p:handoutMasterIdLst>
    <p:handoutMasterId r:id="rId29"/>
  </p:handoutMasterIdLst>
  <p:sldIdLst>
    <p:sldId id="474" r:id="rId8"/>
    <p:sldId id="473" r:id="rId9"/>
    <p:sldId id="476" r:id="rId10"/>
    <p:sldId id="477" r:id="rId11"/>
    <p:sldId id="472" r:id="rId12"/>
    <p:sldId id="459" r:id="rId13"/>
    <p:sldId id="467" r:id="rId14"/>
    <p:sldId id="480" r:id="rId15"/>
    <p:sldId id="466" r:id="rId16"/>
    <p:sldId id="465" r:id="rId17"/>
    <p:sldId id="470" r:id="rId18"/>
    <p:sldId id="478" r:id="rId19"/>
    <p:sldId id="479" r:id="rId20"/>
    <p:sldId id="455" r:id="rId21"/>
    <p:sldId id="453" r:id="rId22"/>
    <p:sldId id="357" r:id="rId23"/>
    <p:sldId id="389" r:id="rId24"/>
    <p:sldId id="424" r:id="rId25"/>
    <p:sldId id="356" r:id="rId26"/>
    <p:sldId id="425" r:id="rId27"/>
  </p:sldIdLst>
  <p:sldSz cx="10909300" cy="7777163"/>
  <p:notesSz cx="9926638" cy="6797675"/>
  <p:defaultTextStyle>
    <a:defPPr>
      <a:defRPr lang="en-US"/>
    </a:defPPr>
    <a:lvl1pPr marL="0" algn="l" defTabSz="505755" rtl="0" eaLnBrk="1" latinLnBrk="0" hangingPunct="1">
      <a:defRPr sz="2000" kern="1200">
        <a:solidFill>
          <a:schemeClr val="tx1"/>
        </a:solidFill>
        <a:latin typeface="+mn-lt"/>
        <a:ea typeface="+mn-ea"/>
        <a:cs typeface="+mn-cs"/>
      </a:defRPr>
    </a:lvl1pPr>
    <a:lvl2pPr marL="505755" algn="l" defTabSz="505755" rtl="0" eaLnBrk="1" latinLnBrk="0" hangingPunct="1">
      <a:defRPr sz="2000" kern="1200">
        <a:solidFill>
          <a:schemeClr val="tx1"/>
        </a:solidFill>
        <a:latin typeface="+mn-lt"/>
        <a:ea typeface="+mn-ea"/>
        <a:cs typeface="+mn-cs"/>
      </a:defRPr>
    </a:lvl2pPr>
    <a:lvl3pPr marL="1011509" algn="l" defTabSz="505755" rtl="0" eaLnBrk="1" latinLnBrk="0" hangingPunct="1">
      <a:defRPr sz="2000" kern="1200">
        <a:solidFill>
          <a:schemeClr val="tx1"/>
        </a:solidFill>
        <a:latin typeface="+mn-lt"/>
        <a:ea typeface="+mn-ea"/>
        <a:cs typeface="+mn-cs"/>
      </a:defRPr>
    </a:lvl3pPr>
    <a:lvl4pPr marL="1517264" algn="l" defTabSz="505755" rtl="0" eaLnBrk="1" latinLnBrk="0" hangingPunct="1">
      <a:defRPr sz="2000" kern="1200">
        <a:solidFill>
          <a:schemeClr val="tx1"/>
        </a:solidFill>
        <a:latin typeface="+mn-lt"/>
        <a:ea typeface="+mn-ea"/>
        <a:cs typeface="+mn-cs"/>
      </a:defRPr>
    </a:lvl4pPr>
    <a:lvl5pPr marL="2023019" algn="l" defTabSz="505755" rtl="0" eaLnBrk="1" latinLnBrk="0" hangingPunct="1">
      <a:defRPr sz="2000" kern="1200">
        <a:solidFill>
          <a:schemeClr val="tx1"/>
        </a:solidFill>
        <a:latin typeface="+mn-lt"/>
        <a:ea typeface="+mn-ea"/>
        <a:cs typeface="+mn-cs"/>
      </a:defRPr>
    </a:lvl5pPr>
    <a:lvl6pPr marL="2528773" algn="l" defTabSz="505755" rtl="0" eaLnBrk="1" latinLnBrk="0" hangingPunct="1">
      <a:defRPr sz="2000" kern="1200">
        <a:solidFill>
          <a:schemeClr val="tx1"/>
        </a:solidFill>
        <a:latin typeface="+mn-lt"/>
        <a:ea typeface="+mn-ea"/>
        <a:cs typeface="+mn-cs"/>
      </a:defRPr>
    </a:lvl6pPr>
    <a:lvl7pPr marL="3034528" algn="l" defTabSz="505755" rtl="0" eaLnBrk="1" latinLnBrk="0" hangingPunct="1">
      <a:defRPr sz="2000" kern="1200">
        <a:solidFill>
          <a:schemeClr val="tx1"/>
        </a:solidFill>
        <a:latin typeface="+mn-lt"/>
        <a:ea typeface="+mn-ea"/>
        <a:cs typeface="+mn-cs"/>
      </a:defRPr>
    </a:lvl7pPr>
    <a:lvl8pPr marL="3540282" algn="l" defTabSz="505755" rtl="0" eaLnBrk="1" latinLnBrk="0" hangingPunct="1">
      <a:defRPr sz="2000" kern="1200">
        <a:solidFill>
          <a:schemeClr val="tx1"/>
        </a:solidFill>
        <a:latin typeface="+mn-lt"/>
        <a:ea typeface="+mn-ea"/>
        <a:cs typeface="+mn-cs"/>
      </a:defRPr>
    </a:lvl8pPr>
    <a:lvl9pPr marL="4046037" algn="l" defTabSz="505755"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guide id="3" orient="horz" pos="2451">
          <p15:clr>
            <a:srgbClr val="A4A3A4"/>
          </p15:clr>
        </p15:guide>
        <p15:guide id="4" pos="343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002A7E"/>
    <a:srgbClr val="5F5F5F"/>
    <a:srgbClr val="DDDDDD"/>
    <a:srgbClr val="C0C0C0"/>
    <a:srgbClr val="B1D7E5"/>
    <a:srgbClr val="003399"/>
    <a:srgbClr val="008000"/>
    <a:srgbClr val="002E8A"/>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55" autoAdjust="0"/>
    <p:restoredTop sz="96215" autoAdjust="0"/>
  </p:normalViewPr>
  <p:slideViewPr>
    <p:cSldViewPr snapToGrid="0">
      <p:cViewPr varScale="1">
        <p:scale>
          <a:sx n="94" d="100"/>
          <a:sy n="94" d="100"/>
        </p:scale>
        <p:origin x="1716" y="84"/>
      </p:cViewPr>
      <p:guideLst>
        <p:guide orient="horz" pos="2160"/>
        <p:guide pos="3120"/>
        <p:guide orient="horz" pos="2451"/>
        <p:guide pos="3436"/>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07" d="100"/>
          <a:sy n="107" d="100"/>
        </p:scale>
        <p:origin x="228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8"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8BC544-4842-4121-B8AE-71CEDEF2287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it-CH"/>
        </a:p>
      </dgm:t>
    </dgm:pt>
    <dgm:pt modelId="{FE5C572F-D655-40FB-900B-14736F2A6D90}">
      <dgm:prSet custT="1"/>
      <dgm:spPr>
        <a:solidFill>
          <a:srgbClr val="FFC000"/>
        </a:solidFill>
      </dgm:spPr>
      <dgm:t>
        <a:bodyPr/>
        <a:lstStyle/>
        <a:p>
          <a:r>
            <a:rPr lang="it-CH" sz="1300" b="1" u="sng" dirty="0">
              <a:solidFill>
                <a:srgbClr val="002A7E"/>
              </a:solidFill>
            </a:rPr>
            <a:t>Fase 1</a:t>
          </a:r>
        </a:p>
        <a:p>
          <a:r>
            <a:rPr lang="fr-CH" sz="1300" b="1" dirty="0">
              <a:solidFill>
                <a:srgbClr val="002A7E"/>
              </a:solidFill>
            </a:rPr>
            <a:t>PIANIFICAZIONE STRATEGICA </a:t>
          </a:r>
          <a:r>
            <a:rPr lang="fr-CH" sz="1300" b="1" dirty="0" err="1">
              <a:solidFill>
                <a:srgbClr val="002A7E"/>
              </a:solidFill>
            </a:rPr>
            <a:t>della</a:t>
          </a:r>
          <a:r>
            <a:rPr lang="fr-CH" sz="1300" b="1" dirty="0">
              <a:solidFill>
                <a:srgbClr val="002A7E"/>
              </a:solidFill>
            </a:rPr>
            <a:t>       </a:t>
          </a:r>
          <a:r>
            <a:rPr lang="it-CH" sz="1300" b="1" dirty="0">
              <a:solidFill>
                <a:srgbClr val="002A7E"/>
              </a:solidFill>
            </a:rPr>
            <a:t>ACQUISIZIONE d’AZIENDA</a:t>
          </a:r>
        </a:p>
      </dgm:t>
    </dgm:pt>
    <dgm:pt modelId="{62EC725C-4367-4C00-A691-2A9BBA4BEA94}" type="parTrans" cxnId="{321042EC-F912-436A-BCD5-DF3A50CFFF76}">
      <dgm:prSet/>
      <dgm:spPr/>
      <dgm:t>
        <a:bodyPr/>
        <a:lstStyle/>
        <a:p>
          <a:endParaRPr lang="it-CH" sz="1400"/>
        </a:p>
      </dgm:t>
    </dgm:pt>
    <dgm:pt modelId="{0A734C38-DBEE-4B41-AF83-F6A9D5397CFE}" type="sibTrans" cxnId="{321042EC-F912-436A-BCD5-DF3A50CFFF76}">
      <dgm:prSet/>
      <dgm:spPr/>
      <dgm:t>
        <a:bodyPr/>
        <a:lstStyle/>
        <a:p>
          <a:endParaRPr lang="it-CH" sz="1400"/>
        </a:p>
      </dgm:t>
    </dgm:pt>
    <dgm:pt modelId="{62BBD45C-0850-45C3-B17B-E80E9090085A}">
      <dgm:prSet custT="1"/>
      <dgm:spPr>
        <a:solidFill>
          <a:srgbClr val="FFC000"/>
        </a:solidFill>
      </dgm:spPr>
      <dgm:t>
        <a:bodyPr/>
        <a:lstStyle/>
        <a:p>
          <a:r>
            <a:rPr lang="it-CH" sz="1300" b="1" u="sng" dirty="0">
              <a:solidFill>
                <a:srgbClr val="002A7E"/>
              </a:solidFill>
            </a:rPr>
            <a:t>Fase 2</a:t>
          </a:r>
        </a:p>
        <a:p>
          <a:r>
            <a:rPr lang="it-CH" sz="1300" b="1" dirty="0">
              <a:solidFill>
                <a:srgbClr val="002A7E"/>
              </a:solidFill>
            </a:rPr>
            <a:t>RICERCA e CONTATTO dei TARGET SELEZIONATI</a:t>
          </a:r>
        </a:p>
      </dgm:t>
    </dgm:pt>
    <dgm:pt modelId="{33459E15-44F0-4351-8C37-4484C7718447}" type="parTrans" cxnId="{F4F930AF-6BAB-4BF1-B35F-14E7EA1BCB19}">
      <dgm:prSet/>
      <dgm:spPr/>
      <dgm:t>
        <a:bodyPr/>
        <a:lstStyle/>
        <a:p>
          <a:endParaRPr lang="it-CH" sz="1400"/>
        </a:p>
      </dgm:t>
    </dgm:pt>
    <dgm:pt modelId="{5C0E6B35-D9CA-4217-86FE-31A8DE27D203}" type="sibTrans" cxnId="{F4F930AF-6BAB-4BF1-B35F-14E7EA1BCB19}">
      <dgm:prSet/>
      <dgm:spPr/>
      <dgm:t>
        <a:bodyPr/>
        <a:lstStyle/>
        <a:p>
          <a:endParaRPr lang="it-CH" sz="1400"/>
        </a:p>
      </dgm:t>
    </dgm:pt>
    <dgm:pt modelId="{8640004D-B7A5-43C4-9D6D-7A19758142D0}">
      <dgm:prSet custT="1"/>
      <dgm:spPr>
        <a:solidFill>
          <a:srgbClr val="FFC000"/>
        </a:solidFill>
      </dgm:spPr>
      <dgm:t>
        <a:bodyPr/>
        <a:lstStyle/>
        <a:p>
          <a:r>
            <a:rPr lang="it-CH" sz="1300" b="1" u="sng" dirty="0">
              <a:solidFill>
                <a:srgbClr val="002A7E"/>
              </a:solidFill>
            </a:rPr>
            <a:t>Fase 3</a:t>
          </a:r>
        </a:p>
        <a:p>
          <a:r>
            <a:rPr lang="it-CH" sz="1300" b="1" dirty="0">
              <a:solidFill>
                <a:srgbClr val="002A7E"/>
              </a:solidFill>
            </a:rPr>
            <a:t>INCONTRI, VALUTAZIONE e FIRMA della LOI / MOU / NBO</a:t>
          </a:r>
        </a:p>
      </dgm:t>
    </dgm:pt>
    <dgm:pt modelId="{C443F98F-B90D-4177-BFB4-E75D9F5D08E5}" type="parTrans" cxnId="{CD3300B5-3D0E-4D8A-B314-A5E89CE12F3A}">
      <dgm:prSet/>
      <dgm:spPr/>
      <dgm:t>
        <a:bodyPr/>
        <a:lstStyle/>
        <a:p>
          <a:endParaRPr lang="it-CH" sz="1400"/>
        </a:p>
      </dgm:t>
    </dgm:pt>
    <dgm:pt modelId="{16268869-8591-4382-A331-FDE18115EA6F}" type="sibTrans" cxnId="{CD3300B5-3D0E-4D8A-B314-A5E89CE12F3A}">
      <dgm:prSet/>
      <dgm:spPr/>
      <dgm:t>
        <a:bodyPr/>
        <a:lstStyle/>
        <a:p>
          <a:endParaRPr lang="it-CH" sz="1400"/>
        </a:p>
      </dgm:t>
    </dgm:pt>
    <dgm:pt modelId="{AC69EF0A-7CC3-49A3-B43A-527B68E48C22}">
      <dgm:prSet custT="1"/>
      <dgm:spPr>
        <a:solidFill>
          <a:srgbClr val="FFC000"/>
        </a:solidFill>
      </dgm:spPr>
      <dgm:t>
        <a:bodyPr/>
        <a:lstStyle/>
        <a:p>
          <a:r>
            <a:rPr lang="it-CH" sz="1300" b="1" u="sng" dirty="0">
              <a:solidFill>
                <a:srgbClr val="002A7E"/>
              </a:solidFill>
            </a:rPr>
            <a:t>Fase 5</a:t>
          </a:r>
        </a:p>
        <a:p>
          <a:r>
            <a:rPr lang="it-CH" sz="1300" b="1" dirty="0">
              <a:solidFill>
                <a:srgbClr val="002A7E"/>
              </a:solidFill>
            </a:rPr>
            <a:t>COORDINAMENTO, SOTTOSCRIZIONE e PERFEZIONAMENTO  ACCORDI FINALI</a:t>
          </a:r>
        </a:p>
      </dgm:t>
    </dgm:pt>
    <dgm:pt modelId="{26E05D4B-A4B5-42DD-BDE9-82DCDDF62B36}" type="parTrans" cxnId="{AB0BFC33-5A20-48AA-85C7-32D509F0FF70}">
      <dgm:prSet/>
      <dgm:spPr/>
      <dgm:t>
        <a:bodyPr/>
        <a:lstStyle/>
        <a:p>
          <a:endParaRPr lang="it-CH" sz="1400"/>
        </a:p>
      </dgm:t>
    </dgm:pt>
    <dgm:pt modelId="{DC8961A2-1000-4281-9531-047D3EF625BC}" type="sibTrans" cxnId="{AB0BFC33-5A20-48AA-85C7-32D509F0FF70}">
      <dgm:prSet/>
      <dgm:spPr/>
      <dgm:t>
        <a:bodyPr/>
        <a:lstStyle/>
        <a:p>
          <a:endParaRPr lang="it-CH" sz="1400"/>
        </a:p>
      </dgm:t>
    </dgm:pt>
    <dgm:pt modelId="{8C801710-FC82-4A4E-B406-D81676107960}">
      <dgm:prSet custT="1"/>
      <dgm:spPr>
        <a:solidFill>
          <a:srgbClr val="FFC000"/>
        </a:solidFill>
      </dgm:spPr>
      <dgm:t>
        <a:bodyPr/>
        <a:lstStyle/>
        <a:p>
          <a:pPr marL="0" lvl="0" defTabSz="311150">
            <a:lnSpc>
              <a:spcPct val="90000"/>
            </a:lnSpc>
            <a:spcBef>
              <a:spcPct val="0"/>
            </a:spcBef>
            <a:spcAft>
              <a:spcPct val="35000"/>
            </a:spcAft>
            <a:buNone/>
          </a:pPr>
          <a:r>
            <a:rPr lang="it-CH" sz="1300" b="1" u="sng" dirty="0">
              <a:solidFill>
                <a:srgbClr val="002A7E"/>
              </a:solidFill>
            </a:rPr>
            <a:t>Fase 4</a:t>
          </a:r>
          <a:endParaRPr lang="fr-CH" sz="1300" b="1" u="none" dirty="0">
            <a:solidFill>
              <a:srgbClr val="002A7E"/>
            </a:solidFill>
          </a:endParaRPr>
        </a:p>
        <a:p>
          <a:pPr marL="0" marR="0" lvl="0" indent="0" defTabSz="914400" eaLnBrk="1" fontAlgn="auto" latinLnBrk="0" hangingPunct="1">
            <a:lnSpc>
              <a:spcPct val="100000"/>
            </a:lnSpc>
            <a:spcBef>
              <a:spcPts val="0"/>
            </a:spcBef>
            <a:spcAft>
              <a:spcPts val="0"/>
            </a:spcAft>
            <a:buClrTx/>
            <a:buSzTx/>
            <a:buFontTx/>
            <a:buNone/>
            <a:tabLst/>
            <a:defRPr/>
          </a:pPr>
          <a:r>
            <a:rPr lang="it-CH" sz="1300" b="1" dirty="0">
              <a:solidFill>
                <a:srgbClr val="002A7E"/>
              </a:solidFill>
            </a:rPr>
            <a:t>DUE DILIGENCE STRUTTURAZIONE e NEGOZIAZIONE</a:t>
          </a:r>
        </a:p>
        <a:p>
          <a:pPr marL="0" marR="0" lvl="0" indent="0" defTabSz="914400" eaLnBrk="1" fontAlgn="auto" latinLnBrk="0" hangingPunct="1">
            <a:lnSpc>
              <a:spcPct val="100000"/>
            </a:lnSpc>
            <a:spcBef>
              <a:spcPts val="0"/>
            </a:spcBef>
            <a:spcAft>
              <a:spcPts val="0"/>
            </a:spcAft>
            <a:buClrTx/>
            <a:buSzTx/>
            <a:buFontTx/>
            <a:buNone/>
            <a:tabLst/>
            <a:defRPr/>
          </a:pPr>
          <a:r>
            <a:rPr lang="it-CH" sz="1300" b="1" dirty="0">
              <a:solidFill>
                <a:srgbClr val="002A7E"/>
              </a:solidFill>
            </a:rPr>
            <a:t>TERMINI</a:t>
          </a:r>
        </a:p>
      </dgm:t>
    </dgm:pt>
    <dgm:pt modelId="{A91D6A79-4B02-4D65-A3DE-969A79178D0F}" type="sibTrans" cxnId="{EA1A431A-F7A2-43F6-9C68-B13DB8834A3B}">
      <dgm:prSet/>
      <dgm:spPr/>
      <dgm:t>
        <a:bodyPr/>
        <a:lstStyle/>
        <a:p>
          <a:endParaRPr lang="it-CH"/>
        </a:p>
      </dgm:t>
    </dgm:pt>
    <dgm:pt modelId="{8B4827DB-4531-4F27-B709-C35E0E94EEB4}" type="parTrans" cxnId="{EA1A431A-F7A2-43F6-9C68-B13DB8834A3B}">
      <dgm:prSet/>
      <dgm:spPr/>
      <dgm:t>
        <a:bodyPr/>
        <a:lstStyle/>
        <a:p>
          <a:endParaRPr lang="it-CH"/>
        </a:p>
      </dgm:t>
    </dgm:pt>
    <dgm:pt modelId="{0E9298F0-09B6-4665-839F-588CF44EE974}">
      <dgm:prSet custT="1"/>
      <dgm:spPr>
        <a:solidFill>
          <a:srgbClr val="FFC000"/>
        </a:solidFill>
        <a:ln w="12700" cap="flat" cmpd="sng" algn="ctr">
          <a:solidFill>
            <a:prstClr val="white">
              <a:hueOff val="0"/>
              <a:satOff val="0"/>
              <a:lumOff val="0"/>
              <a:alphaOff val="0"/>
            </a:prstClr>
          </a:solidFill>
          <a:prstDash val="solid"/>
          <a:miter lim="800000"/>
        </a:ln>
        <a:effectLst/>
      </dgm:spPr>
      <dgm:t>
        <a:bodyPr spcFirstLastPara="0" vert="horz" wrap="square" lIns="49530" tIns="49530" rIns="49530" bIns="49530" numCol="1" spcCol="1270" anchor="ctr" anchorCtr="0"/>
        <a:lstStyle/>
        <a:p>
          <a:pPr marL="0" lvl="0" algn="ctr" defTabSz="577850" rtl="0" eaLnBrk="1" latinLnBrk="0" hangingPunct="1">
            <a:lnSpc>
              <a:spcPct val="90000"/>
            </a:lnSpc>
            <a:spcBef>
              <a:spcPct val="0"/>
            </a:spcBef>
            <a:spcAft>
              <a:spcPct val="35000"/>
            </a:spcAft>
            <a:buNone/>
          </a:pPr>
          <a:r>
            <a:rPr lang="it-CH" sz="1300" b="1" u="sng" kern="1200" dirty="0">
              <a:solidFill>
                <a:srgbClr val="002A7E"/>
              </a:solidFill>
              <a:latin typeface="Calibri" panose="020F0502020204030204"/>
              <a:ea typeface="+mn-ea"/>
              <a:cs typeface="+mn-cs"/>
            </a:rPr>
            <a:t>Fase 6 </a:t>
          </a:r>
          <a:r>
            <a:rPr lang="it-CH" sz="1300" b="1" u="none" kern="1200" dirty="0">
              <a:solidFill>
                <a:srgbClr val="002A7E"/>
              </a:solidFill>
              <a:latin typeface="Calibri" panose="020F0502020204030204"/>
              <a:ea typeface="+mn-ea"/>
              <a:cs typeface="+mn-cs"/>
            </a:rPr>
            <a:t>INTEGRAZIONE POST-ACQUISIZIONE della TARGET</a:t>
          </a:r>
        </a:p>
      </dgm:t>
    </dgm:pt>
    <dgm:pt modelId="{05746E00-8582-4BA2-935F-7B614C9B3D24}" type="parTrans" cxnId="{AFEEBDA7-1511-4991-99EA-E4CF4C311D1C}">
      <dgm:prSet/>
      <dgm:spPr/>
      <dgm:t>
        <a:bodyPr/>
        <a:lstStyle/>
        <a:p>
          <a:endParaRPr lang="it-CH"/>
        </a:p>
      </dgm:t>
    </dgm:pt>
    <dgm:pt modelId="{DF8AC71F-F604-4544-9C07-0C1168C4A27F}" type="sibTrans" cxnId="{AFEEBDA7-1511-4991-99EA-E4CF4C311D1C}">
      <dgm:prSet/>
      <dgm:spPr/>
      <dgm:t>
        <a:bodyPr/>
        <a:lstStyle/>
        <a:p>
          <a:endParaRPr lang="it-CH"/>
        </a:p>
      </dgm:t>
    </dgm:pt>
    <dgm:pt modelId="{56C0BD3F-F8F8-4F20-938D-7D63D202725B}" type="pres">
      <dgm:prSet presAssocID="{128BC544-4842-4121-B8AE-71CEDEF22870}" presName="CompostProcess" presStyleCnt="0">
        <dgm:presLayoutVars>
          <dgm:dir/>
          <dgm:resizeHandles val="exact"/>
        </dgm:presLayoutVars>
      </dgm:prSet>
      <dgm:spPr/>
    </dgm:pt>
    <dgm:pt modelId="{5BA3DA6A-C7A4-4B2B-BC9B-1178A6A0FF26}" type="pres">
      <dgm:prSet presAssocID="{128BC544-4842-4121-B8AE-71CEDEF22870}" presName="arrow" presStyleLbl="bgShp" presStyleIdx="0" presStyleCnt="1" custLinFactNeighborX="-1131"/>
      <dgm:spPr/>
    </dgm:pt>
    <dgm:pt modelId="{5E5D8AD5-2CC0-4A9D-91F8-51254EFC4AF4}" type="pres">
      <dgm:prSet presAssocID="{128BC544-4842-4121-B8AE-71CEDEF22870}" presName="linearProcess" presStyleCnt="0"/>
      <dgm:spPr/>
    </dgm:pt>
    <dgm:pt modelId="{2C65B463-0D8A-4685-A51B-39444E54E43F}" type="pres">
      <dgm:prSet presAssocID="{FE5C572F-D655-40FB-900B-14736F2A6D90}" presName="textNode" presStyleLbl="node1" presStyleIdx="0" presStyleCnt="6" custScaleX="188273" custScaleY="71930" custLinFactX="1816" custLinFactNeighborX="100000" custLinFactNeighborY="797">
        <dgm:presLayoutVars>
          <dgm:bulletEnabled val="1"/>
        </dgm:presLayoutVars>
      </dgm:prSet>
      <dgm:spPr/>
    </dgm:pt>
    <dgm:pt modelId="{A13D929A-E574-4BD2-924F-2E07C54B6E6B}" type="pres">
      <dgm:prSet presAssocID="{0A734C38-DBEE-4B41-AF83-F6A9D5397CFE}" presName="sibTrans" presStyleCnt="0"/>
      <dgm:spPr/>
    </dgm:pt>
    <dgm:pt modelId="{A4ED4CA0-3EC6-4A88-AB7C-9C2A21E87B56}" type="pres">
      <dgm:prSet presAssocID="{62BBD45C-0850-45C3-B17B-E80E9090085A}" presName="textNode" presStyleLbl="node1" presStyleIdx="1" presStyleCnt="6" custScaleX="170172" custScaleY="69514" custLinFactNeighborX="59528" custLinFactNeighborY="1320">
        <dgm:presLayoutVars>
          <dgm:bulletEnabled val="1"/>
        </dgm:presLayoutVars>
      </dgm:prSet>
      <dgm:spPr/>
    </dgm:pt>
    <dgm:pt modelId="{6C588141-E189-4BCD-993D-DBEEFC47F3C8}" type="pres">
      <dgm:prSet presAssocID="{5C0E6B35-D9CA-4217-86FE-31A8DE27D203}" presName="sibTrans" presStyleCnt="0"/>
      <dgm:spPr/>
    </dgm:pt>
    <dgm:pt modelId="{B344E865-51EF-48DF-892A-2347AB6BFEC6}" type="pres">
      <dgm:prSet presAssocID="{8640004D-B7A5-43C4-9D6D-7A19758142D0}" presName="textNode" presStyleLbl="node1" presStyleIdx="2" presStyleCnt="6" custScaleX="167844" custScaleY="69836" custLinFactNeighborX="19323" custLinFactNeighborY="1321">
        <dgm:presLayoutVars>
          <dgm:bulletEnabled val="1"/>
        </dgm:presLayoutVars>
      </dgm:prSet>
      <dgm:spPr/>
    </dgm:pt>
    <dgm:pt modelId="{C1A7CC61-551E-4FF0-BFA3-5137E71A51D4}" type="pres">
      <dgm:prSet presAssocID="{16268869-8591-4382-A331-FDE18115EA6F}" presName="sibTrans" presStyleCnt="0"/>
      <dgm:spPr/>
    </dgm:pt>
    <dgm:pt modelId="{BEA4A7D9-8F03-48E6-86BD-94E3F8C6A4A6}" type="pres">
      <dgm:prSet presAssocID="{8C801710-FC82-4A4E-B406-D81676107960}" presName="textNode" presStyleLbl="node1" presStyleIdx="3" presStyleCnt="6" custScaleX="170986" custScaleY="69309" custLinFactNeighborX="-25769" custLinFactNeighborY="375">
        <dgm:presLayoutVars>
          <dgm:bulletEnabled val="1"/>
        </dgm:presLayoutVars>
      </dgm:prSet>
      <dgm:spPr/>
    </dgm:pt>
    <dgm:pt modelId="{33E73F73-C1F1-4A9F-98BC-AE22506AC403}" type="pres">
      <dgm:prSet presAssocID="{A91D6A79-4B02-4D65-A3DE-969A79178D0F}" presName="sibTrans" presStyleCnt="0"/>
      <dgm:spPr/>
    </dgm:pt>
    <dgm:pt modelId="{A40BA56F-A2FB-43B8-8D2E-A21B4D8C2552}" type="pres">
      <dgm:prSet presAssocID="{AC69EF0A-7CC3-49A3-B43A-527B68E48C22}" presName="textNode" presStyleLbl="node1" presStyleIdx="4" presStyleCnt="6" custScaleX="184516" custScaleY="68341" custLinFactNeighborX="-75921" custLinFactNeighborY="335">
        <dgm:presLayoutVars>
          <dgm:bulletEnabled val="1"/>
        </dgm:presLayoutVars>
      </dgm:prSet>
      <dgm:spPr/>
    </dgm:pt>
    <dgm:pt modelId="{63C26989-598C-489C-9161-9F1384A730B0}" type="pres">
      <dgm:prSet presAssocID="{DC8961A2-1000-4281-9531-047D3EF625BC}" presName="sibTrans" presStyleCnt="0"/>
      <dgm:spPr/>
    </dgm:pt>
    <dgm:pt modelId="{0783EEA0-0C55-481F-8FF6-49A79ED79F11}" type="pres">
      <dgm:prSet presAssocID="{0E9298F0-09B6-4665-839F-588CF44EE974}" presName="textNode" presStyleLbl="node1" presStyleIdx="5" presStyleCnt="6" custScaleX="171638" custScaleY="67963" custLinFactX="-3871" custLinFactNeighborX="-100000">
        <dgm:presLayoutVars>
          <dgm:bulletEnabled val="1"/>
        </dgm:presLayoutVars>
      </dgm:prSet>
      <dgm:spPr>
        <a:xfrm>
          <a:off x="8602565" y="1454573"/>
          <a:ext cx="1733220" cy="1939431"/>
        </a:xfrm>
        <a:prstGeom prst="roundRect">
          <a:avLst/>
        </a:prstGeom>
      </dgm:spPr>
    </dgm:pt>
  </dgm:ptLst>
  <dgm:cxnLst>
    <dgm:cxn modelId="{EA1A431A-F7A2-43F6-9C68-B13DB8834A3B}" srcId="{128BC544-4842-4121-B8AE-71CEDEF22870}" destId="{8C801710-FC82-4A4E-B406-D81676107960}" srcOrd="3" destOrd="0" parTransId="{8B4827DB-4531-4F27-B709-C35E0E94EEB4}" sibTransId="{A91D6A79-4B02-4D65-A3DE-969A79178D0F}"/>
    <dgm:cxn modelId="{A4E26D1A-2418-4663-B8D7-BD2A07E8B264}" type="presOf" srcId="{FE5C572F-D655-40FB-900B-14736F2A6D90}" destId="{2C65B463-0D8A-4685-A51B-39444E54E43F}" srcOrd="0" destOrd="0" presId="urn:microsoft.com/office/officeart/2005/8/layout/hProcess9"/>
    <dgm:cxn modelId="{AB0BFC33-5A20-48AA-85C7-32D509F0FF70}" srcId="{128BC544-4842-4121-B8AE-71CEDEF22870}" destId="{AC69EF0A-7CC3-49A3-B43A-527B68E48C22}" srcOrd="4" destOrd="0" parTransId="{26E05D4B-A4B5-42DD-BDE9-82DCDDF62B36}" sibTransId="{DC8961A2-1000-4281-9531-047D3EF625BC}"/>
    <dgm:cxn modelId="{A964CE53-4816-4C16-991E-AB3003BC9BE9}" type="presOf" srcId="{0E9298F0-09B6-4665-839F-588CF44EE974}" destId="{0783EEA0-0C55-481F-8FF6-49A79ED79F11}" srcOrd="0" destOrd="0" presId="urn:microsoft.com/office/officeart/2005/8/layout/hProcess9"/>
    <dgm:cxn modelId="{8DA74092-C6D5-4DF6-95AA-9694D7A3EAB1}" type="presOf" srcId="{8640004D-B7A5-43C4-9D6D-7A19758142D0}" destId="{B344E865-51EF-48DF-892A-2347AB6BFEC6}" srcOrd="0" destOrd="0" presId="urn:microsoft.com/office/officeart/2005/8/layout/hProcess9"/>
    <dgm:cxn modelId="{B364DD92-06F3-45C7-89A7-EAC0A39B1C65}" type="presOf" srcId="{128BC544-4842-4121-B8AE-71CEDEF22870}" destId="{56C0BD3F-F8F8-4F20-938D-7D63D202725B}" srcOrd="0" destOrd="0" presId="urn:microsoft.com/office/officeart/2005/8/layout/hProcess9"/>
    <dgm:cxn modelId="{6F504997-E4B7-4681-96DF-F702FEE140A3}" type="presOf" srcId="{8C801710-FC82-4A4E-B406-D81676107960}" destId="{BEA4A7D9-8F03-48E6-86BD-94E3F8C6A4A6}" srcOrd="0" destOrd="0" presId="urn:microsoft.com/office/officeart/2005/8/layout/hProcess9"/>
    <dgm:cxn modelId="{AFEEBDA7-1511-4991-99EA-E4CF4C311D1C}" srcId="{128BC544-4842-4121-B8AE-71CEDEF22870}" destId="{0E9298F0-09B6-4665-839F-588CF44EE974}" srcOrd="5" destOrd="0" parTransId="{05746E00-8582-4BA2-935F-7B614C9B3D24}" sibTransId="{DF8AC71F-F604-4544-9C07-0C1168C4A27F}"/>
    <dgm:cxn modelId="{F4F930AF-6BAB-4BF1-B35F-14E7EA1BCB19}" srcId="{128BC544-4842-4121-B8AE-71CEDEF22870}" destId="{62BBD45C-0850-45C3-B17B-E80E9090085A}" srcOrd="1" destOrd="0" parTransId="{33459E15-44F0-4351-8C37-4484C7718447}" sibTransId="{5C0E6B35-D9CA-4217-86FE-31A8DE27D203}"/>
    <dgm:cxn modelId="{8E41A5B0-26CA-4C92-93CC-62372074BD86}" type="presOf" srcId="{AC69EF0A-7CC3-49A3-B43A-527B68E48C22}" destId="{A40BA56F-A2FB-43B8-8D2E-A21B4D8C2552}" srcOrd="0" destOrd="0" presId="urn:microsoft.com/office/officeart/2005/8/layout/hProcess9"/>
    <dgm:cxn modelId="{CD3300B5-3D0E-4D8A-B314-A5E89CE12F3A}" srcId="{128BC544-4842-4121-B8AE-71CEDEF22870}" destId="{8640004D-B7A5-43C4-9D6D-7A19758142D0}" srcOrd="2" destOrd="0" parTransId="{C443F98F-B90D-4177-BFB4-E75D9F5D08E5}" sibTransId="{16268869-8591-4382-A331-FDE18115EA6F}"/>
    <dgm:cxn modelId="{66923CB8-3EF8-4401-A690-C40AE0E9365F}" type="presOf" srcId="{62BBD45C-0850-45C3-B17B-E80E9090085A}" destId="{A4ED4CA0-3EC6-4A88-AB7C-9C2A21E87B56}" srcOrd="0" destOrd="0" presId="urn:microsoft.com/office/officeart/2005/8/layout/hProcess9"/>
    <dgm:cxn modelId="{321042EC-F912-436A-BCD5-DF3A50CFFF76}" srcId="{128BC544-4842-4121-B8AE-71CEDEF22870}" destId="{FE5C572F-D655-40FB-900B-14736F2A6D90}" srcOrd="0" destOrd="0" parTransId="{62EC725C-4367-4C00-A691-2A9BBA4BEA94}" sibTransId="{0A734C38-DBEE-4B41-AF83-F6A9D5397CFE}"/>
    <dgm:cxn modelId="{AA6617CA-4522-4148-9E0D-FFC0B16A724C}" type="presParOf" srcId="{56C0BD3F-F8F8-4F20-938D-7D63D202725B}" destId="{5BA3DA6A-C7A4-4B2B-BC9B-1178A6A0FF26}" srcOrd="0" destOrd="0" presId="urn:microsoft.com/office/officeart/2005/8/layout/hProcess9"/>
    <dgm:cxn modelId="{E960973B-034A-4FB7-93FF-B8F8F3D693DB}" type="presParOf" srcId="{56C0BD3F-F8F8-4F20-938D-7D63D202725B}" destId="{5E5D8AD5-2CC0-4A9D-91F8-51254EFC4AF4}" srcOrd="1" destOrd="0" presId="urn:microsoft.com/office/officeart/2005/8/layout/hProcess9"/>
    <dgm:cxn modelId="{40921346-A1F5-40E2-B2C9-0367CB5C6668}" type="presParOf" srcId="{5E5D8AD5-2CC0-4A9D-91F8-51254EFC4AF4}" destId="{2C65B463-0D8A-4685-A51B-39444E54E43F}" srcOrd="0" destOrd="0" presId="urn:microsoft.com/office/officeart/2005/8/layout/hProcess9"/>
    <dgm:cxn modelId="{A78FE79C-8E4C-4E22-B3DB-2558D96AA95F}" type="presParOf" srcId="{5E5D8AD5-2CC0-4A9D-91F8-51254EFC4AF4}" destId="{A13D929A-E574-4BD2-924F-2E07C54B6E6B}" srcOrd="1" destOrd="0" presId="urn:microsoft.com/office/officeart/2005/8/layout/hProcess9"/>
    <dgm:cxn modelId="{1B0CEE24-9EEC-4224-BDE1-E0A7AF6BCA08}" type="presParOf" srcId="{5E5D8AD5-2CC0-4A9D-91F8-51254EFC4AF4}" destId="{A4ED4CA0-3EC6-4A88-AB7C-9C2A21E87B56}" srcOrd="2" destOrd="0" presId="urn:microsoft.com/office/officeart/2005/8/layout/hProcess9"/>
    <dgm:cxn modelId="{976CD702-5A90-48CC-9688-BBB2B83BB202}" type="presParOf" srcId="{5E5D8AD5-2CC0-4A9D-91F8-51254EFC4AF4}" destId="{6C588141-E189-4BCD-993D-DBEEFC47F3C8}" srcOrd="3" destOrd="0" presId="urn:microsoft.com/office/officeart/2005/8/layout/hProcess9"/>
    <dgm:cxn modelId="{8E6F3F76-D89F-462F-A0E9-426EB939AA42}" type="presParOf" srcId="{5E5D8AD5-2CC0-4A9D-91F8-51254EFC4AF4}" destId="{B344E865-51EF-48DF-892A-2347AB6BFEC6}" srcOrd="4" destOrd="0" presId="urn:microsoft.com/office/officeart/2005/8/layout/hProcess9"/>
    <dgm:cxn modelId="{215568A0-C9CA-4A59-AC83-CEB4583EF4FC}" type="presParOf" srcId="{5E5D8AD5-2CC0-4A9D-91F8-51254EFC4AF4}" destId="{C1A7CC61-551E-4FF0-BFA3-5137E71A51D4}" srcOrd="5" destOrd="0" presId="urn:microsoft.com/office/officeart/2005/8/layout/hProcess9"/>
    <dgm:cxn modelId="{868359FC-ED29-4C5F-B142-2DDDD70A3CB9}" type="presParOf" srcId="{5E5D8AD5-2CC0-4A9D-91F8-51254EFC4AF4}" destId="{BEA4A7D9-8F03-48E6-86BD-94E3F8C6A4A6}" srcOrd="6" destOrd="0" presId="urn:microsoft.com/office/officeart/2005/8/layout/hProcess9"/>
    <dgm:cxn modelId="{13C959AE-DC57-47F1-974B-EA90B724EA0F}" type="presParOf" srcId="{5E5D8AD5-2CC0-4A9D-91F8-51254EFC4AF4}" destId="{33E73F73-C1F1-4A9F-98BC-AE22506AC403}" srcOrd="7" destOrd="0" presId="urn:microsoft.com/office/officeart/2005/8/layout/hProcess9"/>
    <dgm:cxn modelId="{57C3130C-1DCE-41D4-9FBA-9164834B8023}" type="presParOf" srcId="{5E5D8AD5-2CC0-4A9D-91F8-51254EFC4AF4}" destId="{A40BA56F-A2FB-43B8-8D2E-A21B4D8C2552}" srcOrd="8" destOrd="0" presId="urn:microsoft.com/office/officeart/2005/8/layout/hProcess9"/>
    <dgm:cxn modelId="{CFCB7418-F7C6-4DA1-89EA-DFF42F79592C}" type="presParOf" srcId="{5E5D8AD5-2CC0-4A9D-91F8-51254EFC4AF4}" destId="{63C26989-598C-489C-9161-9F1384A730B0}" srcOrd="9" destOrd="0" presId="urn:microsoft.com/office/officeart/2005/8/layout/hProcess9"/>
    <dgm:cxn modelId="{05411FF7-6E03-4A73-A544-07D9A385C20F}" type="presParOf" srcId="{5E5D8AD5-2CC0-4A9D-91F8-51254EFC4AF4}" destId="{0783EEA0-0C55-481F-8FF6-49A79ED79F11}" srcOrd="10"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E31212-14AD-4600-B716-E82D51910B40}" type="doc">
      <dgm:prSet loTypeId="urn:microsoft.com/office/officeart/2005/8/layout/hProcess9" loCatId="process" qsTypeId="urn:microsoft.com/office/officeart/2005/8/quickstyle/simple1" qsCatId="simple" csTypeId="urn:microsoft.com/office/officeart/2005/8/colors/accent1_2" csCatId="accent1" phldr="1"/>
      <dgm:spPr/>
    </dgm:pt>
    <dgm:pt modelId="{56E2F9D9-498D-451D-AD15-71279CD0CF63}" type="pres">
      <dgm:prSet presAssocID="{3CE31212-14AD-4600-B716-E82D51910B40}" presName="CompostProcess" presStyleCnt="0">
        <dgm:presLayoutVars>
          <dgm:dir/>
          <dgm:resizeHandles val="exact"/>
        </dgm:presLayoutVars>
      </dgm:prSet>
      <dgm:spPr/>
    </dgm:pt>
    <dgm:pt modelId="{89AEF34C-298B-464A-B037-694AB46C976E}" type="pres">
      <dgm:prSet presAssocID="{3CE31212-14AD-4600-B716-E82D51910B40}" presName="arrow" presStyleLbl="bgShp" presStyleIdx="0" presStyleCnt="1" custScaleX="117647" custLinFactNeighborY="-1211"/>
      <dgm:spPr/>
    </dgm:pt>
    <dgm:pt modelId="{DF4C91C1-A206-4368-8781-37D6F5FA922B}" type="pres">
      <dgm:prSet presAssocID="{3CE31212-14AD-4600-B716-E82D51910B40}" presName="linearProcess" presStyleCnt="0"/>
      <dgm:spPr/>
    </dgm:pt>
  </dgm:ptLst>
  <dgm:cxnLst>
    <dgm:cxn modelId="{E46323F5-C45F-4318-AB81-04B0F6635C62}" type="presOf" srcId="{3CE31212-14AD-4600-B716-E82D51910B40}" destId="{56E2F9D9-498D-451D-AD15-71279CD0CF63}" srcOrd="0" destOrd="0" presId="urn:microsoft.com/office/officeart/2005/8/layout/hProcess9"/>
    <dgm:cxn modelId="{FBC70832-DB01-4095-9D2B-7C2E9971BC14}" type="presParOf" srcId="{56E2F9D9-498D-451D-AD15-71279CD0CF63}" destId="{89AEF34C-298B-464A-B037-694AB46C976E}" srcOrd="0" destOrd="0" presId="urn:microsoft.com/office/officeart/2005/8/layout/hProcess9"/>
    <dgm:cxn modelId="{8EE24B2D-084B-4503-B951-637DB24EB9C7}" type="presParOf" srcId="{56E2F9D9-498D-451D-AD15-71279CD0CF63}" destId="{DF4C91C1-A206-4368-8781-37D6F5FA922B}" srcOrd="1"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E31212-14AD-4600-B716-E82D51910B40}" type="doc">
      <dgm:prSet loTypeId="urn:microsoft.com/office/officeart/2005/8/layout/hProcess9" loCatId="process" qsTypeId="urn:microsoft.com/office/officeart/2005/8/quickstyle/simple1" qsCatId="simple" csTypeId="urn:microsoft.com/office/officeart/2005/8/colors/accent1_2" csCatId="accent1" phldr="1"/>
      <dgm:spPr/>
    </dgm:pt>
    <dgm:pt modelId="{56E2F9D9-498D-451D-AD15-71279CD0CF63}" type="pres">
      <dgm:prSet presAssocID="{3CE31212-14AD-4600-B716-E82D51910B40}" presName="CompostProcess" presStyleCnt="0">
        <dgm:presLayoutVars>
          <dgm:dir/>
          <dgm:resizeHandles val="exact"/>
        </dgm:presLayoutVars>
      </dgm:prSet>
      <dgm:spPr/>
    </dgm:pt>
    <dgm:pt modelId="{89AEF34C-298B-464A-B037-694AB46C976E}" type="pres">
      <dgm:prSet presAssocID="{3CE31212-14AD-4600-B716-E82D51910B40}" presName="arrow" presStyleLbl="bgShp" presStyleIdx="0" presStyleCnt="1" custScaleX="117647" custLinFactNeighborY="-1211"/>
      <dgm:spPr/>
    </dgm:pt>
    <dgm:pt modelId="{DF4C91C1-A206-4368-8781-37D6F5FA922B}" type="pres">
      <dgm:prSet presAssocID="{3CE31212-14AD-4600-B716-E82D51910B40}" presName="linearProcess" presStyleCnt="0"/>
      <dgm:spPr/>
    </dgm:pt>
  </dgm:ptLst>
  <dgm:cxnLst>
    <dgm:cxn modelId="{E46323F5-C45F-4318-AB81-04B0F6635C62}" type="presOf" srcId="{3CE31212-14AD-4600-B716-E82D51910B40}" destId="{56E2F9D9-498D-451D-AD15-71279CD0CF63}" srcOrd="0" destOrd="0" presId="urn:microsoft.com/office/officeart/2005/8/layout/hProcess9"/>
    <dgm:cxn modelId="{FBC70832-DB01-4095-9D2B-7C2E9971BC14}" type="presParOf" srcId="{56E2F9D9-498D-451D-AD15-71279CD0CF63}" destId="{89AEF34C-298B-464A-B037-694AB46C976E}" srcOrd="0" destOrd="0" presId="urn:microsoft.com/office/officeart/2005/8/layout/hProcess9"/>
    <dgm:cxn modelId="{8EE24B2D-084B-4503-B951-637DB24EB9C7}" type="presParOf" srcId="{56E2F9D9-498D-451D-AD15-71279CD0CF63}" destId="{DF4C91C1-A206-4368-8781-37D6F5FA922B}" srcOrd="1"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E31212-14AD-4600-B716-E82D51910B40}" type="doc">
      <dgm:prSet loTypeId="urn:microsoft.com/office/officeart/2005/8/layout/hProcess9" loCatId="process" qsTypeId="urn:microsoft.com/office/officeart/2005/8/quickstyle/simple1" qsCatId="simple" csTypeId="urn:microsoft.com/office/officeart/2005/8/colors/accent1_2" csCatId="accent1" phldr="1"/>
      <dgm:spPr/>
    </dgm:pt>
    <dgm:pt modelId="{56E2F9D9-498D-451D-AD15-71279CD0CF63}" type="pres">
      <dgm:prSet presAssocID="{3CE31212-14AD-4600-B716-E82D51910B40}" presName="CompostProcess" presStyleCnt="0">
        <dgm:presLayoutVars>
          <dgm:dir/>
          <dgm:resizeHandles val="exact"/>
        </dgm:presLayoutVars>
      </dgm:prSet>
      <dgm:spPr/>
    </dgm:pt>
    <dgm:pt modelId="{89AEF34C-298B-464A-B037-694AB46C976E}" type="pres">
      <dgm:prSet presAssocID="{3CE31212-14AD-4600-B716-E82D51910B40}" presName="arrow" presStyleLbl="bgShp" presStyleIdx="0" presStyleCnt="1" custScaleX="117647" custLinFactNeighborY="-1211"/>
      <dgm:spPr/>
    </dgm:pt>
    <dgm:pt modelId="{DF4C91C1-A206-4368-8781-37D6F5FA922B}" type="pres">
      <dgm:prSet presAssocID="{3CE31212-14AD-4600-B716-E82D51910B40}" presName="linearProcess" presStyleCnt="0"/>
      <dgm:spPr/>
    </dgm:pt>
  </dgm:ptLst>
  <dgm:cxnLst>
    <dgm:cxn modelId="{E46323F5-C45F-4318-AB81-04B0F6635C62}" type="presOf" srcId="{3CE31212-14AD-4600-B716-E82D51910B40}" destId="{56E2F9D9-498D-451D-AD15-71279CD0CF63}" srcOrd="0" destOrd="0" presId="urn:microsoft.com/office/officeart/2005/8/layout/hProcess9"/>
    <dgm:cxn modelId="{FBC70832-DB01-4095-9D2B-7C2E9971BC14}" type="presParOf" srcId="{56E2F9D9-498D-451D-AD15-71279CD0CF63}" destId="{89AEF34C-298B-464A-B037-694AB46C976E}" srcOrd="0" destOrd="0" presId="urn:microsoft.com/office/officeart/2005/8/layout/hProcess9"/>
    <dgm:cxn modelId="{8EE24B2D-084B-4503-B951-637DB24EB9C7}" type="presParOf" srcId="{56E2F9D9-498D-451D-AD15-71279CD0CF63}" destId="{DF4C91C1-A206-4368-8781-37D6F5FA922B}" srcOrd="1"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CE31212-14AD-4600-B716-E82D51910B40}" type="doc">
      <dgm:prSet loTypeId="urn:microsoft.com/office/officeart/2005/8/layout/hProcess9" loCatId="process" qsTypeId="urn:microsoft.com/office/officeart/2005/8/quickstyle/simple1" qsCatId="simple" csTypeId="urn:microsoft.com/office/officeart/2005/8/colors/accent1_2" csCatId="accent1" phldr="1"/>
      <dgm:spPr/>
    </dgm:pt>
    <dgm:pt modelId="{56E2F9D9-498D-451D-AD15-71279CD0CF63}" type="pres">
      <dgm:prSet presAssocID="{3CE31212-14AD-4600-B716-E82D51910B40}" presName="CompostProcess" presStyleCnt="0">
        <dgm:presLayoutVars>
          <dgm:dir/>
          <dgm:resizeHandles val="exact"/>
        </dgm:presLayoutVars>
      </dgm:prSet>
      <dgm:spPr/>
    </dgm:pt>
    <dgm:pt modelId="{89AEF34C-298B-464A-B037-694AB46C976E}" type="pres">
      <dgm:prSet presAssocID="{3CE31212-14AD-4600-B716-E82D51910B40}" presName="arrow" presStyleLbl="bgShp" presStyleIdx="0" presStyleCnt="1" custScaleX="117647" custLinFactNeighborY="-1211"/>
      <dgm:spPr/>
    </dgm:pt>
    <dgm:pt modelId="{DF4C91C1-A206-4368-8781-37D6F5FA922B}" type="pres">
      <dgm:prSet presAssocID="{3CE31212-14AD-4600-B716-E82D51910B40}" presName="linearProcess" presStyleCnt="0"/>
      <dgm:spPr/>
    </dgm:pt>
  </dgm:ptLst>
  <dgm:cxnLst>
    <dgm:cxn modelId="{E46323F5-C45F-4318-AB81-04B0F6635C62}" type="presOf" srcId="{3CE31212-14AD-4600-B716-E82D51910B40}" destId="{56E2F9D9-498D-451D-AD15-71279CD0CF63}" srcOrd="0" destOrd="0" presId="urn:microsoft.com/office/officeart/2005/8/layout/hProcess9"/>
    <dgm:cxn modelId="{FBC70832-DB01-4095-9D2B-7C2E9971BC14}" type="presParOf" srcId="{56E2F9D9-498D-451D-AD15-71279CD0CF63}" destId="{89AEF34C-298B-464A-B037-694AB46C976E}" srcOrd="0" destOrd="0" presId="urn:microsoft.com/office/officeart/2005/8/layout/hProcess9"/>
    <dgm:cxn modelId="{8EE24B2D-084B-4503-B951-637DB24EB9C7}" type="presParOf" srcId="{56E2F9D9-498D-451D-AD15-71279CD0CF63}" destId="{DF4C91C1-A206-4368-8781-37D6F5FA922B}" srcOrd="1"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CE31212-14AD-4600-B716-E82D51910B40}" type="doc">
      <dgm:prSet loTypeId="urn:microsoft.com/office/officeart/2005/8/layout/hProcess9" loCatId="process" qsTypeId="urn:microsoft.com/office/officeart/2005/8/quickstyle/simple1" qsCatId="simple" csTypeId="urn:microsoft.com/office/officeart/2005/8/colors/accent1_2" csCatId="accent1" phldr="1"/>
      <dgm:spPr/>
    </dgm:pt>
    <dgm:pt modelId="{56E2F9D9-498D-451D-AD15-71279CD0CF63}" type="pres">
      <dgm:prSet presAssocID="{3CE31212-14AD-4600-B716-E82D51910B40}" presName="CompostProcess" presStyleCnt="0">
        <dgm:presLayoutVars>
          <dgm:dir/>
          <dgm:resizeHandles val="exact"/>
        </dgm:presLayoutVars>
      </dgm:prSet>
      <dgm:spPr/>
    </dgm:pt>
    <dgm:pt modelId="{89AEF34C-298B-464A-B037-694AB46C976E}" type="pres">
      <dgm:prSet presAssocID="{3CE31212-14AD-4600-B716-E82D51910B40}" presName="arrow" presStyleLbl="bgShp" presStyleIdx="0" presStyleCnt="1" custScaleX="117647" custLinFactNeighborY="-1211"/>
      <dgm:spPr/>
    </dgm:pt>
    <dgm:pt modelId="{DF4C91C1-A206-4368-8781-37D6F5FA922B}" type="pres">
      <dgm:prSet presAssocID="{3CE31212-14AD-4600-B716-E82D51910B40}" presName="linearProcess" presStyleCnt="0"/>
      <dgm:spPr/>
    </dgm:pt>
  </dgm:ptLst>
  <dgm:cxnLst>
    <dgm:cxn modelId="{E46323F5-C45F-4318-AB81-04B0F6635C62}" type="presOf" srcId="{3CE31212-14AD-4600-B716-E82D51910B40}" destId="{56E2F9D9-498D-451D-AD15-71279CD0CF63}" srcOrd="0" destOrd="0" presId="urn:microsoft.com/office/officeart/2005/8/layout/hProcess9"/>
    <dgm:cxn modelId="{FBC70832-DB01-4095-9D2B-7C2E9971BC14}" type="presParOf" srcId="{56E2F9D9-498D-451D-AD15-71279CD0CF63}" destId="{89AEF34C-298B-464A-B037-694AB46C976E}" srcOrd="0" destOrd="0" presId="urn:microsoft.com/office/officeart/2005/8/layout/hProcess9"/>
    <dgm:cxn modelId="{8EE24B2D-084B-4503-B951-637DB24EB9C7}" type="presParOf" srcId="{56E2F9D9-498D-451D-AD15-71279CD0CF63}" destId="{DF4C91C1-A206-4368-8781-37D6F5FA922B}" srcOrd="1"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CE31212-14AD-4600-B716-E82D51910B40}" type="doc">
      <dgm:prSet loTypeId="urn:microsoft.com/office/officeart/2005/8/layout/hProcess9" loCatId="process" qsTypeId="urn:microsoft.com/office/officeart/2005/8/quickstyle/simple1" qsCatId="simple" csTypeId="urn:microsoft.com/office/officeart/2005/8/colors/accent1_2" csCatId="accent1" phldr="1"/>
      <dgm:spPr/>
    </dgm:pt>
    <dgm:pt modelId="{56E2F9D9-498D-451D-AD15-71279CD0CF63}" type="pres">
      <dgm:prSet presAssocID="{3CE31212-14AD-4600-B716-E82D51910B40}" presName="CompostProcess" presStyleCnt="0">
        <dgm:presLayoutVars>
          <dgm:dir/>
          <dgm:resizeHandles val="exact"/>
        </dgm:presLayoutVars>
      </dgm:prSet>
      <dgm:spPr/>
    </dgm:pt>
    <dgm:pt modelId="{89AEF34C-298B-464A-B037-694AB46C976E}" type="pres">
      <dgm:prSet presAssocID="{3CE31212-14AD-4600-B716-E82D51910B40}" presName="arrow" presStyleLbl="bgShp" presStyleIdx="0" presStyleCnt="1" custScaleX="117647" custLinFactNeighborY="-1211"/>
      <dgm:spPr/>
    </dgm:pt>
    <dgm:pt modelId="{DF4C91C1-A206-4368-8781-37D6F5FA922B}" type="pres">
      <dgm:prSet presAssocID="{3CE31212-14AD-4600-B716-E82D51910B40}" presName="linearProcess" presStyleCnt="0"/>
      <dgm:spPr/>
    </dgm:pt>
  </dgm:ptLst>
  <dgm:cxnLst>
    <dgm:cxn modelId="{E46323F5-C45F-4318-AB81-04B0F6635C62}" type="presOf" srcId="{3CE31212-14AD-4600-B716-E82D51910B40}" destId="{56E2F9D9-498D-451D-AD15-71279CD0CF63}" srcOrd="0" destOrd="0" presId="urn:microsoft.com/office/officeart/2005/8/layout/hProcess9"/>
    <dgm:cxn modelId="{FBC70832-DB01-4095-9D2B-7C2E9971BC14}" type="presParOf" srcId="{56E2F9D9-498D-451D-AD15-71279CD0CF63}" destId="{89AEF34C-298B-464A-B037-694AB46C976E}" srcOrd="0" destOrd="0" presId="urn:microsoft.com/office/officeart/2005/8/layout/hProcess9"/>
    <dgm:cxn modelId="{8EE24B2D-084B-4503-B951-637DB24EB9C7}" type="presParOf" srcId="{56E2F9D9-498D-451D-AD15-71279CD0CF63}" destId="{DF4C91C1-A206-4368-8781-37D6F5FA922B}" srcOrd="1"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A3DA6A-C7A4-4B2B-BC9B-1178A6A0FF26}">
      <dsp:nvSpPr>
        <dsp:cNvPr id="0" name=""/>
        <dsp:cNvSpPr/>
      </dsp:nvSpPr>
      <dsp:spPr>
        <a:xfrm>
          <a:off x="675987" y="0"/>
          <a:ext cx="8787583" cy="484857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65B463-0D8A-4685-A51B-39444E54E43F}">
      <dsp:nvSpPr>
        <dsp:cNvPr id="0" name=""/>
        <dsp:cNvSpPr/>
      </dsp:nvSpPr>
      <dsp:spPr>
        <a:xfrm>
          <a:off x="172554" y="1742229"/>
          <a:ext cx="1710728" cy="1395032"/>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CH" sz="1300" b="1" u="sng" kern="1200" dirty="0">
              <a:solidFill>
                <a:srgbClr val="002A7E"/>
              </a:solidFill>
            </a:rPr>
            <a:t>Fase 1</a:t>
          </a:r>
        </a:p>
        <a:p>
          <a:pPr marL="0" lvl="0" indent="0" algn="ctr" defTabSz="577850">
            <a:lnSpc>
              <a:spcPct val="90000"/>
            </a:lnSpc>
            <a:spcBef>
              <a:spcPct val="0"/>
            </a:spcBef>
            <a:spcAft>
              <a:spcPct val="35000"/>
            </a:spcAft>
            <a:buNone/>
          </a:pPr>
          <a:r>
            <a:rPr lang="fr-CH" sz="1300" b="1" kern="1200" dirty="0">
              <a:solidFill>
                <a:srgbClr val="002A7E"/>
              </a:solidFill>
            </a:rPr>
            <a:t>PIANIFICAZIONE STRATEGICA </a:t>
          </a:r>
          <a:r>
            <a:rPr lang="fr-CH" sz="1300" b="1" kern="1200" dirty="0" err="1">
              <a:solidFill>
                <a:srgbClr val="002A7E"/>
              </a:solidFill>
            </a:rPr>
            <a:t>della</a:t>
          </a:r>
          <a:r>
            <a:rPr lang="fr-CH" sz="1300" b="1" kern="1200" dirty="0">
              <a:solidFill>
                <a:srgbClr val="002A7E"/>
              </a:solidFill>
            </a:rPr>
            <a:t>       </a:t>
          </a:r>
          <a:r>
            <a:rPr lang="it-CH" sz="1300" b="1" kern="1200" dirty="0">
              <a:solidFill>
                <a:srgbClr val="002A7E"/>
              </a:solidFill>
            </a:rPr>
            <a:t>ACQUISIZIONE d’AZIENDA</a:t>
          </a:r>
        </a:p>
      </dsp:txBody>
      <dsp:txXfrm>
        <a:off x="240654" y="1810329"/>
        <a:ext cx="1574528" cy="1258832"/>
      </dsp:txXfrm>
    </dsp:sp>
    <dsp:sp modelId="{A4ED4CA0-3EC6-4A88-AB7C-9C2A21E87B56}">
      <dsp:nvSpPr>
        <dsp:cNvPr id="0" name=""/>
        <dsp:cNvSpPr/>
      </dsp:nvSpPr>
      <dsp:spPr>
        <a:xfrm>
          <a:off x="1956932" y="1775801"/>
          <a:ext cx="1546255" cy="1348176"/>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CH" sz="1300" b="1" u="sng" kern="1200" dirty="0">
              <a:solidFill>
                <a:srgbClr val="002A7E"/>
              </a:solidFill>
            </a:rPr>
            <a:t>Fase 2</a:t>
          </a:r>
        </a:p>
        <a:p>
          <a:pPr marL="0" lvl="0" indent="0" algn="ctr" defTabSz="577850">
            <a:lnSpc>
              <a:spcPct val="90000"/>
            </a:lnSpc>
            <a:spcBef>
              <a:spcPct val="0"/>
            </a:spcBef>
            <a:spcAft>
              <a:spcPct val="35000"/>
            </a:spcAft>
            <a:buNone/>
          </a:pPr>
          <a:r>
            <a:rPr lang="it-CH" sz="1300" b="1" kern="1200" dirty="0">
              <a:solidFill>
                <a:srgbClr val="002A7E"/>
              </a:solidFill>
            </a:rPr>
            <a:t>RICERCA e CONTATTO dei TARGET SELEZIONATI</a:t>
          </a:r>
        </a:p>
      </dsp:txBody>
      <dsp:txXfrm>
        <a:off x="2022745" y="1841614"/>
        <a:ext cx="1414629" cy="1216550"/>
      </dsp:txXfrm>
    </dsp:sp>
    <dsp:sp modelId="{B344E865-51EF-48DF-892A-2347AB6BFEC6}">
      <dsp:nvSpPr>
        <dsp:cNvPr id="0" name=""/>
        <dsp:cNvSpPr/>
      </dsp:nvSpPr>
      <dsp:spPr>
        <a:xfrm>
          <a:off x="3593741" y="1772698"/>
          <a:ext cx="1525102" cy="1354421"/>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CH" sz="1300" b="1" u="sng" kern="1200" dirty="0">
              <a:solidFill>
                <a:srgbClr val="002A7E"/>
              </a:solidFill>
            </a:rPr>
            <a:t>Fase 3</a:t>
          </a:r>
        </a:p>
        <a:p>
          <a:pPr marL="0" lvl="0" indent="0" algn="ctr" defTabSz="577850">
            <a:lnSpc>
              <a:spcPct val="90000"/>
            </a:lnSpc>
            <a:spcBef>
              <a:spcPct val="0"/>
            </a:spcBef>
            <a:spcAft>
              <a:spcPct val="35000"/>
            </a:spcAft>
            <a:buNone/>
          </a:pPr>
          <a:r>
            <a:rPr lang="it-CH" sz="1300" b="1" kern="1200" dirty="0">
              <a:solidFill>
                <a:srgbClr val="002A7E"/>
              </a:solidFill>
            </a:rPr>
            <a:t>INCONTRI, VALUTAZIONE e FIRMA della LOI / MOU / NBO</a:t>
          </a:r>
        </a:p>
      </dsp:txBody>
      <dsp:txXfrm>
        <a:off x="3659858" y="1838815"/>
        <a:ext cx="1392868" cy="1222187"/>
      </dsp:txXfrm>
    </dsp:sp>
    <dsp:sp modelId="{BEA4A7D9-8F03-48E6-86BD-94E3F8C6A4A6}">
      <dsp:nvSpPr>
        <dsp:cNvPr id="0" name=""/>
        <dsp:cNvSpPr/>
      </dsp:nvSpPr>
      <dsp:spPr>
        <a:xfrm>
          <a:off x="5201996" y="1759461"/>
          <a:ext cx="1553651" cy="1344200"/>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algn="ctr" defTabSz="311150">
            <a:lnSpc>
              <a:spcPct val="90000"/>
            </a:lnSpc>
            <a:spcBef>
              <a:spcPct val="0"/>
            </a:spcBef>
            <a:spcAft>
              <a:spcPct val="35000"/>
            </a:spcAft>
            <a:buNone/>
          </a:pPr>
          <a:r>
            <a:rPr lang="it-CH" sz="1300" b="1" u="sng" kern="1200" dirty="0">
              <a:solidFill>
                <a:srgbClr val="002A7E"/>
              </a:solidFill>
            </a:rPr>
            <a:t>Fase 4</a:t>
          </a:r>
          <a:endParaRPr lang="fr-CH" sz="1300" b="1" u="none" kern="1200" dirty="0">
            <a:solidFill>
              <a:srgbClr val="002A7E"/>
            </a:solidFill>
          </a:endParaRPr>
        </a:p>
        <a:p>
          <a:pPr marL="0" marR="0" lvl="0" indent="0" algn="ctr" defTabSz="914400" eaLnBrk="1" fontAlgn="auto" latinLnBrk="0" hangingPunct="1">
            <a:lnSpc>
              <a:spcPct val="100000"/>
            </a:lnSpc>
            <a:spcBef>
              <a:spcPct val="0"/>
            </a:spcBef>
            <a:spcAft>
              <a:spcPts val="0"/>
            </a:spcAft>
            <a:buClrTx/>
            <a:buSzTx/>
            <a:buFontTx/>
            <a:buNone/>
            <a:tabLst/>
            <a:defRPr/>
          </a:pPr>
          <a:r>
            <a:rPr lang="it-CH" sz="1300" b="1" kern="1200" dirty="0">
              <a:solidFill>
                <a:srgbClr val="002A7E"/>
              </a:solidFill>
            </a:rPr>
            <a:t>DUE DILIGENCE STRUTTURAZIONE e NEGOZIAZIONE</a:t>
          </a:r>
        </a:p>
        <a:p>
          <a:pPr marL="0" marR="0" lvl="0" indent="0" algn="ctr" defTabSz="914400" eaLnBrk="1" fontAlgn="auto" latinLnBrk="0" hangingPunct="1">
            <a:lnSpc>
              <a:spcPct val="100000"/>
            </a:lnSpc>
            <a:spcBef>
              <a:spcPct val="0"/>
            </a:spcBef>
            <a:spcAft>
              <a:spcPts val="0"/>
            </a:spcAft>
            <a:buClrTx/>
            <a:buSzTx/>
            <a:buFontTx/>
            <a:buNone/>
            <a:tabLst/>
            <a:defRPr/>
          </a:pPr>
          <a:r>
            <a:rPr lang="it-CH" sz="1300" b="1" kern="1200" dirty="0">
              <a:solidFill>
                <a:srgbClr val="002A7E"/>
              </a:solidFill>
            </a:rPr>
            <a:t>TERMINI</a:t>
          </a:r>
        </a:p>
      </dsp:txBody>
      <dsp:txXfrm>
        <a:off x="5267614" y="1825079"/>
        <a:ext cx="1422415" cy="1212964"/>
      </dsp:txXfrm>
    </dsp:sp>
    <dsp:sp modelId="{A40BA56F-A2FB-43B8-8D2E-A21B4D8C2552}">
      <dsp:nvSpPr>
        <dsp:cNvPr id="0" name=""/>
        <dsp:cNvSpPr/>
      </dsp:nvSpPr>
      <dsp:spPr>
        <a:xfrm>
          <a:off x="6831137" y="1768072"/>
          <a:ext cx="1676591" cy="1325426"/>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it-CH" sz="1300" b="1" u="sng" kern="1200" dirty="0">
              <a:solidFill>
                <a:srgbClr val="002A7E"/>
              </a:solidFill>
            </a:rPr>
            <a:t>Fase 5</a:t>
          </a:r>
        </a:p>
        <a:p>
          <a:pPr marL="0" lvl="0" indent="0" algn="ctr" defTabSz="577850">
            <a:lnSpc>
              <a:spcPct val="90000"/>
            </a:lnSpc>
            <a:spcBef>
              <a:spcPct val="0"/>
            </a:spcBef>
            <a:spcAft>
              <a:spcPct val="35000"/>
            </a:spcAft>
            <a:buNone/>
          </a:pPr>
          <a:r>
            <a:rPr lang="it-CH" sz="1300" b="1" kern="1200" dirty="0">
              <a:solidFill>
                <a:srgbClr val="002A7E"/>
              </a:solidFill>
            </a:rPr>
            <a:t>COORDINAMENTO, SOTTOSCRIZIONE e PERFEZIONAMENTO  ACCORDI FINALI</a:t>
          </a:r>
        </a:p>
      </dsp:txBody>
      <dsp:txXfrm>
        <a:off x="6895839" y="1832774"/>
        <a:ext cx="1547187" cy="1196022"/>
      </dsp:txXfrm>
    </dsp:sp>
    <dsp:sp modelId="{0783EEA0-0C55-481F-8FF6-49A79ED79F11}">
      <dsp:nvSpPr>
        <dsp:cNvPr id="0" name=""/>
        <dsp:cNvSpPr/>
      </dsp:nvSpPr>
      <dsp:spPr>
        <a:xfrm>
          <a:off x="8587530" y="1765241"/>
          <a:ext cx="1559576" cy="1318095"/>
        </a:xfrm>
        <a:prstGeom prst="roundRect">
          <a:avLst/>
        </a:prstGeom>
        <a:solidFill>
          <a:srgbClr val="FFC0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eaLnBrk="1" latinLnBrk="0" hangingPunct="1">
            <a:lnSpc>
              <a:spcPct val="90000"/>
            </a:lnSpc>
            <a:spcBef>
              <a:spcPct val="0"/>
            </a:spcBef>
            <a:spcAft>
              <a:spcPct val="35000"/>
            </a:spcAft>
            <a:buNone/>
          </a:pPr>
          <a:r>
            <a:rPr lang="it-CH" sz="1300" b="1" u="sng" kern="1200" dirty="0">
              <a:solidFill>
                <a:srgbClr val="002A7E"/>
              </a:solidFill>
              <a:latin typeface="Calibri" panose="020F0502020204030204"/>
              <a:ea typeface="+mn-ea"/>
              <a:cs typeface="+mn-cs"/>
            </a:rPr>
            <a:t>Fase 6 </a:t>
          </a:r>
          <a:r>
            <a:rPr lang="it-CH" sz="1300" b="1" u="none" kern="1200" dirty="0">
              <a:solidFill>
                <a:srgbClr val="002A7E"/>
              </a:solidFill>
              <a:latin typeface="Calibri" panose="020F0502020204030204"/>
              <a:ea typeface="+mn-ea"/>
              <a:cs typeface="+mn-cs"/>
            </a:rPr>
            <a:t>INTEGRAZIONE POST-ACQUISIZIONE della TARGET</a:t>
          </a:r>
        </a:p>
      </dsp:txBody>
      <dsp:txXfrm>
        <a:off x="8651874" y="1829585"/>
        <a:ext cx="1430888" cy="11894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EF34C-298B-464A-B037-694AB46C976E}">
      <dsp:nvSpPr>
        <dsp:cNvPr id="0" name=""/>
        <dsp:cNvSpPr/>
      </dsp:nvSpPr>
      <dsp:spPr>
        <a:xfrm>
          <a:off x="2" y="0"/>
          <a:ext cx="10006006" cy="85063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EF34C-298B-464A-B037-694AB46C976E}">
      <dsp:nvSpPr>
        <dsp:cNvPr id="0" name=""/>
        <dsp:cNvSpPr/>
      </dsp:nvSpPr>
      <dsp:spPr>
        <a:xfrm>
          <a:off x="2" y="0"/>
          <a:ext cx="10006006" cy="85063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EF34C-298B-464A-B037-694AB46C976E}">
      <dsp:nvSpPr>
        <dsp:cNvPr id="0" name=""/>
        <dsp:cNvSpPr/>
      </dsp:nvSpPr>
      <dsp:spPr>
        <a:xfrm>
          <a:off x="2" y="0"/>
          <a:ext cx="10006006" cy="85063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EF34C-298B-464A-B037-694AB46C976E}">
      <dsp:nvSpPr>
        <dsp:cNvPr id="0" name=""/>
        <dsp:cNvSpPr/>
      </dsp:nvSpPr>
      <dsp:spPr>
        <a:xfrm>
          <a:off x="2" y="0"/>
          <a:ext cx="10006006" cy="85063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EF34C-298B-464A-B037-694AB46C976E}">
      <dsp:nvSpPr>
        <dsp:cNvPr id="0" name=""/>
        <dsp:cNvSpPr/>
      </dsp:nvSpPr>
      <dsp:spPr>
        <a:xfrm>
          <a:off x="2" y="0"/>
          <a:ext cx="10006006" cy="85063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EF34C-298B-464A-B037-694AB46C976E}">
      <dsp:nvSpPr>
        <dsp:cNvPr id="0" name=""/>
        <dsp:cNvSpPr/>
      </dsp:nvSpPr>
      <dsp:spPr>
        <a:xfrm>
          <a:off x="2" y="0"/>
          <a:ext cx="10006006" cy="85063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5" y="3"/>
            <a:ext cx="4302005" cy="340492"/>
          </a:xfrm>
          <a:prstGeom prst="rect">
            <a:avLst/>
          </a:prstGeom>
        </p:spPr>
        <p:txBody>
          <a:bodyPr vert="horz" lIns="88209" tIns="44103" rIns="88209" bIns="44103" rtlCol="0"/>
          <a:lstStyle>
            <a:lvl1pPr algn="l">
              <a:defRPr sz="1200"/>
            </a:lvl1pPr>
          </a:lstStyle>
          <a:p>
            <a:endParaRPr lang="it-CH"/>
          </a:p>
        </p:txBody>
      </p:sp>
      <p:sp>
        <p:nvSpPr>
          <p:cNvPr id="3" name="Segnaposto data 2"/>
          <p:cNvSpPr>
            <a:spLocks noGrp="1"/>
          </p:cNvSpPr>
          <p:nvPr>
            <p:ph type="dt" sz="quarter" idx="1"/>
          </p:nvPr>
        </p:nvSpPr>
        <p:spPr>
          <a:xfrm>
            <a:off x="5623098" y="3"/>
            <a:ext cx="4302005" cy="340492"/>
          </a:xfrm>
          <a:prstGeom prst="rect">
            <a:avLst/>
          </a:prstGeom>
        </p:spPr>
        <p:txBody>
          <a:bodyPr vert="horz" lIns="88209" tIns="44103" rIns="88209" bIns="44103" rtlCol="0"/>
          <a:lstStyle>
            <a:lvl1pPr algn="r">
              <a:defRPr sz="1200"/>
            </a:lvl1pPr>
          </a:lstStyle>
          <a:p>
            <a:fld id="{82FC4EA5-2C7D-406F-9FF2-1DE8728BD07F}" type="datetimeFigureOut">
              <a:rPr lang="it-CH" smtClean="0"/>
              <a:t>07.02.2022</a:t>
            </a:fld>
            <a:endParaRPr lang="it-CH"/>
          </a:p>
        </p:txBody>
      </p:sp>
      <p:sp>
        <p:nvSpPr>
          <p:cNvPr id="4" name="Segnaposto piè di pagina 3"/>
          <p:cNvSpPr>
            <a:spLocks noGrp="1"/>
          </p:cNvSpPr>
          <p:nvPr>
            <p:ph type="ftr" sz="quarter" idx="2"/>
          </p:nvPr>
        </p:nvSpPr>
        <p:spPr>
          <a:xfrm>
            <a:off x="5" y="6457184"/>
            <a:ext cx="4302005" cy="340492"/>
          </a:xfrm>
          <a:prstGeom prst="rect">
            <a:avLst/>
          </a:prstGeom>
        </p:spPr>
        <p:txBody>
          <a:bodyPr vert="horz" lIns="88209" tIns="44103" rIns="88209" bIns="44103" rtlCol="0" anchor="b"/>
          <a:lstStyle>
            <a:lvl1pPr algn="l">
              <a:defRPr sz="1200"/>
            </a:lvl1pPr>
          </a:lstStyle>
          <a:p>
            <a:endParaRPr lang="it-CH"/>
          </a:p>
        </p:txBody>
      </p:sp>
    </p:spTree>
    <p:extLst>
      <p:ext uri="{BB962C8B-B14F-4D97-AF65-F5344CB8AC3E}">
        <p14:creationId xmlns:p14="http://schemas.microsoft.com/office/powerpoint/2010/main" val="9561872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0" y="3"/>
            <a:ext cx="4302005" cy="340492"/>
          </a:xfrm>
          <a:prstGeom prst="rect">
            <a:avLst/>
          </a:prstGeom>
        </p:spPr>
        <p:txBody>
          <a:bodyPr vert="horz" lIns="88138" tIns="44070" rIns="88138" bIns="44070" rtlCol="0"/>
          <a:lstStyle>
            <a:lvl1pPr algn="l">
              <a:defRPr sz="1200"/>
            </a:lvl1pPr>
          </a:lstStyle>
          <a:p>
            <a:endParaRPr lang="it-CH"/>
          </a:p>
        </p:txBody>
      </p:sp>
      <p:sp>
        <p:nvSpPr>
          <p:cNvPr id="3" name="Segnaposto data 2"/>
          <p:cNvSpPr>
            <a:spLocks noGrp="1"/>
          </p:cNvSpPr>
          <p:nvPr>
            <p:ph type="dt" idx="1"/>
          </p:nvPr>
        </p:nvSpPr>
        <p:spPr>
          <a:xfrm>
            <a:off x="5623103" y="3"/>
            <a:ext cx="4302005" cy="340492"/>
          </a:xfrm>
          <a:prstGeom prst="rect">
            <a:avLst/>
          </a:prstGeom>
        </p:spPr>
        <p:txBody>
          <a:bodyPr vert="horz" lIns="88138" tIns="44070" rIns="88138" bIns="44070" rtlCol="0"/>
          <a:lstStyle>
            <a:lvl1pPr algn="r">
              <a:defRPr sz="1200"/>
            </a:lvl1pPr>
          </a:lstStyle>
          <a:p>
            <a:fld id="{14113526-7F8A-4510-82DF-E4257F166375}" type="datetimeFigureOut">
              <a:rPr lang="it-CH" smtClean="0"/>
              <a:t>07.02.2022</a:t>
            </a:fld>
            <a:endParaRPr lang="it-CH"/>
          </a:p>
        </p:txBody>
      </p:sp>
      <p:sp>
        <p:nvSpPr>
          <p:cNvPr id="4" name="Segnaposto immagine diapositiva 3"/>
          <p:cNvSpPr>
            <a:spLocks noGrp="1" noRot="1" noChangeAspect="1"/>
          </p:cNvSpPr>
          <p:nvPr>
            <p:ph type="sldImg" idx="2"/>
          </p:nvPr>
        </p:nvSpPr>
        <p:spPr>
          <a:xfrm>
            <a:off x="3176588" y="509588"/>
            <a:ext cx="3575050" cy="2549525"/>
          </a:xfrm>
          <a:prstGeom prst="rect">
            <a:avLst/>
          </a:prstGeom>
          <a:noFill/>
          <a:ln w="12700">
            <a:solidFill>
              <a:prstClr val="black"/>
            </a:solidFill>
          </a:ln>
        </p:spPr>
        <p:txBody>
          <a:bodyPr vert="horz" lIns="88138" tIns="44070" rIns="88138" bIns="44070" rtlCol="0" anchor="ctr"/>
          <a:lstStyle/>
          <a:p>
            <a:endParaRPr lang="it-CH"/>
          </a:p>
        </p:txBody>
      </p:sp>
      <p:sp>
        <p:nvSpPr>
          <p:cNvPr id="5" name="Segnaposto note 4"/>
          <p:cNvSpPr>
            <a:spLocks noGrp="1"/>
          </p:cNvSpPr>
          <p:nvPr>
            <p:ph type="body" sz="quarter" idx="3"/>
          </p:nvPr>
        </p:nvSpPr>
        <p:spPr>
          <a:xfrm>
            <a:off x="993128" y="3228594"/>
            <a:ext cx="7940385" cy="3059866"/>
          </a:xfrm>
          <a:prstGeom prst="rect">
            <a:avLst/>
          </a:prstGeom>
        </p:spPr>
        <p:txBody>
          <a:bodyPr vert="horz" lIns="88138" tIns="44070" rIns="88138" bIns="4407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6" name="Segnaposto piè di pagina 5"/>
          <p:cNvSpPr>
            <a:spLocks noGrp="1"/>
          </p:cNvSpPr>
          <p:nvPr>
            <p:ph type="ftr" sz="quarter" idx="4"/>
          </p:nvPr>
        </p:nvSpPr>
        <p:spPr>
          <a:xfrm>
            <a:off x="10" y="6457191"/>
            <a:ext cx="4302005" cy="338972"/>
          </a:xfrm>
          <a:prstGeom prst="rect">
            <a:avLst/>
          </a:prstGeom>
        </p:spPr>
        <p:txBody>
          <a:bodyPr vert="horz" lIns="88138" tIns="44070" rIns="88138" bIns="44070" rtlCol="0" anchor="b"/>
          <a:lstStyle>
            <a:lvl1pPr algn="l">
              <a:defRPr sz="1200"/>
            </a:lvl1pPr>
          </a:lstStyle>
          <a:p>
            <a:endParaRPr lang="it-CH"/>
          </a:p>
        </p:txBody>
      </p:sp>
      <p:sp>
        <p:nvSpPr>
          <p:cNvPr id="7" name="Segnaposto numero diapositiva 6"/>
          <p:cNvSpPr>
            <a:spLocks noGrp="1"/>
          </p:cNvSpPr>
          <p:nvPr>
            <p:ph type="sldNum" sz="quarter" idx="5"/>
          </p:nvPr>
        </p:nvSpPr>
        <p:spPr>
          <a:xfrm>
            <a:off x="5623103" y="6457191"/>
            <a:ext cx="4302005" cy="338972"/>
          </a:xfrm>
          <a:prstGeom prst="rect">
            <a:avLst/>
          </a:prstGeom>
        </p:spPr>
        <p:txBody>
          <a:bodyPr vert="horz" lIns="88138" tIns="44070" rIns="88138" bIns="44070" rtlCol="0" anchor="b"/>
          <a:lstStyle>
            <a:lvl1pPr algn="r">
              <a:defRPr sz="1200"/>
            </a:lvl1pPr>
          </a:lstStyle>
          <a:p>
            <a:fld id="{7582D016-2E46-46C7-A7EB-764EA088E752}" type="slidenum">
              <a:rPr lang="it-CH" smtClean="0"/>
              <a:t>‹N›</a:t>
            </a:fld>
            <a:endParaRPr lang="it-CH"/>
          </a:p>
        </p:txBody>
      </p:sp>
    </p:spTree>
    <p:extLst>
      <p:ext uri="{BB962C8B-B14F-4D97-AF65-F5344CB8AC3E}">
        <p14:creationId xmlns:p14="http://schemas.microsoft.com/office/powerpoint/2010/main" val="337811527"/>
      </p:ext>
    </p:extLst>
  </p:cSld>
  <p:clrMap bg1="lt1" tx1="dk1" bg2="lt2" tx2="dk2" accent1="accent1" accent2="accent2" accent3="accent3" accent4="accent4" accent5="accent5" accent6="accent6" hlink="hlink" folHlink="folHlink"/>
  <p:notesStyle>
    <a:lvl1pPr marL="0" algn="l" defTabSz="1011509" rtl="0" eaLnBrk="1" latinLnBrk="0" hangingPunct="1">
      <a:defRPr sz="1300" kern="1200">
        <a:solidFill>
          <a:schemeClr val="tx1"/>
        </a:solidFill>
        <a:latin typeface="+mn-lt"/>
        <a:ea typeface="+mn-ea"/>
        <a:cs typeface="+mn-cs"/>
      </a:defRPr>
    </a:lvl1pPr>
    <a:lvl2pPr marL="505755" algn="l" defTabSz="1011509" rtl="0" eaLnBrk="1" latinLnBrk="0" hangingPunct="1">
      <a:defRPr sz="1300" kern="1200">
        <a:solidFill>
          <a:schemeClr val="tx1"/>
        </a:solidFill>
        <a:latin typeface="+mn-lt"/>
        <a:ea typeface="+mn-ea"/>
        <a:cs typeface="+mn-cs"/>
      </a:defRPr>
    </a:lvl2pPr>
    <a:lvl3pPr marL="1011509" algn="l" defTabSz="1011509" rtl="0" eaLnBrk="1" latinLnBrk="0" hangingPunct="1">
      <a:defRPr sz="1300" kern="1200">
        <a:solidFill>
          <a:schemeClr val="tx1"/>
        </a:solidFill>
        <a:latin typeface="+mn-lt"/>
        <a:ea typeface="+mn-ea"/>
        <a:cs typeface="+mn-cs"/>
      </a:defRPr>
    </a:lvl3pPr>
    <a:lvl4pPr marL="1517264" algn="l" defTabSz="1011509" rtl="0" eaLnBrk="1" latinLnBrk="0" hangingPunct="1">
      <a:defRPr sz="1300" kern="1200">
        <a:solidFill>
          <a:schemeClr val="tx1"/>
        </a:solidFill>
        <a:latin typeface="+mn-lt"/>
        <a:ea typeface="+mn-ea"/>
        <a:cs typeface="+mn-cs"/>
      </a:defRPr>
    </a:lvl4pPr>
    <a:lvl5pPr marL="2023019" algn="l" defTabSz="1011509" rtl="0" eaLnBrk="1" latinLnBrk="0" hangingPunct="1">
      <a:defRPr sz="1300" kern="1200">
        <a:solidFill>
          <a:schemeClr val="tx1"/>
        </a:solidFill>
        <a:latin typeface="+mn-lt"/>
        <a:ea typeface="+mn-ea"/>
        <a:cs typeface="+mn-cs"/>
      </a:defRPr>
    </a:lvl5pPr>
    <a:lvl6pPr marL="2528773" algn="l" defTabSz="1011509" rtl="0" eaLnBrk="1" latinLnBrk="0" hangingPunct="1">
      <a:defRPr sz="1300" kern="1200">
        <a:solidFill>
          <a:schemeClr val="tx1"/>
        </a:solidFill>
        <a:latin typeface="+mn-lt"/>
        <a:ea typeface="+mn-ea"/>
        <a:cs typeface="+mn-cs"/>
      </a:defRPr>
    </a:lvl6pPr>
    <a:lvl7pPr marL="3034528" algn="l" defTabSz="1011509" rtl="0" eaLnBrk="1" latinLnBrk="0" hangingPunct="1">
      <a:defRPr sz="1300" kern="1200">
        <a:solidFill>
          <a:schemeClr val="tx1"/>
        </a:solidFill>
        <a:latin typeface="+mn-lt"/>
        <a:ea typeface="+mn-ea"/>
        <a:cs typeface="+mn-cs"/>
      </a:defRPr>
    </a:lvl7pPr>
    <a:lvl8pPr marL="3540282" algn="l" defTabSz="1011509" rtl="0" eaLnBrk="1" latinLnBrk="0" hangingPunct="1">
      <a:defRPr sz="1300" kern="1200">
        <a:solidFill>
          <a:schemeClr val="tx1"/>
        </a:solidFill>
        <a:latin typeface="+mn-lt"/>
        <a:ea typeface="+mn-ea"/>
        <a:cs typeface="+mn-cs"/>
      </a:defRPr>
    </a:lvl8pPr>
    <a:lvl9pPr marL="4046037" algn="l" defTabSz="1011509"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65871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3" name="Content Placeholder 2"/>
          <p:cNvSpPr>
            <a:spLocks noGrp="1"/>
          </p:cNvSpPr>
          <p:nvPr>
            <p:ph idx="1"/>
          </p:nvPr>
        </p:nvSpPr>
        <p:spPr>
          <a:xfrm>
            <a:off x="750019" y="2070312"/>
            <a:ext cx="9409271" cy="4934538"/>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750015" y="7208284"/>
            <a:ext cx="2454593" cy="414062"/>
          </a:xfrm>
          <a:prstGeom prst="rect">
            <a:avLst/>
          </a:prstGeom>
        </p:spPr>
        <p:txBody>
          <a:bodyPr/>
          <a:lstStyle/>
          <a:p>
            <a:endParaRPr lang="it-CH"/>
          </a:p>
        </p:txBody>
      </p:sp>
      <p:sp>
        <p:nvSpPr>
          <p:cNvPr id="5" name="Footer Placeholder 4"/>
          <p:cNvSpPr>
            <a:spLocks noGrp="1"/>
          </p:cNvSpPr>
          <p:nvPr>
            <p:ph type="ftr" sz="quarter" idx="11"/>
          </p:nvPr>
        </p:nvSpPr>
        <p:spPr>
          <a:xfrm>
            <a:off x="3613710" y="7208284"/>
            <a:ext cx="3681889" cy="414062"/>
          </a:xfrm>
          <a:prstGeom prst="rect">
            <a:avLst/>
          </a:prstGeom>
        </p:spPr>
        <p:txBody>
          <a:bodyPr/>
          <a:lstStyle/>
          <a:p>
            <a:endParaRPr lang="it-CH"/>
          </a:p>
        </p:txBody>
      </p:sp>
      <p:sp>
        <p:nvSpPr>
          <p:cNvPr id="6" name="Slide Number Placeholder 5"/>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3979455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44341" y="1938893"/>
            <a:ext cx="9409271" cy="3235084"/>
          </a:xfrm>
          <a:prstGeom prst="rect">
            <a:avLst/>
          </a:prstGeom>
        </p:spPr>
        <p:txBody>
          <a:bodyPr lIns="101151" tIns="50575" rIns="101151" bIns="50575" anchor="b"/>
          <a:lstStyle>
            <a:lvl1pPr>
              <a:defRPr sz="6600"/>
            </a:lvl1pPr>
          </a:lstStyle>
          <a:p>
            <a:r>
              <a:rPr lang="it-IT"/>
              <a:t>Fare clic per modificare lo stile del titolo</a:t>
            </a:r>
            <a:endParaRPr lang="en-US" dirty="0"/>
          </a:p>
        </p:txBody>
      </p:sp>
      <p:sp>
        <p:nvSpPr>
          <p:cNvPr id="3" name="Text Placeholder 2"/>
          <p:cNvSpPr>
            <a:spLocks noGrp="1"/>
          </p:cNvSpPr>
          <p:nvPr>
            <p:ph type="body" idx="1"/>
          </p:nvPr>
        </p:nvSpPr>
        <p:spPr>
          <a:xfrm>
            <a:off x="744341" y="5204583"/>
            <a:ext cx="9409271" cy="1701254"/>
          </a:xfrm>
          <a:prstGeom prst="rect">
            <a:avLst/>
          </a:prstGeom>
        </p:spPr>
        <p:txBody>
          <a:bodyPr lIns="101151" tIns="50575" rIns="101151" bIns="50575"/>
          <a:lstStyle>
            <a:lvl1pPr marL="0" indent="0">
              <a:buNone/>
              <a:defRPr sz="2700">
                <a:solidFill>
                  <a:schemeClr val="tx1"/>
                </a:solidFill>
              </a:defRPr>
            </a:lvl1pPr>
            <a:lvl2pPr marL="505755" indent="0">
              <a:buNone/>
              <a:defRPr sz="2200">
                <a:solidFill>
                  <a:schemeClr val="tx1">
                    <a:tint val="75000"/>
                  </a:schemeClr>
                </a:solidFill>
              </a:defRPr>
            </a:lvl2pPr>
            <a:lvl3pPr marL="1011509" indent="0">
              <a:buNone/>
              <a:defRPr sz="2000">
                <a:solidFill>
                  <a:schemeClr val="tx1">
                    <a:tint val="75000"/>
                  </a:schemeClr>
                </a:solidFill>
              </a:defRPr>
            </a:lvl3pPr>
            <a:lvl4pPr marL="1517264" indent="0">
              <a:buNone/>
              <a:defRPr sz="1800">
                <a:solidFill>
                  <a:schemeClr val="tx1">
                    <a:tint val="75000"/>
                  </a:schemeClr>
                </a:solidFill>
              </a:defRPr>
            </a:lvl4pPr>
            <a:lvl5pPr marL="2023019" indent="0">
              <a:buNone/>
              <a:defRPr sz="1800">
                <a:solidFill>
                  <a:schemeClr val="tx1">
                    <a:tint val="75000"/>
                  </a:schemeClr>
                </a:solidFill>
              </a:defRPr>
            </a:lvl5pPr>
            <a:lvl6pPr marL="2528773" indent="0">
              <a:buNone/>
              <a:defRPr sz="1800">
                <a:solidFill>
                  <a:schemeClr val="tx1">
                    <a:tint val="75000"/>
                  </a:schemeClr>
                </a:solidFill>
              </a:defRPr>
            </a:lvl6pPr>
            <a:lvl7pPr marL="3034528" indent="0">
              <a:buNone/>
              <a:defRPr sz="1800">
                <a:solidFill>
                  <a:schemeClr val="tx1">
                    <a:tint val="75000"/>
                  </a:schemeClr>
                </a:solidFill>
              </a:defRPr>
            </a:lvl7pPr>
            <a:lvl8pPr marL="3540282" indent="0">
              <a:buNone/>
              <a:defRPr sz="1800">
                <a:solidFill>
                  <a:schemeClr val="tx1">
                    <a:tint val="75000"/>
                  </a:schemeClr>
                </a:solidFill>
              </a:defRPr>
            </a:lvl8pPr>
            <a:lvl9pPr marL="4046037" indent="0">
              <a:buNone/>
              <a:defRPr sz="18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a:xfrm>
            <a:off x="750015" y="7208284"/>
            <a:ext cx="2454593" cy="414062"/>
          </a:xfrm>
          <a:prstGeom prst="rect">
            <a:avLst/>
          </a:prstGeom>
        </p:spPr>
        <p:txBody>
          <a:bodyPr/>
          <a:lstStyle/>
          <a:p>
            <a:endParaRPr lang="it-CH"/>
          </a:p>
        </p:txBody>
      </p:sp>
      <p:sp>
        <p:nvSpPr>
          <p:cNvPr id="5" name="Footer Placeholder 4"/>
          <p:cNvSpPr>
            <a:spLocks noGrp="1"/>
          </p:cNvSpPr>
          <p:nvPr>
            <p:ph type="ftr" sz="quarter" idx="11"/>
          </p:nvPr>
        </p:nvSpPr>
        <p:spPr>
          <a:xfrm>
            <a:off x="3613710" y="7208284"/>
            <a:ext cx="3681889" cy="414062"/>
          </a:xfrm>
          <a:prstGeom prst="rect">
            <a:avLst/>
          </a:prstGeom>
        </p:spPr>
        <p:txBody>
          <a:bodyPr/>
          <a:lstStyle/>
          <a:p>
            <a:endParaRPr lang="it-CH"/>
          </a:p>
        </p:txBody>
      </p:sp>
      <p:sp>
        <p:nvSpPr>
          <p:cNvPr id="6" name="Slide Number Placeholder 5"/>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1085148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Content Placeholder 2"/>
          <p:cNvSpPr>
            <a:spLocks noGrp="1"/>
          </p:cNvSpPr>
          <p:nvPr>
            <p:ph sz="half" idx="1"/>
          </p:nvPr>
        </p:nvSpPr>
        <p:spPr>
          <a:xfrm>
            <a:off x="750015" y="2070312"/>
            <a:ext cx="4636453" cy="4934538"/>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522833" y="2070312"/>
            <a:ext cx="4636453" cy="4934538"/>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a:xfrm>
            <a:off x="750015" y="7208284"/>
            <a:ext cx="2454593" cy="414062"/>
          </a:xfrm>
          <a:prstGeom prst="rect">
            <a:avLst/>
          </a:prstGeom>
        </p:spPr>
        <p:txBody>
          <a:bodyPr/>
          <a:lstStyle/>
          <a:p>
            <a:endParaRPr lang="it-CH"/>
          </a:p>
        </p:txBody>
      </p:sp>
      <p:sp>
        <p:nvSpPr>
          <p:cNvPr id="6" name="Footer Placeholder 5"/>
          <p:cNvSpPr>
            <a:spLocks noGrp="1"/>
          </p:cNvSpPr>
          <p:nvPr>
            <p:ph type="ftr" sz="quarter" idx="11"/>
          </p:nvPr>
        </p:nvSpPr>
        <p:spPr>
          <a:xfrm>
            <a:off x="3613710" y="7208284"/>
            <a:ext cx="3681889" cy="414062"/>
          </a:xfrm>
          <a:prstGeom prst="rect">
            <a:avLst/>
          </a:prstGeom>
        </p:spPr>
        <p:txBody>
          <a:bodyPr/>
          <a:lstStyle/>
          <a:p>
            <a:endParaRPr lang="it-CH"/>
          </a:p>
        </p:txBody>
      </p:sp>
      <p:sp>
        <p:nvSpPr>
          <p:cNvPr id="7" name="Slide Number Placeholder 6"/>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566118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751441"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Text Placeholder 2"/>
          <p:cNvSpPr>
            <a:spLocks noGrp="1"/>
          </p:cNvSpPr>
          <p:nvPr>
            <p:ph type="body" idx="1"/>
          </p:nvPr>
        </p:nvSpPr>
        <p:spPr>
          <a:xfrm>
            <a:off x="751437" y="1906486"/>
            <a:ext cx="4615145" cy="934340"/>
          </a:xfrm>
          <a:prstGeom prst="rect">
            <a:avLst/>
          </a:prstGeom>
        </p:spPr>
        <p:txBody>
          <a:bodyPr lIns="101151" tIns="50575" rIns="101151" bIns="50575" anchor="b"/>
          <a:lstStyle>
            <a:lvl1pPr marL="0" indent="0">
              <a:buNone/>
              <a:defRPr sz="2700" b="1"/>
            </a:lvl1pPr>
            <a:lvl2pPr marL="505755" indent="0">
              <a:buNone/>
              <a:defRPr sz="2200" b="1"/>
            </a:lvl2pPr>
            <a:lvl3pPr marL="1011509" indent="0">
              <a:buNone/>
              <a:defRPr sz="2000" b="1"/>
            </a:lvl3pPr>
            <a:lvl4pPr marL="1517264" indent="0">
              <a:buNone/>
              <a:defRPr sz="1800" b="1"/>
            </a:lvl4pPr>
            <a:lvl5pPr marL="2023019" indent="0">
              <a:buNone/>
              <a:defRPr sz="1800" b="1"/>
            </a:lvl5pPr>
            <a:lvl6pPr marL="2528773" indent="0">
              <a:buNone/>
              <a:defRPr sz="1800" b="1"/>
            </a:lvl6pPr>
            <a:lvl7pPr marL="3034528" indent="0">
              <a:buNone/>
              <a:defRPr sz="1800" b="1"/>
            </a:lvl7pPr>
            <a:lvl8pPr marL="3540282" indent="0">
              <a:buNone/>
              <a:defRPr sz="1800" b="1"/>
            </a:lvl8pPr>
            <a:lvl9pPr marL="4046037" indent="0">
              <a:buNone/>
              <a:defRPr sz="1800" b="1"/>
            </a:lvl9pPr>
          </a:lstStyle>
          <a:p>
            <a:pPr lvl="0"/>
            <a:r>
              <a:rPr lang="it-IT"/>
              <a:t>Modifica gli stili del testo dello schema</a:t>
            </a:r>
          </a:p>
        </p:txBody>
      </p:sp>
      <p:sp>
        <p:nvSpPr>
          <p:cNvPr id="4" name="Content Placeholder 3"/>
          <p:cNvSpPr>
            <a:spLocks noGrp="1"/>
          </p:cNvSpPr>
          <p:nvPr>
            <p:ph sz="half" idx="2"/>
          </p:nvPr>
        </p:nvSpPr>
        <p:spPr>
          <a:xfrm>
            <a:off x="751437" y="2840827"/>
            <a:ext cx="4615145" cy="4178425"/>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522834" y="1906486"/>
            <a:ext cx="4637873" cy="934340"/>
          </a:xfrm>
          <a:prstGeom prst="rect">
            <a:avLst/>
          </a:prstGeom>
        </p:spPr>
        <p:txBody>
          <a:bodyPr lIns="101151" tIns="50575" rIns="101151" bIns="50575" anchor="b"/>
          <a:lstStyle>
            <a:lvl1pPr marL="0" indent="0">
              <a:buNone/>
              <a:defRPr sz="2700" b="1"/>
            </a:lvl1pPr>
            <a:lvl2pPr marL="505755" indent="0">
              <a:buNone/>
              <a:defRPr sz="2200" b="1"/>
            </a:lvl2pPr>
            <a:lvl3pPr marL="1011509" indent="0">
              <a:buNone/>
              <a:defRPr sz="2000" b="1"/>
            </a:lvl3pPr>
            <a:lvl4pPr marL="1517264" indent="0">
              <a:buNone/>
              <a:defRPr sz="1800" b="1"/>
            </a:lvl4pPr>
            <a:lvl5pPr marL="2023019" indent="0">
              <a:buNone/>
              <a:defRPr sz="1800" b="1"/>
            </a:lvl5pPr>
            <a:lvl6pPr marL="2528773" indent="0">
              <a:buNone/>
              <a:defRPr sz="1800" b="1"/>
            </a:lvl6pPr>
            <a:lvl7pPr marL="3034528" indent="0">
              <a:buNone/>
              <a:defRPr sz="1800" b="1"/>
            </a:lvl7pPr>
            <a:lvl8pPr marL="3540282" indent="0">
              <a:buNone/>
              <a:defRPr sz="1800" b="1"/>
            </a:lvl8pPr>
            <a:lvl9pPr marL="4046037" indent="0">
              <a:buNone/>
              <a:defRPr sz="1800" b="1"/>
            </a:lvl9pPr>
          </a:lstStyle>
          <a:p>
            <a:pPr lvl="0"/>
            <a:r>
              <a:rPr lang="it-IT"/>
              <a:t>Modifica gli stili del testo dello schema</a:t>
            </a:r>
          </a:p>
        </p:txBody>
      </p:sp>
      <p:sp>
        <p:nvSpPr>
          <p:cNvPr id="6" name="Content Placeholder 5"/>
          <p:cNvSpPr>
            <a:spLocks noGrp="1"/>
          </p:cNvSpPr>
          <p:nvPr>
            <p:ph sz="quarter" idx="4"/>
          </p:nvPr>
        </p:nvSpPr>
        <p:spPr>
          <a:xfrm>
            <a:off x="5522834" y="2840827"/>
            <a:ext cx="4637873" cy="4178425"/>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a:xfrm>
            <a:off x="750015" y="7208284"/>
            <a:ext cx="2454593" cy="414062"/>
          </a:xfrm>
          <a:prstGeom prst="rect">
            <a:avLst/>
          </a:prstGeom>
        </p:spPr>
        <p:txBody>
          <a:bodyPr/>
          <a:lstStyle/>
          <a:p>
            <a:endParaRPr lang="it-CH"/>
          </a:p>
        </p:txBody>
      </p:sp>
      <p:sp>
        <p:nvSpPr>
          <p:cNvPr id="8" name="Footer Placeholder 7"/>
          <p:cNvSpPr>
            <a:spLocks noGrp="1"/>
          </p:cNvSpPr>
          <p:nvPr>
            <p:ph type="ftr" sz="quarter" idx="11"/>
          </p:nvPr>
        </p:nvSpPr>
        <p:spPr>
          <a:xfrm>
            <a:off x="3613710" y="7208284"/>
            <a:ext cx="3681889" cy="414062"/>
          </a:xfrm>
          <a:prstGeom prst="rect">
            <a:avLst/>
          </a:prstGeom>
        </p:spPr>
        <p:txBody>
          <a:bodyPr/>
          <a:lstStyle/>
          <a:p>
            <a:endParaRPr lang="it-CH"/>
          </a:p>
        </p:txBody>
      </p:sp>
      <p:sp>
        <p:nvSpPr>
          <p:cNvPr id="9" name="Slide Number Placeholder 8"/>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1896582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Date Placeholder 2"/>
          <p:cNvSpPr>
            <a:spLocks noGrp="1"/>
          </p:cNvSpPr>
          <p:nvPr>
            <p:ph type="dt" sz="half" idx="10"/>
          </p:nvPr>
        </p:nvSpPr>
        <p:spPr>
          <a:xfrm>
            <a:off x="750015" y="7208284"/>
            <a:ext cx="2454593" cy="414062"/>
          </a:xfrm>
          <a:prstGeom prst="rect">
            <a:avLst/>
          </a:prstGeom>
        </p:spPr>
        <p:txBody>
          <a:bodyPr/>
          <a:lstStyle/>
          <a:p>
            <a:endParaRPr lang="it-CH"/>
          </a:p>
        </p:txBody>
      </p:sp>
      <p:sp>
        <p:nvSpPr>
          <p:cNvPr id="4" name="Footer Placeholder 3"/>
          <p:cNvSpPr>
            <a:spLocks noGrp="1"/>
          </p:cNvSpPr>
          <p:nvPr>
            <p:ph type="ftr" sz="quarter" idx="11"/>
          </p:nvPr>
        </p:nvSpPr>
        <p:spPr>
          <a:xfrm>
            <a:off x="3613710" y="7208284"/>
            <a:ext cx="3681889" cy="414062"/>
          </a:xfrm>
          <a:prstGeom prst="rect">
            <a:avLst/>
          </a:prstGeom>
        </p:spPr>
        <p:txBody>
          <a:bodyPr/>
          <a:lstStyle/>
          <a:p>
            <a:endParaRPr lang="it-CH"/>
          </a:p>
        </p:txBody>
      </p:sp>
      <p:sp>
        <p:nvSpPr>
          <p:cNvPr id="5" name="Slide Number Placeholder 4"/>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3473094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0015" y="7208284"/>
            <a:ext cx="2454593" cy="414062"/>
          </a:xfrm>
          <a:prstGeom prst="rect">
            <a:avLst/>
          </a:prstGeom>
        </p:spPr>
        <p:txBody>
          <a:bodyPr/>
          <a:lstStyle/>
          <a:p>
            <a:endParaRPr lang="it-CH"/>
          </a:p>
        </p:txBody>
      </p:sp>
      <p:sp>
        <p:nvSpPr>
          <p:cNvPr id="3" name="Footer Placeholder 2"/>
          <p:cNvSpPr>
            <a:spLocks noGrp="1"/>
          </p:cNvSpPr>
          <p:nvPr>
            <p:ph type="ftr" sz="quarter" idx="11"/>
          </p:nvPr>
        </p:nvSpPr>
        <p:spPr>
          <a:xfrm>
            <a:off x="3613710" y="7208284"/>
            <a:ext cx="3681889" cy="414062"/>
          </a:xfrm>
          <a:prstGeom prst="rect">
            <a:avLst/>
          </a:prstGeom>
        </p:spPr>
        <p:txBody>
          <a:bodyPr/>
          <a:lstStyle/>
          <a:p>
            <a:endParaRPr lang="it-CH"/>
          </a:p>
        </p:txBody>
      </p:sp>
      <p:sp>
        <p:nvSpPr>
          <p:cNvPr id="4" name="Slide Number Placeholder 3"/>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1435614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51443" y="518481"/>
            <a:ext cx="3518533" cy="1814671"/>
          </a:xfrm>
          <a:prstGeom prst="rect">
            <a:avLst/>
          </a:prstGeom>
        </p:spPr>
        <p:txBody>
          <a:bodyPr lIns="101151" tIns="50575" rIns="101151" bIns="50575" anchor="b"/>
          <a:lstStyle>
            <a:lvl1pPr>
              <a:defRPr sz="3500"/>
            </a:lvl1pPr>
          </a:lstStyle>
          <a:p>
            <a:r>
              <a:rPr lang="it-IT"/>
              <a:t>Fare clic per modificare lo stile del titolo</a:t>
            </a:r>
            <a:endParaRPr lang="en-US" dirty="0"/>
          </a:p>
        </p:txBody>
      </p:sp>
      <p:sp>
        <p:nvSpPr>
          <p:cNvPr id="3" name="Content Placeholder 2"/>
          <p:cNvSpPr>
            <a:spLocks noGrp="1"/>
          </p:cNvSpPr>
          <p:nvPr>
            <p:ph idx="1"/>
          </p:nvPr>
        </p:nvSpPr>
        <p:spPr>
          <a:xfrm>
            <a:off x="4637880" y="1119772"/>
            <a:ext cx="5522834" cy="5526826"/>
          </a:xfrm>
          <a:prstGeom prst="rect">
            <a:avLst/>
          </a:prstGeom>
        </p:spPr>
        <p:txBody>
          <a:bodyPr lIns="101151" tIns="50575" rIns="101151" bIns="50575"/>
          <a:lstStyle>
            <a:lvl1pPr>
              <a:defRPr sz="35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51443" y="2333151"/>
            <a:ext cx="3518533" cy="4322447"/>
          </a:xfrm>
          <a:prstGeom prst="rect">
            <a:avLst/>
          </a:prstGeom>
        </p:spPr>
        <p:txBody>
          <a:bodyPr lIns="101151" tIns="50575" rIns="101151" bIns="50575"/>
          <a:lstStyle>
            <a:lvl1pPr marL="0" indent="0">
              <a:buNone/>
              <a:defRPr sz="1800"/>
            </a:lvl1pPr>
            <a:lvl2pPr marL="505755" indent="0">
              <a:buNone/>
              <a:defRPr sz="1500"/>
            </a:lvl2pPr>
            <a:lvl3pPr marL="1011509" indent="0">
              <a:buNone/>
              <a:defRPr sz="1300"/>
            </a:lvl3pPr>
            <a:lvl4pPr marL="1517264" indent="0">
              <a:buNone/>
              <a:defRPr sz="1100"/>
            </a:lvl4pPr>
            <a:lvl5pPr marL="2023019" indent="0">
              <a:buNone/>
              <a:defRPr sz="1100"/>
            </a:lvl5pPr>
            <a:lvl6pPr marL="2528773" indent="0">
              <a:buNone/>
              <a:defRPr sz="1100"/>
            </a:lvl6pPr>
            <a:lvl7pPr marL="3034528" indent="0">
              <a:buNone/>
              <a:defRPr sz="1100"/>
            </a:lvl7pPr>
            <a:lvl8pPr marL="3540282" indent="0">
              <a:buNone/>
              <a:defRPr sz="1100"/>
            </a:lvl8pPr>
            <a:lvl9pPr marL="4046037" indent="0">
              <a:buNone/>
              <a:defRPr sz="1100"/>
            </a:lvl9pPr>
          </a:lstStyle>
          <a:p>
            <a:pPr lvl="0"/>
            <a:r>
              <a:rPr lang="it-IT"/>
              <a:t>Modifica gli stili del testo dello schema</a:t>
            </a:r>
          </a:p>
        </p:txBody>
      </p:sp>
      <p:sp>
        <p:nvSpPr>
          <p:cNvPr id="5" name="Date Placeholder 4"/>
          <p:cNvSpPr>
            <a:spLocks noGrp="1"/>
          </p:cNvSpPr>
          <p:nvPr>
            <p:ph type="dt" sz="half" idx="10"/>
          </p:nvPr>
        </p:nvSpPr>
        <p:spPr>
          <a:xfrm>
            <a:off x="750015" y="7208284"/>
            <a:ext cx="2454593" cy="414062"/>
          </a:xfrm>
          <a:prstGeom prst="rect">
            <a:avLst/>
          </a:prstGeom>
        </p:spPr>
        <p:txBody>
          <a:bodyPr/>
          <a:lstStyle/>
          <a:p>
            <a:endParaRPr lang="it-CH"/>
          </a:p>
        </p:txBody>
      </p:sp>
      <p:sp>
        <p:nvSpPr>
          <p:cNvPr id="6" name="Footer Placeholder 5"/>
          <p:cNvSpPr>
            <a:spLocks noGrp="1"/>
          </p:cNvSpPr>
          <p:nvPr>
            <p:ph type="ftr" sz="quarter" idx="11"/>
          </p:nvPr>
        </p:nvSpPr>
        <p:spPr>
          <a:xfrm>
            <a:off x="3613710" y="7208284"/>
            <a:ext cx="3681889" cy="414062"/>
          </a:xfrm>
          <a:prstGeom prst="rect">
            <a:avLst/>
          </a:prstGeom>
        </p:spPr>
        <p:txBody>
          <a:bodyPr/>
          <a:lstStyle/>
          <a:p>
            <a:endParaRPr lang="it-CH"/>
          </a:p>
        </p:txBody>
      </p:sp>
      <p:sp>
        <p:nvSpPr>
          <p:cNvPr id="7" name="Slide Number Placeholder 6"/>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94086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51443" y="518481"/>
            <a:ext cx="3518533" cy="1814671"/>
          </a:xfrm>
          <a:prstGeom prst="rect">
            <a:avLst/>
          </a:prstGeom>
        </p:spPr>
        <p:txBody>
          <a:bodyPr lIns="101151" tIns="50575" rIns="101151" bIns="50575" anchor="b"/>
          <a:lstStyle>
            <a:lvl1pPr>
              <a:defRPr sz="35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4637880" y="1119772"/>
            <a:ext cx="5522834" cy="5526826"/>
          </a:xfrm>
          <a:prstGeom prst="rect">
            <a:avLst/>
          </a:prstGeom>
        </p:spPr>
        <p:txBody>
          <a:bodyPr lIns="101151" tIns="50575" rIns="101151" bIns="50575" anchor="t"/>
          <a:lstStyle>
            <a:lvl1pPr marL="0" indent="0">
              <a:buNone/>
              <a:defRPr sz="3500"/>
            </a:lvl1pPr>
            <a:lvl2pPr marL="505755" indent="0">
              <a:buNone/>
              <a:defRPr sz="3100"/>
            </a:lvl2pPr>
            <a:lvl3pPr marL="1011509" indent="0">
              <a:buNone/>
              <a:defRPr sz="2700"/>
            </a:lvl3pPr>
            <a:lvl4pPr marL="1517264" indent="0">
              <a:buNone/>
              <a:defRPr sz="2200"/>
            </a:lvl4pPr>
            <a:lvl5pPr marL="2023019" indent="0">
              <a:buNone/>
              <a:defRPr sz="2200"/>
            </a:lvl5pPr>
            <a:lvl6pPr marL="2528773" indent="0">
              <a:buNone/>
              <a:defRPr sz="2200"/>
            </a:lvl6pPr>
            <a:lvl7pPr marL="3034528" indent="0">
              <a:buNone/>
              <a:defRPr sz="2200"/>
            </a:lvl7pPr>
            <a:lvl8pPr marL="3540282" indent="0">
              <a:buNone/>
              <a:defRPr sz="2200"/>
            </a:lvl8pPr>
            <a:lvl9pPr marL="4046037" indent="0">
              <a:buNone/>
              <a:defRPr sz="2200"/>
            </a:lvl9pPr>
          </a:lstStyle>
          <a:p>
            <a:r>
              <a:rPr lang="it-IT"/>
              <a:t>Fare clic sull'icona per inserire un'immagine</a:t>
            </a:r>
            <a:endParaRPr lang="en-US" dirty="0"/>
          </a:p>
        </p:txBody>
      </p:sp>
      <p:sp>
        <p:nvSpPr>
          <p:cNvPr id="4" name="Text Placeholder 3"/>
          <p:cNvSpPr>
            <a:spLocks noGrp="1"/>
          </p:cNvSpPr>
          <p:nvPr>
            <p:ph type="body" sz="half" idx="2"/>
          </p:nvPr>
        </p:nvSpPr>
        <p:spPr>
          <a:xfrm>
            <a:off x="751443" y="2333151"/>
            <a:ext cx="3518533" cy="4322447"/>
          </a:xfrm>
          <a:prstGeom prst="rect">
            <a:avLst/>
          </a:prstGeom>
        </p:spPr>
        <p:txBody>
          <a:bodyPr lIns="101151" tIns="50575" rIns="101151" bIns="50575"/>
          <a:lstStyle>
            <a:lvl1pPr marL="0" indent="0">
              <a:buNone/>
              <a:defRPr sz="1800"/>
            </a:lvl1pPr>
            <a:lvl2pPr marL="505755" indent="0">
              <a:buNone/>
              <a:defRPr sz="1500"/>
            </a:lvl2pPr>
            <a:lvl3pPr marL="1011509" indent="0">
              <a:buNone/>
              <a:defRPr sz="1300"/>
            </a:lvl3pPr>
            <a:lvl4pPr marL="1517264" indent="0">
              <a:buNone/>
              <a:defRPr sz="1100"/>
            </a:lvl4pPr>
            <a:lvl5pPr marL="2023019" indent="0">
              <a:buNone/>
              <a:defRPr sz="1100"/>
            </a:lvl5pPr>
            <a:lvl6pPr marL="2528773" indent="0">
              <a:buNone/>
              <a:defRPr sz="1100"/>
            </a:lvl6pPr>
            <a:lvl7pPr marL="3034528" indent="0">
              <a:buNone/>
              <a:defRPr sz="1100"/>
            </a:lvl7pPr>
            <a:lvl8pPr marL="3540282" indent="0">
              <a:buNone/>
              <a:defRPr sz="1100"/>
            </a:lvl8pPr>
            <a:lvl9pPr marL="4046037" indent="0">
              <a:buNone/>
              <a:defRPr sz="1100"/>
            </a:lvl9pPr>
          </a:lstStyle>
          <a:p>
            <a:pPr lvl="0"/>
            <a:r>
              <a:rPr lang="it-IT"/>
              <a:t>Modifica gli stili del testo dello schema</a:t>
            </a:r>
          </a:p>
        </p:txBody>
      </p:sp>
      <p:sp>
        <p:nvSpPr>
          <p:cNvPr id="5" name="Date Placeholder 4"/>
          <p:cNvSpPr>
            <a:spLocks noGrp="1"/>
          </p:cNvSpPr>
          <p:nvPr>
            <p:ph type="dt" sz="half" idx="10"/>
          </p:nvPr>
        </p:nvSpPr>
        <p:spPr>
          <a:xfrm>
            <a:off x="750015" y="7208284"/>
            <a:ext cx="2454593" cy="414062"/>
          </a:xfrm>
          <a:prstGeom prst="rect">
            <a:avLst/>
          </a:prstGeom>
        </p:spPr>
        <p:txBody>
          <a:bodyPr/>
          <a:lstStyle/>
          <a:p>
            <a:endParaRPr lang="it-CH"/>
          </a:p>
        </p:txBody>
      </p:sp>
      <p:sp>
        <p:nvSpPr>
          <p:cNvPr id="6" name="Footer Placeholder 5"/>
          <p:cNvSpPr>
            <a:spLocks noGrp="1"/>
          </p:cNvSpPr>
          <p:nvPr>
            <p:ph type="ftr" sz="quarter" idx="11"/>
          </p:nvPr>
        </p:nvSpPr>
        <p:spPr>
          <a:xfrm>
            <a:off x="3613710" y="7208284"/>
            <a:ext cx="3681889" cy="414062"/>
          </a:xfrm>
          <a:prstGeom prst="rect">
            <a:avLst/>
          </a:prstGeom>
        </p:spPr>
        <p:txBody>
          <a:bodyPr/>
          <a:lstStyle/>
          <a:p>
            <a:endParaRPr lang="it-CH"/>
          </a:p>
        </p:txBody>
      </p:sp>
      <p:sp>
        <p:nvSpPr>
          <p:cNvPr id="7" name="Slide Number Placeholder 6"/>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570990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750019" y="2070312"/>
            <a:ext cx="9409271" cy="4934538"/>
          </a:xfrm>
          <a:prstGeom prst="rect">
            <a:avLst/>
          </a:prstGeom>
        </p:spPr>
        <p:txBody>
          <a:bodyPr vert="eaVert"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750015" y="7208284"/>
            <a:ext cx="2454593" cy="414062"/>
          </a:xfrm>
          <a:prstGeom prst="rect">
            <a:avLst/>
          </a:prstGeom>
        </p:spPr>
        <p:txBody>
          <a:bodyPr/>
          <a:lstStyle/>
          <a:p>
            <a:endParaRPr lang="it-CH"/>
          </a:p>
        </p:txBody>
      </p:sp>
      <p:sp>
        <p:nvSpPr>
          <p:cNvPr id="5" name="Footer Placeholder 4"/>
          <p:cNvSpPr>
            <a:spLocks noGrp="1"/>
          </p:cNvSpPr>
          <p:nvPr>
            <p:ph type="ftr" sz="quarter" idx="11"/>
          </p:nvPr>
        </p:nvSpPr>
        <p:spPr>
          <a:xfrm>
            <a:off x="3613710" y="7208284"/>
            <a:ext cx="3681889" cy="414062"/>
          </a:xfrm>
          <a:prstGeom prst="rect">
            <a:avLst/>
          </a:prstGeom>
        </p:spPr>
        <p:txBody>
          <a:bodyPr/>
          <a:lstStyle/>
          <a:p>
            <a:endParaRPr lang="it-CH"/>
          </a:p>
        </p:txBody>
      </p:sp>
      <p:sp>
        <p:nvSpPr>
          <p:cNvPr id="6" name="Slide Number Placeholder 5"/>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2397692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06972" y="414065"/>
            <a:ext cx="2352318" cy="6590785"/>
          </a:xfrm>
          <a:prstGeom prst="rect">
            <a:avLst/>
          </a:prstGeom>
        </p:spPr>
        <p:txBody>
          <a:bodyPr vert="eaVert" lIns="101151" tIns="50575" rIns="101151" bIns="50575"/>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750022" y="414065"/>
            <a:ext cx="6920587" cy="6590785"/>
          </a:xfrm>
          <a:prstGeom prst="rect">
            <a:avLst/>
          </a:prstGeom>
        </p:spPr>
        <p:txBody>
          <a:bodyPr vert="eaVert"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750015" y="7208284"/>
            <a:ext cx="2454593" cy="414062"/>
          </a:xfrm>
          <a:prstGeom prst="rect">
            <a:avLst/>
          </a:prstGeom>
        </p:spPr>
        <p:txBody>
          <a:bodyPr/>
          <a:lstStyle/>
          <a:p>
            <a:endParaRPr lang="it-CH"/>
          </a:p>
        </p:txBody>
      </p:sp>
      <p:sp>
        <p:nvSpPr>
          <p:cNvPr id="5" name="Footer Placeholder 4"/>
          <p:cNvSpPr>
            <a:spLocks noGrp="1"/>
          </p:cNvSpPr>
          <p:nvPr>
            <p:ph type="ftr" sz="quarter" idx="11"/>
          </p:nvPr>
        </p:nvSpPr>
        <p:spPr>
          <a:xfrm>
            <a:off x="3613710" y="7208284"/>
            <a:ext cx="3681889" cy="414062"/>
          </a:xfrm>
          <a:prstGeom prst="rect">
            <a:avLst/>
          </a:prstGeom>
        </p:spPr>
        <p:txBody>
          <a:bodyPr/>
          <a:lstStyle/>
          <a:p>
            <a:endParaRPr lang="it-CH"/>
          </a:p>
        </p:txBody>
      </p:sp>
      <p:sp>
        <p:nvSpPr>
          <p:cNvPr id="6" name="Slide Number Placeholder 5"/>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3997310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50015" y="7208284"/>
            <a:ext cx="2454593" cy="414062"/>
          </a:xfrm>
          <a:prstGeom prst="rect">
            <a:avLst/>
          </a:prstGeom>
        </p:spPr>
        <p:txBody>
          <a:bodyPr/>
          <a:lstStyle/>
          <a:p>
            <a:endParaRPr lang="it-CH"/>
          </a:p>
        </p:txBody>
      </p:sp>
      <p:sp>
        <p:nvSpPr>
          <p:cNvPr id="5" name="Footer Placeholder 4"/>
          <p:cNvSpPr>
            <a:spLocks noGrp="1"/>
          </p:cNvSpPr>
          <p:nvPr>
            <p:ph type="ftr" sz="quarter" idx="11"/>
          </p:nvPr>
        </p:nvSpPr>
        <p:spPr>
          <a:xfrm>
            <a:off x="3613710" y="7208284"/>
            <a:ext cx="3681889" cy="414062"/>
          </a:xfrm>
          <a:prstGeom prst="rect">
            <a:avLst/>
          </a:prstGeom>
        </p:spPr>
        <p:txBody>
          <a:bodyPr/>
          <a:lstStyle/>
          <a:p>
            <a:endParaRPr lang="it-CH"/>
          </a:p>
        </p:txBody>
      </p:sp>
      <p:sp>
        <p:nvSpPr>
          <p:cNvPr id="6" name="Slide Number Placeholder 5"/>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41431694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750015" y="423303"/>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Content Placeholder 2"/>
          <p:cNvSpPr>
            <a:spLocks noGrp="1"/>
          </p:cNvSpPr>
          <p:nvPr>
            <p:ph idx="1"/>
          </p:nvPr>
        </p:nvSpPr>
        <p:spPr>
          <a:xfrm>
            <a:off x="750019" y="2070312"/>
            <a:ext cx="9409271" cy="4934538"/>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750015" y="7208284"/>
            <a:ext cx="2454593" cy="414062"/>
          </a:xfrm>
          <a:prstGeom prst="rect">
            <a:avLst/>
          </a:prstGeom>
        </p:spPr>
        <p:txBody>
          <a:bodyPr/>
          <a:lstStyle/>
          <a:p>
            <a:endParaRPr lang="it-CH"/>
          </a:p>
        </p:txBody>
      </p:sp>
      <p:sp>
        <p:nvSpPr>
          <p:cNvPr id="5" name="Footer Placeholder 4"/>
          <p:cNvSpPr>
            <a:spLocks noGrp="1"/>
          </p:cNvSpPr>
          <p:nvPr>
            <p:ph type="ftr" sz="quarter" idx="11"/>
          </p:nvPr>
        </p:nvSpPr>
        <p:spPr>
          <a:xfrm>
            <a:off x="3613710" y="7208284"/>
            <a:ext cx="3681889" cy="414062"/>
          </a:xfrm>
          <a:prstGeom prst="rect">
            <a:avLst/>
          </a:prstGeom>
        </p:spPr>
        <p:txBody>
          <a:bodyPr/>
          <a:lstStyle/>
          <a:p>
            <a:endParaRPr lang="it-CH"/>
          </a:p>
        </p:txBody>
      </p:sp>
      <p:sp>
        <p:nvSpPr>
          <p:cNvPr id="6" name="Slide Number Placeholder 5"/>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99066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44341" y="1938893"/>
            <a:ext cx="9409271" cy="3235084"/>
          </a:xfrm>
          <a:prstGeom prst="rect">
            <a:avLst/>
          </a:prstGeom>
        </p:spPr>
        <p:txBody>
          <a:bodyPr lIns="101151" tIns="50575" rIns="101151" bIns="50575" anchor="b"/>
          <a:lstStyle>
            <a:lvl1pPr>
              <a:defRPr sz="6600"/>
            </a:lvl1pPr>
          </a:lstStyle>
          <a:p>
            <a:r>
              <a:rPr lang="it-IT"/>
              <a:t>Fare clic per modificare lo stile del titolo</a:t>
            </a:r>
            <a:endParaRPr lang="en-US" dirty="0"/>
          </a:p>
        </p:txBody>
      </p:sp>
      <p:sp>
        <p:nvSpPr>
          <p:cNvPr id="3" name="Text Placeholder 2"/>
          <p:cNvSpPr>
            <a:spLocks noGrp="1"/>
          </p:cNvSpPr>
          <p:nvPr>
            <p:ph type="body" idx="1"/>
          </p:nvPr>
        </p:nvSpPr>
        <p:spPr>
          <a:xfrm>
            <a:off x="744341" y="5204583"/>
            <a:ext cx="9409271" cy="1701254"/>
          </a:xfrm>
          <a:prstGeom prst="rect">
            <a:avLst/>
          </a:prstGeom>
        </p:spPr>
        <p:txBody>
          <a:bodyPr lIns="101151" tIns="50575" rIns="101151" bIns="50575"/>
          <a:lstStyle>
            <a:lvl1pPr marL="0" indent="0">
              <a:buNone/>
              <a:defRPr sz="2700">
                <a:solidFill>
                  <a:schemeClr val="tx1"/>
                </a:solidFill>
              </a:defRPr>
            </a:lvl1pPr>
            <a:lvl2pPr marL="505755" indent="0">
              <a:buNone/>
              <a:defRPr sz="2200">
                <a:solidFill>
                  <a:schemeClr val="tx1">
                    <a:tint val="75000"/>
                  </a:schemeClr>
                </a:solidFill>
              </a:defRPr>
            </a:lvl2pPr>
            <a:lvl3pPr marL="1011509" indent="0">
              <a:buNone/>
              <a:defRPr sz="2000">
                <a:solidFill>
                  <a:schemeClr val="tx1">
                    <a:tint val="75000"/>
                  </a:schemeClr>
                </a:solidFill>
              </a:defRPr>
            </a:lvl3pPr>
            <a:lvl4pPr marL="1517264" indent="0">
              <a:buNone/>
              <a:defRPr sz="1800">
                <a:solidFill>
                  <a:schemeClr val="tx1">
                    <a:tint val="75000"/>
                  </a:schemeClr>
                </a:solidFill>
              </a:defRPr>
            </a:lvl4pPr>
            <a:lvl5pPr marL="2023019" indent="0">
              <a:buNone/>
              <a:defRPr sz="1800">
                <a:solidFill>
                  <a:schemeClr val="tx1">
                    <a:tint val="75000"/>
                  </a:schemeClr>
                </a:solidFill>
              </a:defRPr>
            </a:lvl5pPr>
            <a:lvl6pPr marL="2528773" indent="0">
              <a:buNone/>
              <a:defRPr sz="1800">
                <a:solidFill>
                  <a:schemeClr val="tx1">
                    <a:tint val="75000"/>
                  </a:schemeClr>
                </a:solidFill>
              </a:defRPr>
            </a:lvl6pPr>
            <a:lvl7pPr marL="3034528" indent="0">
              <a:buNone/>
              <a:defRPr sz="1800">
                <a:solidFill>
                  <a:schemeClr val="tx1">
                    <a:tint val="75000"/>
                  </a:schemeClr>
                </a:solidFill>
              </a:defRPr>
            </a:lvl7pPr>
            <a:lvl8pPr marL="3540282" indent="0">
              <a:buNone/>
              <a:defRPr sz="1800">
                <a:solidFill>
                  <a:schemeClr val="tx1">
                    <a:tint val="75000"/>
                  </a:schemeClr>
                </a:solidFill>
              </a:defRPr>
            </a:lvl8pPr>
            <a:lvl9pPr marL="4046037" indent="0">
              <a:buNone/>
              <a:defRPr sz="18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a:xfrm>
            <a:off x="750015" y="7208284"/>
            <a:ext cx="2454593" cy="414062"/>
          </a:xfrm>
          <a:prstGeom prst="rect">
            <a:avLst/>
          </a:prstGeom>
        </p:spPr>
        <p:txBody>
          <a:bodyPr/>
          <a:lstStyle/>
          <a:p>
            <a:endParaRPr lang="it-CH"/>
          </a:p>
        </p:txBody>
      </p:sp>
      <p:sp>
        <p:nvSpPr>
          <p:cNvPr id="5" name="Footer Placeholder 4"/>
          <p:cNvSpPr>
            <a:spLocks noGrp="1"/>
          </p:cNvSpPr>
          <p:nvPr>
            <p:ph type="ftr" sz="quarter" idx="11"/>
          </p:nvPr>
        </p:nvSpPr>
        <p:spPr>
          <a:xfrm>
            <a:off x="3613710" y="7208284"/>
            <a:ext cx="3681889" cy="414062"/>
          </a:xfrm>
          <a:prstGeom prst="rect">
            <a:avLst/>
          </a:prstGeom>
        </p:spPr>
        <p:txBody>
          <a:bodyPr/>
          <a:lstStyle/>
          <a:p>
            <a:endParaRPr lang="it-CH"/>
          </a:p>
        </p:txBody>
      </p:sp>
      <p:sp>
        <p:nvSpPr>
          <p:cNvPr id="6" name="Slide Number Placeholder 5"/>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2257438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Content Placeholder 2"/>
          <p:cNvSpPr>
            <a:spLocks noGrp="1"/>
          </p:cNvSpPr>
          <p:nvPr>
            <p:ph sz="half" idx="1"/>
          </p:nvPr>
        </p:nvSpPr>
        <p:spPr>
          <a:xfrm>
            <a:off x="750015" y="2070312"/>
            <a:ext cx="4636453" cy="4934538"/>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522833" y="2070312"/>
            <a:ext cx="4636453" cy="4934538"/>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a:xfrm>
            <a:off x="750015" y="7208284"/>
            <a:ext cx="2454593" cy="414062"/>
          </a:xfrm>
          <a:prstGeom prst="rect">
            <a:avLst/>
          </a:prstGeom>
        </p:spPr>
        <p:txBody>
          <a:bodyPr/>
          <a:lstStyle/>
          <a:p>
            <a:endParaRPr lang="it-CH"/>
          </a:p>
        </p:txBody>
      </p:sp>
      <p:sp>
        <p:nvSpPr>
          <p:cNvPr id="6" name="Footer Placeholder 5"/>
          <p:cNvSpPr>
            <a:spLocks noGrp="1"/>
          </p:cNvSpPr>
          <p:nvPr>
            <p:ph type="ftr" sz="quarter" idx="11"/>
          </p:nvPr>
        </p:nvSpPr>
        <p:spPr>
          <a:xfrm>
            <a:off x="3613710" y="7208284"/>
            <a:ext cx="3681889" cy="414062"/>
          </a:xfrm>
          <a:prstGeom prst="rect">
            <a:avLst/>
          </a:prstGeom>
        </p:spPr>
        <p:txBody>
          <a:bodyPr/>
          <a:lstStyle/>
          <a:p>
            <a:endParaRPr lang="it-CH"/>
          </a:p>
        </p:txBody>
      </p:sp>
      <p:sp>
        <p:nvSpPr>
          <p:cNvPr id="7" name="Slide Number Placeholder 6"/>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37923320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751441"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Text Placeholder 2"/>
          <p:cNvSpPr>
            <a:spLocks noGrp="1"/>
          </p:cNvSpPr>
          <p:nvPr>
            <p:ph type="body" idx="1"/>
          </p:nvPr>
        </p:nvSpPr>
        <p:spPr>
          <a:xfrm>
            <a:off x="751437" y="1906486"/>
            <a:ext cx="4615145" cy="934340"/>
          </a:xfrm>
          <a:prstGeom prst="rect">
            <a:avLst/>
          </a:prstGeom>
        </p:spPr>
        <p:txBody>
          <a:bodyPr lIns="101151" tIns="50575" rIns="101151" bIns="50575" anchor="b"/>
          <a:lstStyle>
            <a:lvl1pPr marL="0" indent="0">
              <a:buNone/>
              <a:defRPr sz="2700" b="1"/>
            </a:lvl1pPr>
            <a:lvl2pPr marL="505755" indent="0">
              <a:buNone/>
              <a:defRPr sz="2200" b="1"/>
            </a:lvl2pPr>
            <a:lvl3pPr marL="1011509" indent="0">
              <a:buNone/>
              <a:defRPr sz="2000" b="1"/>
            </a:lvl3pPr>
            <a:lvl4pPr marL="1517264" indent="0">
              <a:buNone/>
              <a:defRPr sz="1800" b="1"/>
            </a:lvl4pPr>
            <a:lvl5pPr marL="2023019" indent="0">
              <a:buNone/>
              <a:defRPr sz="1800" b="1"/>
            </a:lvl5pPr>
            <a:lvl6pPr marL="2528773" indent="0">
              <a:buNone/>
              <a:defRPr sz="1800" b="1"/>
            </a:lvl6pPr>
            <a:lvl7pPr marL="3034528" indent="0">
              <a:buNone/>
              <a:defRPr sz="1800" b="1"/>
            </a:lvl7pPr>
            <a:lvl8pPr marL="3540282" indent="0">
              <a:buNone/>
              <a:defRPr sz="1800" b="1"/>
            </a:lvl8pPr>
            <a:lvl9pPr marL="4046037" indent="0">
              <a:buNone/>
              <a:defRPr sz="1800" b="1"/>
            </a:lvl9pPr>
          </a:lstStyle>
          <a:p>
            <a:pPr lvl="0"/>
            <a:r>
              <a:rPr lang="it-IT"/>
              <a:t>Modifica gli stili del testo dello schema</a:t>
            </a:r>
          </a:p>
        </p:txBody>
      </p:sp>
      <p:sp>
        <p:nvSpPr>
          <p:cNvPr id="4" name="Content Placeholder 3"/>
          <p:cNvSpPr>
            <a:spLocks noGrp="1"/>
          </p:cNvSpPr>
          <p:nvPr>
            <p:ph sz="half" idx="2"/>
          </p:nvPr>
        </p:nvSpPr>
        <p:spPr>
          <a:xfrm>
            <a:off x="751437" y="2840827"/>
            <a:ext cx="4615145" cy="4178425"/>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522834" y="1906486"/>
            <a:ext cx="4637873" cy="934340"/>
          </a:xfrm>
          <a:prstGeom prst="rect">
            <a:avLst/>
          </a:prstGeom>
        </p:spPr>
        <p:txBody>
          <a:bodyPr lIns="101151" tIns="50575" rIns="101151" bIns="50575" anchor="b"/>
          <a:lstStyle>
            <a:lvl1pPr marL="0" indent="0">
              <a:buNone/>
              <a:defRPr sz="2700" b="1"/>
            </a:lvl1pPr>
            <a:lvl2pPr marL="505755" indent="0">
              <a:buNone/>
              <a:defRPr sz="2200" b="1"/>
            </a:lvl2pPr>
            <a:lvl3pPr marL="1011509" indent="0">
              <a:buNone/>
              <a:defRPr sz="2000" b="1"/>
            </a:lvl3pPr>
            <a:lvl4pPr marL="1517264" indent="0">
              <a:buNone/>
              <a:defRPr sz="1800" b="1"/>
            </a:lvl4pPr>
            <a:lvl5pPr marL="2023019" indent="0">
              <a:buNone/>
              <a:defRPr sz="1800" b="1"/>
            </a:lvl5pPr>
            <a:lvl6pPr marL="2528773" indent="0">
              <a:buNone/>
              <a:defRPr sz="1800" b="1"/>
            </a:lvl6pPr>
            <a:lvl7pPr marL="3034528" indent="0">
              <a:buNone/>
              <a:defRPr sz="1800" b="1"/>
            </a:lvl7pPr>
            <a:lvl8pPr marL="3540282" indent="0">
              <a:buNone/>
              <a:defRPr sz="1800" b="1"/>
            </a:lvl8pPr>
            <a:lvl9pPr marL="4046037" indent="0">
              <a:buNone/>
              <a:defRPr sz="1800" b="1"/>
            </a:lvl9pPr>
          </a:lstStyle>
          <a:p>
            <a:pPr lvl="0"/>
            <a:r>
              <a:rPr lang="it-IT"/>
              <a:t>Modifica gli stili del testo dello schema</a:t>
            </a:r>
          </a:p>
        </p:txBody>
      </p:sp>
      <p:sp>
        <p:nvSpPr>
          <p:cNvPr id="6" name="Content Placeholder 5"/>
          <p:cNvSpPr>
            <a:spLocks noGrp="1"/>
          </p:cNvSpPr>
          <p:nvPr>
            <p:ph sz="quarter" idx="4"/>
          </p:nvPr>
        </p:nvSpPr>
        <p:spPr>
          <a:xfrm>
            <a:off x="5522834" y="2840827"/>
            <a:ext cx="4637873" cy="4178425"/>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a:xfrm>
            <a:off x="750015" y="7208284"/>
            <a:ext cx="2454593" cy="414062"/>
          </a:xfrm>
          <a:prstGeom prst="rect">
            <a:avLst/>
          </a:prstGeom>
        </p:spPr>
        <p:txBody>
          <a:bodyPr/>
          <a:lstStyle/>
          <a:p>
            <a:endParaRPr lang="it-CH"/>
          </a:p>
        </p:txBody>
      </p:sp>
      <p:sp>
        <p:nvSpPr>
          <p:cNvPr id="8" name="Footer Placeholder 7"/>
          <p:cNvSpPr>
            <a:spLocks noGrp="1"/>
          </p:cNvSpPr>
          <p:nvPr>
            <p:ph type="ftr" sz="quarter" idx="11"/>
          </p:nvPr>
        </p:nvSpPr>
        <p:spPr>
          <a:xfrm>
            <a:off x="3613710" y="7208284"/>
            <a:ext cx="3681889" cy="414062"/>
          </a:xfrm>
          <a:prstGeom prst="rect">
            <a:avLst/>
          </a:prstGeom>
        </p:spPr>
        <p:txBody>
          <a:bodyPr/>
          <a:lstStyle/>
          <a:p>
            <a:endParaRPr lang="it-CH"/>
          </a:p>
        </p:txBody>
      </p:sp>
      <p:sp>
        <p:nvSpPr>
          <p:cNvPr id="9" name="Slide Number Placeholder 8"/>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8527796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Date Placeholder 2"/>
          <p:cNvSpPr>
            <a:spLocks noGrp="1"/>
          </p:cNvSpPr>
          <p:nvPr>
            <p:ph type="dt" sz="half" idx="10"/>
          </p:nvPr>
        </p:nvSpPr>
        <p:spPr>
          <a:xfrm>
            <a:off x="750015" y="7208284"/>
            <a:ext cx="2454593" cy="414062"/>
          </a:xfrm>
          <a:prstGeom prst="rect">
            <a:avLst/>
          </a:prstGeom>
        </p:spPr>
        <p:txBody>
          <a:bodyPr/>
          <a:lstStyle/>
          <a:p>
            <a:endParaRPr lang="it-CH"/>
          </a:p>
        </p:txBody>
      </p:sp>
      <p:sp>
        <p:nvSpPr>
          <p:cNvPr id="4" name="Footer Placeholder 3"/>
          <p:cNvSpPr>
            <a:spLocks noGrp="1"/>
          </p:cNvSpPr>
          <p:nvPr>
            <p:ph type="ftr" sz="quarter" idx="11"/>
          </p:nvPr>
        </p:nvSpPr>
        <p:spPr>
          <a:xfrm>
            <a:off x="3613710" y="7208284"/>
            <a:ext cx="3681889" cy="414062"/>
          </a:xfrm>
          <a:prstGeom prst="rect">
            <a:avLst/>
          </a:prstGeom>
        </p:spPr>
        <p:txBody>
          <a:bodyPr/>
          <a:lstStyle/>
          <a:p>
            <a:endParaRPr lang="it-CH"/>
          </a:p>
        </p:txBody>
      </p:sp>
      <p:sp>
        <p:nvSpPr>
          <p:cNvPr id="5" name="Slide Number Placeholder 4"/>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1211849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0015" y="7208284"/>
            <a:ext cx="2454593" cy="414062"/>
          </a:xfrm>
          <a:prstGeom prst="rect">
            <a:avLst/>
          </a:prstGeom>
        </p:spPr>
        <p:txBody>
          <a:bodyPr/>
          <a:lstStyle/>
          <a:p>
            <a:endParaRPr lang="it-CH"/>
          </a:p>
        </p:txBody>
      </p:sp>
      <p:sp>
        <p:nvSpPr>
          <p:cNvPr id="3" name="Footer Placeholder 2"/>
          <p:cNvSpPr>
            <a:spLocks noGrp="1"/>
          </p:cNvSpPr>
          <p:nvPr>
            <p:ph type="ftr" sz="quarter" idx="11"/>
          </p:nvPr>
        </p:nvSpPr>
        <p:spPr>
          <a:xfrm>
            <a:off x="3613710" y="7208284"/>
            <a:ext cx="3681889" cy="414062"/>
          </a:xfrm>
          <a:prstGeom prst="rect">
            <a:avLst/>
          </a:prstGeom>
        </p:spPr>
        <p:txBody>
          <a:bodyPr/>
          <a:lstStyle/>
          <a:p>
            <a:endParaRPr lang="it-CH"/>
          </a:p>
        </p:txBody>
      </p:sp>
      <p:sp>
        <p:nvSpPr>
          <p:cNvPr id="4" name="Slide Number Placeholder 3"/>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20250302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51443" y="518481"/>
            <a:ext cx="3518533" cy="1814671"/>
          </a:xfrm>
          <a:prstGeom prst="rect">
            <a:avLst/>
          </a:prstGeom>
        </p:spPr>
        <p:txBody>
          <a:bodyPr lIns="101151" tIns="50575" rIns="101151" bIns="50575" anchor="b"/>
          <a:lstStyle>
            <a:lvl1pPr>
              <a:defRPr sz="3500"/>
            </a:lvl1pPr>
          </a:lstStyle>
          <a:p>
            <a:r>
              <a:rPr lang="it-IT"/>
              <a:t>Fare clic per modificare lo stile del titolo</a:t>
            </a:r>
            <a:endParaRPr lang="en-US" dirty="0"/>
          </a:p>
        </p:txBody>
      </p:sp>
      <p:sp>
        <p:nvSpPr>
          <p:cNvPr id="3" name="Content Placeholder 2"/>
          <p:cNvSpPr>
            <a:spLocks noGrp="1"/>
          </p:cNvSpPr>
          <p:nvPr>
            <p:ph idx="1"/>
          </p:nvPr>
        </p:nvSpPr>
        <p:spPr>
          <a:xfrm>
            <a:off x="4637880" y="1119772"/>
            <a:ext cx="5522834" cy="5526826"/>
          </a:xfrm>
          <a:prstGeom prst="rect">
            <a:avLst/>
          </a:prstGeom>
        </p:spPr>
        <p:txBody>
          <a:bodyPr lIns="101151" tIns="50575" rIns="101151" bIns="50575"/>
          <a:lstStyle>
            <a:lvl1pPr>
              <a:defRPr sz="35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51443" y="2333151"/>
            <a:ext cx="3518533" cy="4322447"/>
          </a:xfrm>
          <a:prstGeom prst="rect">
            <a:avLst/>
          </a:prstGeom>
        </p:spPr>
        <p:txBody>
          <a:bodyPr lIns="101151" tIns="50575" rIns="101151" bIns="50575"/>
          <a:lstStyle>
            <a:lvl1pPr marL="0" indent="0">
              <a:buNone/>
              <a:defRPr sz="1800"/>
            </a:lvl1pPr>
            <a:lvl2pPr marL="505755" indent="0">
              <a:buNone/>
              <a:defRPr sz="1500"/>
            </a:lvl2pPr>
            <a:lvl3pPr marL="1011509" indent="0">
              <a:buNone/>
              <a:defRPr sz="1300"/>
            </a:lvl3pPr>
            <a:lvl4pPr marL="1517264" indent="0">
              <a:buNone/>
              <a:defRPr sz="1100"/>
            </a:lvl4pPr>
            <a:lvl5pPr marL="2023019" indent="0">
              <a:buNone/>
              <a:defRPr sz="1100"/>
            </a:lvl5pPr>
            <a:lvl6pPr marL="2528773" indent="0">
              <a:buNone/>
              <a:defRPr sz="1100"/>
            </a:lvl6pPr>
            <a:lvl7pPr marL="3034528" indent="0">
              <a:buNone/>
              <a:defRPr sz="1100"/>
            </a:lvl7pPr>
            <a:lvl8pPr marL="3540282" indent="0">
              <a:buNone/>
              <a:defRPr sz="1100"/>
            </a:lvl8pPr>
            <a:lvl9pPr marL="4046037" indent="0">
              <a:buNone/>
              <a:defRPr sz="1100"/>
            </a:lvl9pPr>
          </a:lstStyle>
          <a:p>
            <a:pPr lvl="0"/>
            <a:r>
              <a:rPr lang="it-IT"/>
              <a:t>Modifica gli stili del testo dello schema</a:t>
            </a:r>
          </a:p>
        </p:txBody>
      </p:sp>
      <p:sp>
        <p:nvSpPr>
          <p:cNvPr id="5" name="Date Placeholder 4"/>
          <p:cNvSpPr>
            <a:spLocks noGrp="1"/>
          </p:cNvSpPr>
          <p:nvPr>
            <p:ph type="dt" sz="half" idx="10"/>
          </p:nvPr>
        </p:nvSpPr>
        <p:spPr>
          <a:xfrm>
            <a:off x="750015" y="7208284"/>
            <a:ext cx="2454593" cy="414062"/>
          </a:xfrm>
          <a:prstGeom prst="rect">
            <a:avLst/>
          </a:prstGeom>
        </p:spPr>
        <p:txBody>
          <a:bodyPr/>
          <a:lstStyle/>
          <a:p>
            <a:endParaRPr lang="it-CH"/>
          </a:p>
        </p:txBody>
      </p:sp>
      <p:sp>
        <p:nvSpPr>
          <p:cNvPr id="6" name="Footer Placeholder 5"/>
          <p:cNvSpPr>
            <a:spLocks noGrp="1"/>
          </p:cNvSpPr>
          <p:nvPr>
            <p:ph type="ftr" sz="quarter" idx="11"/>
          </p:nvPr>
        </p:nvSpPr>
        <p:spPr>
          <a:xfrm>
            <a:off x="3613710" y="7208284"/>
            <a:ext cx="3681889" cy="414062"/>
          </a:xfrm>
          <a:prstGeom prst="rect">
            <a:avLst/>
          </a:prstGeom>
        </p:spPr>
        <p:txBody>
          <a:bodyPr/>
          <a:lstStyle/>
          <a:p>
            <a:endParaRPr lang="it-CH"/>
          </a:p>
        </p:txBody>
      </p:sp>
      <p:sp>
        <p:nvSpPr>
          <p:cNvPr id="7" name="Slide Number Placeholder 6"/>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3341171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51443" y="518481"/>
            <a:ext cx="3518533" cy="1814671"/>
          </a:xfrm>
          <a:prstGeom prst="rect">
            <a:avLst/>
          </a:prstGeom>
        </p:spPr>
        <p:txBody>
          <a:bodyPr lIns="101151" tIns="50575" rIns="101151" bIns="50575" anchor="b"/>
          <a:lstStyle>
            <a:lvl1pPr>
              <a:defRPr sz="35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4637880" y="1119772"/>
            <a:ext cx="5522834" cy="5526826"/>
          </a:xfrm>
          <a:prstGeom prst="rect">
            <a:avLst/>
          </a:prstGeom>
        </p:spPr>
        <p:txBody>
          <a:bodyPr lIns="101151" tIns="50575" rIns="101151" bIns="50575" anchor="t"/>
          <a:lstStyle>
            <a:lvl1pPr marL="0" indent="0">
              <a:buNone/>
              <a:defRPr sz="3500"/>
            </a:lvl1pPr>
            <a:lvl2pPr marL="505755" indent="0">
              <a:buNone/>
              <a:defRPr sz="3100"/>
            </a:lvl2pPr>
            <a:lvl3pPr marL="1011509" indent="0">
              <a:buNone/>
              <a:defRPr sz="2700"/>
            </a:lvl3pPr>
            <a:lvl4pPr marL="1517264" indent="0">
              <a:buNone/>
              <a:defRPr sz="2200"/>
            </a:lvl4pPr>
            <a:lvl5pPr marL="2023019" indent="0">
              <a:buNone/>
              <a:defRPr sz="2200"/>
            </a:lvl5pPr>
            <a:lvl6pPr marL="2528773" indent="0">
              <a:buNone/>
              <a:defRPr sz="2200"/>
            </a:lvl6pPr>
            <a:lvl7pPr marL="3034528" indent="0">
              <a:buNone/>
              <a:defRPr sz="2200"/>
            </a:lvl7pPr>
            <a:lvl8pPr marL="3540282" indent="0">
              <a:buNone/>
              <a:defRPr sz="2200"/>
            </a:lvl8pPr>
            <a:lvl9pPr marL="4046037" indent="0">
              <a:buNone/>
              <a:defRPr sz="2200"/>
            </a:lvl9pPr>
          </a:lstStyle>
          <a:p>
            <a:r>
              <a:rPr lang="it-IT"/>
              <a:t>Fare clic sull'icona per inserire un'immagine</a:t>
            </a:r>
            <a:endParaRPr lang="en-US" dirty="0"/>
          </a:p>
        </p:txBody>
      </p:sp>
      <p:sp>
        <p:nvSpPr>
          <p:cNvPr id="4" name="Text Placeholder 3"/>
          <p:cNvSpPr>
            <a:spLocks noGrp="1"/>
          </p:cNvSpPr>
          <p:nvPr>
            <p:ph type="body" sz="half" idx="2"/>
          </p:nvPr>
        </p:nvSpPr>
        <p:spPr>
          <a:xfrm>
            <a:off x="751443" y="2333151"/>
            <a:ext cx="3518533" cy="4322447"/>
          </a:xfrm>
          <a:prstGeom prst="rect">
            <a:avLst/>
          </a:prstGeom>
        </p:spPr>
        <p:txBody>
          <a:bodyPr lIns="101151" tIns="50575" rIns="101151" bIns="50575"/>
          <a:lstStyle>
            <a:lvl1pPr marL="0" indent="0">
              <a:buNone/>
              <a:defRPr sz="1800"/>
            </a:lvl1pPr>
            <a:lvl2pPr marL="505755" indent="0">
              <a:buNone/>
              <a:defRPr sz="1500"/>
            </a:lvl2pPr>
            <a:lvl3pPr marL="1011509" indent="0">
              <a:buNone/>
              <a:defRPr sz="1300"/>
            </a:lvl3pPr>
            <a:lvl4pPr marL="1517264" indent="0">
              <a:buNone/>
              <a:defRPr sz="1100"/>
            </a:lvl4pPr>
            <a:lvl5pPr marL="2023019" indent="0">
              <a:buNone/>
              <a:defRPr sz="1100"/>
            </a:lvl5pPr>
            <a:lvl6pPr marL="2528773" indent="0">
              <a:buNone/>
              <a:defRPr sz="1100"/>
            </a:lvl6pPr>
            <a:lvl7pPr marL="3034528" indent="0">
              <a:buNone/>
              <a:defRPr sz="1100"/>
            </a:lvl7pPr>
            <a:lvl8pPr marL="3540282" indent="0">
              <a:buNone/>
              <a:defRPr sz="1100"/>
            </a:lvl8pPr>
            <a:lvl9pPr marL="4046037" indent="0">
              <a:buNone/>
              <a:defRPr sz="1100"/>
            </a:lvl9pPr>
          </a:lstStyle>
          <a:p>
            <a:pPr lvl="0"/>
            <a:r>
              <a:rPr lang="it-IT"/>
              <a:t>Modifica gli stili del testo dello schema</a:t>
            </a:r>
          </a:p>
        </p:txBody>
      </p:sp>
      <p:sp>
        <p:nvSpPr>
          <p:cNvPr id="5" name="Date Placeholder 4"/>
          <p:cNvSpPr>
            <a:spLocks noGrp="1"/>
          </p:cNvSpPr>
          <p:nvPr>
            <p:ph type="dt" sz="half" idx="10"/>
          </p:nvPr>
        </p:nvSpPr>
        <p:spPr>
          <a:xfrm>
            <a:off x="750015" y="7208284"/>
            <a:ext cx="2454593" cy="414062"/>
          </a:xfrm>
          <a:prstGeom prst="rect">
            <a:avLst/>
          </a:prstGeom>
        </p:spPr>
        <p:txBody>
          <a:bodyPr/>
          <a:lstStyle/>
          <a:p>
            <a:endParaRPr lang="it-CH"/>
          </a:p>
        </p:txBody>
      </p:sp>
      <p:sp>
        <p:nvSpPr>
          <p:cNvPr id="6" name="Footer Placeholder 5"/>
          <p:cNvSpPr>
            <a:spLocks noGrp="1"/>
          </p:cNvSpPr>
          <p:nvPr>
            <p:ph type="ftr" sz="quarter" idx="11"/>
          </p:nvPr>
        </p:nvSpPr>
        <p:spPr>
          <a:xfrm>
            <a:off x="3613710" y="7208284"/>
            <a:ext cx="3681889" cy="414062"/>
          </a:xfrm>
          <a:prstGeom prst="rect">
            <a:avLst/>
          </a:prstGeom>
        </p:spPr>
        <p:txBody>
          <a:bodyPr/>
          <a:lstStyle/>
          <a:p>
            <a:endParaRPr lang="it-CH"/>
          </a:p>
        </p:txBody>
      </p:sp>
      <p:sp>
        <p:nvSpPr>
          <p:cNvPr id="7" name="Slide Number Placeholder 6"/>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3463494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750019" y="2070312"/>
            <a:ext cx="9409271" cy="4934538"/>
          </a:xfrm>
          <a:prstGeom prst="rect">
            <a:avLst/>
          </a:prstGeom>
        </p:spPr>
        <p:txBody>
          <a:bodyPr vert="eaVert"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750015" y="7208284"/>
            <a:ext cx="2454593" cy="414062"/>
          </a:xfrm>
          <a:prstGeom prst="rect">
            <a:avLst/>
          </a:prstGeom>
        </p:spPr>
        <p:txBody>
          <a:bodyPr/>
          <a:lstStyle/>
          <a:p>
            <a:endParaRPr lang="it-CH"/>
          </a:p>
        </p:txBody>
      </p:sp>
      <p:sp>
        <p:nvSpPr>
          <p:cNvPr id="5" name="Footer Placeholder 4"/>
          <p:cNvSpPr>
            <a:spLocks noGrp="1"/>
          </p:cNvSpPr>
          <p:nvPr>
            <p:ph type="ftr" sz="quarter" idx="11"/>
          </p:nvPr>
        </p:nvSpPr>
        <p:spPr>
          <a:xfrm>
            <a:off x="3613710" y="7208284"/>
            <a:ext cx="3681889" cy="414062"/>
          </a:xfrm>
          <a:prstGeom prst="rect">
            <a:avLst/>
          </a:prstGeom>
        </p:spPr>
        <p:txBody>
          <a:bodyPr/>
          <a:lstStyle/>
          <a:p>
            <a:endParaRPr lang="it-CH"/>
          </a:p>
        </p:txBody>
      </p:sp>
      <p:sp>
        <p:nvSpPr>
          <p:cNvPr id="6" name="Slide Number Placeholder 5"/>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16810288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06972" y="414065"/>
            <a:ext cx="2352318" cy="6590785"/>
          </a:xfrm>
          <a:prstGeom prst="rect">
            <a:avLst/>
          </a:prstGeom>
        </p:spPr>
        <p:txBody>
          <a:bodyPr vert="eaVert" lIns="101151" tIns="50575" rIns="101151" bIns="50575"/>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750022" y="414065"/>
            <a:ext cx="6920587" cy="6590785"/>
          </a:xfrm>
          <a:prstGeom prst="rect">
            <a:avLst/>
          </a:prstGeom>
        </p:spPr>
        <p:txBody>
          <a:bodyPr vert="eaVert"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750015" y="7208284"/>
            <a:ext cx="2454593" cy="414062"/>
          </a:xfrm>
          <a:prstGeom prst="rect">
            <a:avLst/>
          </a:prstGeom>
        </p:spPr>
        <p:txBody>
          <a:bodyPr/>
          <a:lstStyle/>
          <a:p>
            <a:endParaRPr lang="it-CH"/>
          </a:p>
        </p:txBody>
      </p:sp>
      <p:sp>
        <p:nvSpPr>
          <p:cNvPr id="5" name="Footer Placeholder 4"/>
          <p:cNvSpPr>
            <a:spLocks noGrp="1"/>
          </p:cNvSpPr>
          <p:nvPr>
            <p:ph type="ftr" sz="quarter" idx="11"/>
          </p:nvPr>
        </p:nvSpPr>
        <p:spPr>
          <a:xfrm>
            <a:off x="3613710" y="7208284"/>
            <a:ext cx="3681889" cy="414062"/>
          </a:xfrm>
          <a:prstGeom prst="rect">
            <a:avLst/>
          </a:prstGeom>
        </p:spPr>
        <p:txBody>
          <a:bodyPr/>
          <a:lstStyle/>
          <a:p>
            <a:endParaRPr lang="it-CH"/>
          </a:p>
        </p:txBody>
      </p:sp>
      <p:sp>
        <p:nvSpPr>
          <p:cNvPr id="6" name="Slide Number Placeholder 5"/>
          <p:cNvSpPr>
            <a:spLocks noGrp="1"/>
          </p:cNvSpPr>
          <p:nvPr>
            <p:ph type="sldNum" sz="quarter" idx="12"/>
          </p:nvPr>
        </p:nvSpPr>
        <p:spPr>
          <a:xfrm>
            <a:off x="7704693" y="7208284"/>
            <a:ext cx="2454593" cy="414062"/>
          </a:xfrm>
          <a:prstGeom prst="rect">
            <a:avLst/>
          </a:prstGeom>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21340934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363663" y="1273175"/>
            <a:ext cx="8181975" cy="2706688"/>
          </a:xfrm>
        </p:spPr>
        <p:txBody>
          <a:bodyPr anchor="b"/>
          <a:lstStyle>
            <a:lvl1pPr algn="ctr">
              <a:defRPr sz="6000"/>
            </a:lvl1pPr>
          </a:lstStyle>
          <a:p>
            <a:r>
              <a:rPr lang="it-IT"/>
              <a:t>Fare clic per modificare lo stile del titolo</a:t>
            </a:r>
            <a:endParaRPr lang="it-CH"/>
          </a:p>
        </p:txBody>
      </p:sp>
      <p:sp>
        <p:nvSpPr>
          <p:cNvPr id="3" name="Sottotitolo 2"/>
          <p:cNvSpPr>
            <a:spLocks noGrp="1"/>
          </p:cNvSpPr>
          <p:nvPr>
            <p:ph type="subTitle" idx="1"/>
          </p:nvPr>
        </p:nvSpPr>
        <p:spPr>
          <a:xfrm>
            <a:off x="1363663" y="4084638"/>
            <a:ext cx="8181975" cy="18780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22040500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7809715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44538" y="1938338"/>
            <a:ext cx="9409112" cy="3235325"/>
          </a:xfrm>
        </p:spPr>
        <p:txBody>
          <a:bodyPr anchor="b"/>
          <a:lstStyle>
            <a:lvl1pPr>
              <a:defRPr sz="6000"/>
            </a:lvl1pPr>
          </a:lstStyle>
          <a:p>
            <a:r>
              <a:rPr lang="it-IT"/>
              <a:t>Fare clic per modificare lo stile del titolo</a:t>
            </a:r>
            <a:endParaRPr lang="it-CH"/>
          </a:p>
        </p:txBody>
      </p:sp>
      <p:sp>
        <p:nvSpPr>
          <p:cNvPr id="3" name="Segnaposto testo 2"/>
          <p:cNvSpPr>
            <a:spLocks noGrp="1"/>
          </p:cNvSpPr>
          <p:nvPr>
            <p:ph type="body" idx="1"/>
          </p:nvPr>
        </p:nvSpPr>
        <p:spPr>
          <a:xfrm>
            <a:off x="744538" y="5203825"/>
            <a:ext cx="9409112" cy="170180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4156415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contenuto 2"/>
          <p:cNvSpPr>
            <a:spLocks noGrp="1"/>
          </p:cNvSpPr>
          <p:nvPr>
            <p:ph sz="half" idx="1"/>
          </p:nvPr>
        </p:nvSpPr>
        <p:spPr>
          <a:xfrm>
            <a:off x="749300" y="2070100"/>
            <a:ext cx="4629150" cy="49355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contenuto 3"/>
          <p:cNvSpPr>
            <a:spLocks noGrp="1"/>
          </p:cNvSpPr>
          <p:nvPr>
            <p:ph sz="half" idx="2"/>
          </p:nvPr>
        </p:nvSpPr>
        <p:spPr>
          <a:xfrm>
            <a:off x="5530850" y="2070100"/>
            <a:ext cx="4629150" cy="49355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37281948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750888" y="414338"/>
            <a:ext cx="9409112" cy="1503362"/>
          </a:xfrm>
        </p:spPr>
        <p:txBody>
          <a:bodyPr/>
          <a:lstStyle/>
          <a:p>
            <a:r>
              <a:rPr lang="it-IT"/>
              <a:t>Fare clic per modificare lo stile del titolo</a:t>
            </a:r>
            <a:endParaRPr lang="it-CH"/>
          </a:p>
        </p:txBody>
      </p:sp>
      <p:sp>
        <p:nvSpPr>
          <p:cNvPr id="3" name="Segnaposto testo 2"/>
          <p:cNvSpPr>
            <a:spLocks noGrp="1"/>
          </p:cNvSpPr>
          <p:nvPr>
            <p:ph type="body" idx="1"/>
          </p:nvPr>
        </p:nvSpPr>
        <p:spPr>
          <a:xfrm>
            <a:off x="750888" y="1906588"/>
            <a:ext cx="4616450" cy="9334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750888" y="2840038"/>
            <a:ext cx="4616450" cy="41798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5" name="Segnaposto testo 4"/>
          <p:cNvSpPr>
            <a:spLocks noGrp="1"/>
          </p:cNvSpPr>
          <p:nvPr>
            <p:ph type="body" sz="quarter" idx="3"/>
          </p:nvPr>
        </p:nvSpPr>
        <p:spPr>
          <a:xfrm>
            <a:off x="5522913" y="1906588"/>
            <a:ext cx="4637087" cy="9334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5522913" y="2840038"/>
            <a:ext cx="4637087" cy="41798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7" name="Segnaposto data 6"/>
          <p:cNvSpPr>
            <a:spLocks noGrp="1"/>
          </p:cNvSpPr>
          <p:nvPr>
            <p:ph type="dt" sz="half" idx="10"/>
          </p:nvPr>
        </p:nvSpPr>
        <p:spPr/>
        <p:txBody>
          <a:bodyPr/>
          <a:lstStyle/>
          <a:p>
            <a:endParaRPr lang="it-CH"/>
          </a:p>
        </p:txBody>
      </p:sp>
      <p:sp>
        <p:nvSpPr>
          <p:cNvPr id="8" name="Segnaposto piè di pagina 7"/>
          <p:cNvSpPr>
            <a:spLocks noGrp="1"/>
          </p:cNvSpPr>
          <p:nvPr>
            <p:ph type="ftr" sz="quarter" idx="11"/>
          </p:nvPr>
        </p:nvSpPr>
        <p:spPr/>
        <p:txBody>
          <a:bodyPr/>
          <a:lstStyle/>
          <a:p>
            <a:endParaRPr lang="it-CH"/>
          </a:p>
        </p:txBody>
      </p:sp>
      <p:sp>
        <p:nvSpPr>
          <p:cNvPr id="9" name="Segnaposto numero diapositiva 8"/>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3155696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data 2"/>
          <p:cNvSpPr>
            <a:spLocks noGrp="1"/>
          </p:cNvSpPr>
          <p:nvPr>
            <p:ph type="dt" sz="half" idx="10"/>
          </p:nvPr>
        </p:nvSpPr>
        <p:spPr/>
        <p:txBody>
          <a:bodyPr/>
          <a:lstStyle/>
          <a:p>
            <a:endParaRPr lang="it-CH"/>
          </a:p>
        </p:txBody>
      </p:sp>
      <p:sp>
        <p:nvSpPr>
          <p:cNvPr id="4" name="Segnaposto piè di pagina 3"/>
          <p:cNvSpPr>
            <a:spLocks noGrp="1"/>
          </p:cNvSpPr>
          <p:nvPr>
            <p:ph type="ftr" sz="quarter" idx="11"/>
          </p:nvPr>
        </p:nvSpPr>
        <p:spPr/>
        <p:txBody>
          <a:bodyPr/>
          <a:lstStyle/>
          <a:p>
            <a:endParaRPr lang="it-CH"/>
          </a:p>
        </p:txBody>
      </p:sp>
      <p:sp>
        <p:nvSpPr>
          <p:cNvPr id="5" name="Segnaposto numero diapositiva 4"/>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16422946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CH"/>
          </a:p>
        </p:txBody>
      </p:sp>
      <p:sp>
        <p:nvSpPr>
          <p:cNvPr id="3" name="Segnaposto piè di pagina 2"/>
          <p:cNvSpPr>
            <a:spLocks noGrp="1"/>
          </p:cNvSpPr>
          <p:nvPr>
            <p:ph type="ftr" sz="quarter" idx="11"/>
          </p:nvPr>
        </p:nvSpPr>
        <p:spPr/>
        <p:txBody>
          <a:bodyPr/>
          <a:lstStyle/>
          <a:p>
            <a:endParaRPr lang="it-CH"/>
          </a:p>
        </p:txBody>
      </p:sp>
      <p:sp>
        <p:nvSpPr>
          <p:cNvPr id="4" name="Segnaposto numero diapositiva 3"/>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9126381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50888" y="519113"/>
            <a:ext cx="3519487" cy="1814512"/>
          </a:xfrm>
        </p:spPr>
        <p:txBody>
          <a:bodyPr anchor="b"/>
          <a:lstStyle>
            <a:lvl1pPr>
              <a:defRPr sz="3200"/>
            </a:lvl1pPr>
          </a:lstStyle>
          <a:p>
            <a:r>
              <a:rPr lang="it-IT"/>
              <a:t>Fare clic per modificare lo stile del titolo</a:t>
            </a:r>
            <a:endParaRPr lang="it-CH"/>
          </a:p>
        </p:txBody>
      </p:sp>
      <p:sp>
        <p:nvSpPr>
          <p:cNvPr id="3" name="Segnaposto contenuto 2"/>
          <p:cNvSpPr>
            <a:spLocks noGrp="1"/>
          </p:cNvSpPr>
          <p:nvPr>
            <p:ph idx="1"/>
          </p:nvPr>
        </p:nvSpPr>
        <p:spPr>
          <a:xfrm>
            <a:off x="4637088" y="1119188"/>
            <a:ext cx="5522912" cy="55276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testo 3"/>
          <p:cNvSpPr>
            <a:spLocks noGrp="1"/>
          </p:cNvSpPr>
          <p:nvPr>
            <p:ph type="body" sz="half" idx="2"/>
          </p:nvPr>
        </p:nvSpPr>
        <p:spPr>
          <a:xfrm>
            <a:off x="750888" y="2333625"/>
            <a:ext cx="3519487" cy="43227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774656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50888" y="519113"/>
            <a:ext cx="3519487" cy="1814512"/>
          </a:xfrm>
        </p:spPr>
        <p:txBody>
          <a:bodyPr anchor="b"/>
          <a:lstStyle>
            <a:lvl1pPr>
              <a:defRPr sz="3200"/>
            </a:lvl1pPr>
          </a:lstStyle>
          <a:p>
            <a:r>
              <a:rPr lang="it-IT"/>
              <a:t>Fare clic per modificare lo stile del titolo</a:t>
            </a:r>
            <a:endParaRPr lang="it-CH"/>
          </a:p>
        </p:txBody>
      </p:sp>
      <p:sp>
        <p:nvSpPr>
          <p:cNvPr id="3" name="Segnaposto immagine 2"/>
          <p:cNvSpPr>
            <a:spLocks noGrp="1"/>
          </p:cNvSpPr>
          <p:nvPr>
            <p:ph type="pic" idx="1"/>
          </p:nvPr>
        </p:nvSpPr>
        <p:spPr>
          <a:xfrm>
            <a:off x="4637088" y="1119188"/>
            <a:ext cx="5522912" cy="55276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CH"/>
          </a:p>
        </p:txBody>
      </p:sp>
      <p:sp>
        <p:nvSpPr>
          <p:cNvPr id="4" name="Segnaposto testo 3"/>
          <p:cNvSpPr>
            <a:spLocks noGrp="1"/>
          </p:cNvSpPr>
          <p:nvPr>
            <p:ph type="body" sz="half" idx="2"/>
          </p:nvPr>
        </p:nvSpPr>
        <p:spPr>
          <a:xfrm>
            <a:off x="750888" y="2333625"/>
            <a:ext cx="3519487" cy="43227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3829647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6218826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807325" y="414338"/>
            <a:ext cx="2352675" cy="6591300"/>
          </a:xfrm>
        </p:spPr>
        <p:txBody>
          <a:bodyPr vert="eaVert"/>
          <a:lstStyle/>
          <a:p>
            <a:r>
              <a:rPr lang="it-IT"/>
              <a:t>Fare clic per modificare lo stile del titolo</a:t>
            </a:r>
            <a:endParaRPr lang="it-CH"/>
          </a:p>
        </p:txBody>
      </p:sp>
      <p:sp>
        <p:nvSpPr>
          <p:cNvPr id="3" name="Segnaposto testo verticale 2"/>
          <p:cNvSpPr>
            <a:spLocks noGrp="1"/>
          </p:cNvSpPr>
          <p:nvPr>
            <p:ph type="body" orient="vert" idx="1"/>
          </p:nvPr>
        </p:nvSpPr>
        <p:spPr>
          <a:xfrm>
            <a:off x="749300" y="414338"/>
            <a:ext cx="6905625" cy="65913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43F48FAE-102E-46B3-BFA3-F452C0114332}" type="slidenum">
              <a:rPr lang="it-CH" smtClean="0"/>
              <a:t>‹N›</a:t>
            </a:fld>
            <a:endParaRPr lang="it-CH"/>
          </a:p>
        </p:txBody>
      </p:sp>
    </p:spTree>
    <p:extLst>
      <p:ext uri="{BB962C8B-B14F-4D97-AF65-F5344CB8AC3E}">
        <p14:creationId xmlns:p14="http://schemas.microsoft.com/office/powerpoint/2010/main" val="34919581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363663" y="1273175"/>
            <a:ext cx="8181975" cy="2706688"/>
          </a:xfrm>
        </p:spPr>
        <p:txBody>
          <a:bodyPr anchor="b"/>
          <a:lstStyle>
            <a:lvl1pPr algn="ctr">
              <a:defRPr sz="6000"/>
            </a:lvl1pPr>
          </a:lstStyle>
          <a:p>
            <a:r>
              <a:rPr lang="it-IT"/>
              <a:t>Fare clic per modificare lo stile del titolo</a:t>
            </a:r>
            <a:endParaRPr lang="it-CH"/>
          </a:p>
        </p:txBody>
      </p:sp>
      <p:sp>
        <p:nvSpPr>
          <p:cNvPr id="3" name="Sottotitolo 2"/>
          <p:cNvSpPr>
            <a:spLocks noGrp="1"/>
          </p:cNvSpPr>
          <p:nvPr>
            <p:ph type="subTitle" idx="1"/>
          </p:nvPr>
        </p:nvSpPr>
        <p:spPr>
          <a:xfrm>
            <a:off x="1363663" y="4084638"/>
            <a:ext cx="8181975" cy="18780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39875655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3181016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44538" y="1938338"/>
            <a:ext cx="9409112" cy="3235325"/>
          </a:xfrm>
        </p:spPr>
        <p:txBody>
          <a:bodyPr anchor="b"/>
          <a:lstStyle>
            <a:lvl1pPr>
              <a:defRPr sz="6000"/>
            </a:lvl1pPr>
          </a:lstStyle>
          <a:p>
            <a:r>
              <a:rPr lang="it-IT"/>
              <a:t>Fare clic per modificare lo stile del titolo</a:t>
            </a:r>
            <a:endParaRPr lang="it-CH"/>
          </a:p>
        </p:txBody>
      </p:sp>
      <p:sp>
        <p:nvSpPr>
          <p:cNvPr id="3" name="Segnaposto testo 2"/>
          <p:cNvSpPr>
            <a:spLocks noGrp="1"/>
          </p:cNvSpPr>
          <p:nvPr>
            <p:ph type="body" idx="1"/>
          </p:nvPr>
        </p:nvSpPr>
        <p:spPr>
          <a:xfrm>
            <a:off x="744538" y="5203825"/>
            <a:ext cx="9409112" cy="170180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18527730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contenuto 2"/>
          <p:cNvSpPr>
            <a:spLocks noGrp="1"/>
          </p:cNvSpPr>
          <p:nvPr>
            <p:ph sz="half" idx="1"/>
          </p:nvPr>
        </p:nvSpPr>
        <p:spPr>
          <a:xfrm>
            <a:off x="749300" y="2070100"/>
            <a:ext cx="4629150" cy="49355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contenuto 3"/>
          <p:cNvSpPr>
            <a:spLocks noGrp="1"/>
          </p:cNvSpPr>
          <p:nvPr>
            <p:ph sz="half" idx="2"/>
          </p:nvPr>
        </p:nvSpPr>
        <p:spPr>
          <a:xfrm>
            <a:off x="5530850" y="2070100"/>
            <a:ext cx="4629150" cy="49355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36841880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750888" y="414338"/>
            <a:ext cx="9409112" cy="1503362"/>
          </a:xfrm>
        </p:spPr>
        <p:txBody>
          <a:bodyPr/>
          <a:lstStyle/>
          <a:p>
            <a:r>
              <a:rPr lang="it-IT"/>
              <a:t>Fare clic per modificare lo stile del titolo</a:t>
            </a:r>
            <a:endParaRPr lang="it-CH"/>
          </a:p>
        </p:txBody>
      </p:sp>
      <p:sp>
        <p:nvSpPr>
          <p:cNvPr id="3" name="Segnaposto testo 2"/>
          <p:cNvSpPr>
            <a:spLocks noGrp="1"/>
          </p:cNvSpPr>
          <p:nvPr>
            <p:ph type="body" idx="1"/>
          </p:nvPr>
        </p:nvSpPr>
        <p:spPr>
          <a:xfrm>
            <a:off x="750888" y="1906588"/>
            <a:ext cx="4616450" cy="9334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750888" y="2840038"/>
            <a:ext cx="4616450" cy="41798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5" name="Segnaposto testo 4"/>
          <p:cNvSpPr>
            <a:spLocks noGrp="1"/>
          </p:cNvSpPr>
          <p:nvPr>
            <p:ph type="body" sz="quarter" idx="3"/>
          </p:nvPr>
        </p:nvSpPr>
        <p:spPr>
          <a:xfrm>
            <a:off x="5522913" y="1906588"/>
            <a:ext cx="4637087" cy="9334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5522913" y="2840038"/>
            <a:ext cx="4637087" cy="41798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7" name="Segnaposto data 6"/>
          <p:cNvSpPr>
            <a:spLocks noGrp="1"/>
          </p:cNvSpPr>
          <p:nvPr>
            <p:ph type="dt" sz="half" idx="10"/>
          </p:nvPr>
        </p:nvSpPr>
        <p:spPr/>
        <p:txBody>
          <a:bodyPr/>
          <a:lstStyle/>
          <a:p>
            <a:endParaRPr lang="it-CH"/>
          </a:p>
        </p:txBody>
      </p:sp>
      <p:sp>
        <p:nvSpPr>
          <p:cNvPr id="8" name="Segnaposto piè di pagina 7"/>
          <p:cNvSpPr>
            <a:spLocks noGrp="1"/>
          </p:cNvSpPr>
          <p:nvPr>
            <p:ph type="ftr" sz="quarter" idx="11"/>
          </p:nvPr>
        </p:nvSpPr>
        <p:spPr/>
        <p:txBody>
          <a:bodyPr/>
          <a:lstStyle/>
          <a:p>
            <a:endParaRPr lang="it-CH"/>
          </a:p>
        </p:txBody>
      </p:sp>
      <p:sp>
        <p:nvSpPr>
          <p:cNvPr id="9" name="Segnaposto numero diapositiva 8"/>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12689014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data 2"/>
          <p:cNvSpPr>
            <a:spLocks noGrp="1"/>
          </p:cNvSpPr>
          <p:nvPr>
            <p:ph type="dt" sz="half" idx="10"/>
          </p:nvPr>
        </p:nvSpPr>
        <p:spPr/>
        <p:txBody>
          <a:bodyPr/>
          <a:lstStyle/>
          <a:p>
            <a:endParaRPr lang="it-CH"/>
          </a:p>
        </p:txBody>
      </p:sp>
      <p:sp>
        <p:nvSpPr>
          <p:cNvPr id="4" name="Segnaposto piè di pagina 3"/>
          <p:cNvSpPr>
            <a:spLocks noGrp="1"/>
          </p:cNvSpPr>
          <p:nvPr>
            <p:ph type="ftr" sz="quarter" idx="11"/>
          </p:nvPr>
        </p:nvSpPr>
        <p:spPr/>
        <p:txBody>
          <a:bodyPr/>
          <a:lstStyle/>
          <a:p>
            <a:endParaRPr lang="it-CH"/>
          </a:p>
        </p:txBody>
      </p:sp>
      <p:sp>
        <p:nvSpPr>
          <p:cNvPr id="5" name="Segnaposto numero diapositiva 4"/>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2688368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CH"/>
          </a:p>
        </p:txBody>
      </p:sp>
      <p:sp>
        <p:nvSpPr>
          <p:cNvPr id="3" name="Segnaposto piè di pagina 2"/>
          <p:cNvSpPr>
            <a:spLocks noGrp="1"/>
          </p:cNvSpPr>
          <p:nvPr>
            <p:ph type="ftr" sz="quarter" idx="11"/>
          </p:nvPr>
        </p:nvSpPr>
        <p:spPr/>
        <p:txBody>
          <a:bodyPr/>
          <a:lstStyle/>
          <a:p>
            <a:endParaRPr lang="it-CH"/>
          </a:p>
        </p:txBody>
      </p:sp>
      <p:sp>
        <p:nvSpPr>
          <p:cNvPr id="4" name="Segnaposto numero diapositiva 3"/>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22718302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50888" y="519113"/>
            <a:ext cx="3519487" cy="1814512"/>
          </a:xfrm>
        </p:spPr>
        <p:txBody>
          <a:bodyPr anchor="b"/>
          <a:lstStyle>
            <a:lvl1pPr>
              <a:defRPr sz="3200"/>
            </a:lvl1pPr>
          </a:lstStyle>
          <a:p>
            <a:r>
              <a:rPr lang="it-IT"/>
              <a:t>Fare clic per modificare lo stile del titolo</a:t>
            </a:r>
            <a:endParaRPr lang="it-CH"/>
          </a:p>
        </p:txBody>
      </p:sp>
      <p:sp>
        <p:nvSpPr>
          <p:cNvPr id="3" name="Segnaposto contenuto 2"/>
          <p:cNvSpPr>
            <a:spLocks noGrp="1"/>
          </p:cNvSpPr>
          <p:nvPr>
            <p:ph idx="1"/>
          </p:nvPr>
        </p:nvSpPr>
        <p:spPr>
          <a:xfrm>
            <a:off x="4637088" y="1119188"/>
            <a:ext cx="5522912" cy="55276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testo 3"/>
          <p:cNvSpPr>
            <a:spLocks noGrp="1"/>
          </p:cNvSpPr>
          <p:nvPr>
            <p:ph type="body" sz="half" idx="2"/>
          </p:nvPr>
        </p:nvSpPr>
        <p:spPr>
          <a:xfrm>
            <a:off x="750888" y="2333625"/>
            <a:ext cx="3519487" cy="43227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16454632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50888" y="519113"/>
            <a:ext cx="3519487" cy="1814512"/>
          </a:xfrm>
        </p:spPr>
        <p:txBody>
          <a:bodyPr anchor="b"/>
          <a:lstStyle>
            <a:lvl1pPr>
              <a:defRPr sz="3200"/>
            </a:lvl1pPr>
          </a:lstStyle>
          <a:p>
            <a:r>
              <a:rPr lang="it-IT"/>
              <a:t>Fare clic per modificare lo stile del titolo</a:t>
            </a:r>
            <a:endParaRPr lang="it-CH"/>
          </a:p>
        </p:txBody>
      </p:sp>
      <p:sp>
        <p:nvSpPr>
          <p:cNvPr id="3" name="Segnaposto immagine 2"/>
          <p:cNvSpPr>
            <a:spLocks noGrp="1"/>
          </p:cNvSpPr>
          <p:nvPr>
            <p:ph type="pic" idx="1"/>
          </p:nvPr>
        </p:nvSpPr>
        <p:spPr>
          <a:xfrm>
            <a:off x="4637088" y="1119188"/>
            <a:ext cx="5522912" cy="55276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CH"/>
          </a:p>
        </p:txBody>
      </p:sp>
      <p:sp>
        <p:nvSpPr>
          <p:cNvPr id="4" name="Segnaposto testo 3"/>
          <p:cNvSpPr>
            <a:spLocks noGrp="1"/>
          </p:cNvSpPr>
          <p:nvPr>
            <p:ph type="body" sz="half" idx="2"/>
          </p:nvPr>
        </p:nvSpPr>
        <p:spPr>
          <a:xfrm>
            <a:off x="750888" y="2333625"/>
            <a:ext cx="3519487" cy="43227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40996741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13102555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807325" y="414338"/>
            <a:ext cx="2352675" cy="6591300"/>
          </a:xfrm>
        </p:spPr>
        <p:txBody>
          <a:bodyPr vert="eaVert"/>
          <a:lstStyle/>
          <a:p>
            <a:r>
              <a:rPr lang="it-IT"/>
              <a:t>Fare clic per modificare lo stile del titolo</a:t>
            </a:r>
            <a:endParaRPr lang="it-CH"/>
          </a:p>
        </p:txBody>
      </p:sp>
      <p:sp>
        <p:nvSpPr>
          <p:cNvPr id="3" name="Segnaposto testo verticale 2"/>
          <p:cNvSpPr>
            <a:spLocks noGrp="1"/>
          </p:cNvSpPr>
          <p:nvPr>
            <p:ph type="body" orient="vert" idx="1"/>
          </p:nvPr>
        </p:nvSpPr>
        <p:spPr>
          <a:xfrm>
            <a:off x="749300" y="414338"/>
            <a:ext cx="6905625" cy="65913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CAC2070-14B6-4B89-8B96-2E7B319E7E1A}" type="slidenum">
              <a:rPr lang="it-CH" smtClean="0"/>
              <a:t>‹N›</a:t>
            </a:fld>
            <a:endParaRPr lang="it-CH"/>
          </a:p>
        </p:txBody>
      </p:sp>
    </p:spTree>
    <p:extLst>
      <p:ext uri="{BB962C8B-B14F-4D97-AF65-F5344CB8AC3E}">
        <p14:creationId xmlns:p14="http://schemas.microsoft.com/office/powerpoint/2010/main" val="39106504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363663" y="1273175"/>
            <a:ext cx="8181975" cy="2706688"/>
          </a:xfrm>
        </p:spPr>
        <p:txBody>
          <a:bodyPr anchor="b"/>
          <a:lstStyle>
            <a:lvl1pPr algn="ctr">
              <a:defRPr sz="6000"/>
            </a:lvl1pPr>
          </a:lstStyle>
          <a:p>
            <a:r>
              <a:rPr lang="it-IT"/>
              <a:t>Fare clic per modificare lo stile del titolo</a:t>
            </a:r>
            <a:endParaRPr lang="it-CH"/>
          </a:p>
        </p:txBody>
      </p:sp>
      <p:sp>
        <p:nvSpPr>
          <p:cNvPr id="3" name="Sottotitolo 2"/>
          <p:cNvSpPr>
            <a:spLocks noGrp="1"/>
          </p:cNvSpPr>
          <p:nvPr>
            <p:ph type="subTitle" idx="1"/>
          </p:nvPr>
        </p:nvSpPr>
        <p:spPr>
          <a:xfrm>
            <a:off x="1363663" y="4084638"/>
            <a:ext cx="8181975" cy="18780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12985545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1611183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44538" y="1938338"/>
            <a:ext cx="9409112" cy="3235325"/>
          </a:xfrm>
        </p:spPr>
        <p:txBody>
          <a:bodyPr anchor="b"/>
          <a:lstStyle>
            <a:lvl1pPr>
              <a:defRPr sz="6000"/>
            </a:lvl1pPr>
          </a:lstStyle>
          <a:p>
            <a:r>
              <a:rPr lang="it-IT"/>
              <a:t>Fare clic per modificare lo stile del titolo</a:t>
            </a:r>
            <a:endParaRPr lang="it-CH"/>
          </a:p>
        </p:txBody>
      </p:sp>
      <p:sp>
        <p:nvSpPr>
          <p:cNvPr id="3" name="Segnaposto testo 2"/>
          <p:cNvSpPr>
            <a:spLocks noGrp="1"/>
          </p:cNvSpPr>
          <p:nvPr>
            <p:ph type="body" idx="1"/>
          </p:nvPr>
        </p:nvSpPr>
        <p:spPr>
          <a:xfrm>
            <a:off x="744538" y="5203825"/>
            <a:ext cx="9409112" cy="170180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10420970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contenuto 2"/>
          <p:cNvSpPr>
            <a:spLocks noGrp="1"/>
          </p:cNvSpPr>
          <p:nvPr>
            <p:ph sz="half" idx="1"/>
          </p:nvPr>
        </p:nvSpPr>
        <p:spPr>
          <a:xfrm>
            <a:off x="749300" y="2070100"/>
            <a:ext cx="4629150" cy="49355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contenuto 3"/>
          <p:cNvSpPr>
            <a:spLocks noGrp="1"/>
          </p:cNvSpPr>
          <p:nvPr>
            <p:ph sz="half" idx="2"/>
          </p:nvPr>
        </p:nvSpPr>
        <p:spPr>
          <a:xfrm>
            <a:off x="5530850" y="2070100"/>
            <a:ext cx="4629150" cy="49355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5442172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750888" y="414338"/>
            <a:ext cx="9409112" cy="1503362"/>
          </a:xfrm>
        </p:spPr>
        <p:txBody>
          <a:bodyPr/>
          <a:lstStyle/>
          <a:p>
            <a:r>
              <a:rPr lang="it-IT"/>
              <a:t>Fare clic per modificare lo stile del titolo</a:t>
            </a:r>
            <a:endParaRPr lang="it-CH"/>
          </a:p>
        </p:txBody>
      </p:sp>
      <p:sp>
        <p:nvSpPr>
          <p:cNvPr id="3" name="Segnaposto testo 2"/>
          <p:cNvSpPr>
            <a:spLocks noGrp="1"/>
          </p:cNvSpPr>
          <p:nvPr>
            <p:ph type="body" idx="1"/>
          </p:nvPr>
        </p:nvSpPr>
        <p:spPr>
          <a:xfrm>
            <a:off x="750888" y="1906588"/>
            <a:ext cx="4616450" cy="9334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750888" y="2840038"/>
            <a:ext cx="4616450" cy="41798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5" name="Segnaposto testo 4"/>
          <p:cNvSpPr>
            <a:spLocks noGrp="1"/>
          </p:cNvSpPr>
          <p:nvPr>
            <p:ph type="body" sz="quarter" idx="3"/>
          </p:nvPr>
        </p:nvSpPr>
        <p:spPr>
          <a:xfrm>
            <a:off x="5522913" y="1906588"/>
            <a:ext cx="4637087" cy="9334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5522913" y="2840038"/>
            <a:ext cx="4637087" cy="41798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7" name="Segnaposto data 6"/>
          <p:cNvSpPr>
            <a:spLocks noGrp="1"/>
          </p:cNvSpPr>
          <p:nvPr>
            <p:ph type="dt" sz="half" idx="10"/>
          </p:nvPr>
        </p:nvSpPr>
        <p:spPr/>
        <p:txBody>
          <a:bodyPr/>
          <a:lstStyle/>
          <a:p>
            <a:endParaRPr lang="it-CH"/>
          </a:p>
        </p:txBody>
      </p:sp>
      <p:sp>
        <p:nvSpPr>
          <p:cNvPr id="8" name="Segnaposto piè di pagina 7"/>
          <p:cNvSpPr>
            <a:spLocks noGrp="1"/>
          </p:cNvSpPr>
          <p:nvPr>
            <p:ph type="ftr" sz="quarter" idx="11"/>
          </p:nvPr>
        </p:nvSpPr>
        <p:spPr/>
        <p:txBody>
          <a:bodyPr/>
          <a:lstStyle/>
          <a:p>
            <a:endParaRPr lang="it-CH"/>
          </a:p>
        </p:txBody>
      </p:sp>
      <p:sp>
        <p:nvSpPr>
          <p:cNvPr id="9" name="Segnaposto numero diapositiva 8"/>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10085626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data 2"/>
          <p:cNvSpPr>
            <a:spLocks noGrp="1"/>
          </p:cNvSpPr>
          <p:nvPr>
            <p:ph type="dt" sz="half" idx="10"/>
          </p:nvPr>
        </p:nvSpPr>
        <p:spPr/>
        <p:txBody>
          <a:bodyPr/>
          <a:lstStyle/>
          <a:p>
            <a:endParaRPr lang="it-CH"/>
          </a:p>
        </p:txBody>
      </p:sp>
      <p:sp>
        <p:nvSpPr>
          <p:cNvPr id="4" name="Segnaposto piè di pagina 3"/>
          <p:cNvSpPr>
            <a:spLocks noGrp="1"/>
          </p:cNvSpPr>
          <p:nvPr>
            <p:ph type="ftr" sz="quarter" idx="11"/>
          </p:nvPr>
        </p:nvSpPr>
        <p:spPr/>
        <p:txBody>
          <a:bodyPr/>
          <a:lstStyle/>
          <a:p>
            <a:endParaRPr lang="it-CH"/>
          </a:p>
        </p:txBody>
      </p:sp>
      <p:sp>
        <p:nvSpPr>
          <p:cNvPr id="5" name="Segnaposto numero diapositiva 4"/>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20832915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CH"/>
          </a:p>
        </p:txBody>
      </p:sp>
      <p:sp>
        <p:nvSpPr>
          <p:cNvPr id="3" name="Segnaposto piè di pagina 2"/>
          <p:cNvSpPr>
            <a:spLocks noGrp="1"/>
          </p:cNvSpPr>
          <p:nvPr>
            <p:ph type="ftr" sz="quarter" idx="11"/>
          </p:nvPr>
        </p:nvSpPr>
        <p:spPr/>
        <p:txBody>
          <a:bodyPr/>
          <a:lstStyle/>
          <a:p>
            <a:endParaRPr lang="it-CH"/>
          </a:p>
        </p:txBody>
      </p:sp>
      <p:sp>
        <p:nvSpPr>
          <p:cNvPr id="4" name="Segnaposto numero diapositiva 3"/>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28464189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50888" y="519113"/>
            <a:ext cx="3519487" cy="1814512"/>
          </a:xfrm>
        </p:spPr>
        <p:txBody>
          <a:bodyPr anchor="b"/>
          <a:lstStyle>
            <a:lvl1pPr>
              <a:defRPr sz="3200"/>
            </a:lvl1pPr>
          </a:lstStyle>
          <a:p>
            <a:r>
              <a:rPr lang="it-IT"/>
              <a:t>Fare clic per modificare lo stile del titolo</a:t>
            </a:r>
            <a:endParaRPr lang="it-CH"/>
          </a:p>
        </p:txBody>
      </p:sp>
      <p:sp>
        <p:nvSpPr>
          <p:cNvPr id="3" name="Segnaposto contenuto 2"/>
          <p:cNvSpPr>
            <a:spLocks noGrp="1"/>
          </p:cNvSpPr>
          <p:nvPr>
            <p:ph idx="1"/>
          </p:nvPr>
        </p:nvSpPr>
        <p:spPr>
          <a:xfrm>
            <a:off x="4637088" y="1119188"/>
            <a:ext cx="5522912" cy="55276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testo 3"/>
          <p:cNvSpPr>
            <a:spLocks noGrp="1"/>
          </p:cNvSpPr>
          <p:nvPr>
            <p:ph type="body" sz="half" idx="2"/>
          </p:nvPr>
        </p:nvSpPr>
        <p:spPr>
          <a:xfrm>
            <a:off x="750888" y="2333625"/>
            <a:ext cx="3519487" cy="43227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2232063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50888" y="519113"/>
            <a:ext cx="3519487" cy="1814512"/>
          </a:xfrm>
        </p:spPr>
        <p:txBody>
          <a:bodyPr anchor="b"/>
          <a:lstStyle>
            <a:lvl1pPr>
              <a:defRPr sz="3200"/>
            </a:lvl1pPr>
          </a:lstStyle>
          <a:p>
            <a:r>
              <a:rPr lang="it-IT"/>
              <a:t>Fare clic per modificare lo stile del titolo</a:t>
            </a:r>
            <a:endParaRPr lang="it-CH"/>
          </a:p>
        </p:txBody>
      </p:sp>
      <p:sp>
        <p:nvSpPr>
          <p:cNvPr id="3" name="Segnaposto immagine 2"/>
          <p:cNvSpPr>
            <a:spLocks noGrp="1"/>
          </p:cNvSpPr>
          <p:nvPr>
            <p:ph type="pic" idx="1"/>
          </p:nvPr>
        </p:nvSpPr>
        <p:spPr>
          <a:xfrm>
            <a:off x="4637088" y="1119188"/>
            <a:ext cx="5522912" cy="55276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CH"/>
          </a:p>
        </p:txBody>
      </p:sp>
      <p:sp>
        <p:nvSpPr>
          <p:cNvPr id="4" name="Segnaposto testo 3"/>
          <p:cNvSpPr>
            <a:spLocks noGrp="1"/>
          </p:cNvSpPr>
          <p:nvPr>
            <p:ph type="body" sz="half" idx="2"/>
          </p:nvPr>
        </p:nvSpPr>
        <p:spPr>
          <a:xfrm>
            <a:off x="750888" y="2333625"/>
            <a:ext cx="3519487" cy="43227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31885716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34065242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807325" y="414338"/>
            <a:ext cx="2352675" cy="6591300"/>
          </a:xfrm>
        </p:spPr>
        <p:txBody>
          <a:bodyPr vert="eaVert"/>
          <a:lstStyle/>
          <a:p>
            <a:r>
              <a:rPr lang="it-IT"/>
              <a:t>Fare clic per modificare lo stile del titolo</a:t>
            </a:r>
            <a:endParaRPr lang="it-CH"/>
          </a:p>
        </p:txBody>
      </p:sp>
      <p:sp>
        <p:nvSpPr>
          <p:cNvPr id="3" name="Segnaposto testo verticale 2"/>
          <p:cNvSpPr>
            <a:spLocks noGrp="1"/>
          </p:cNvSpPr>
          <p:nvPr>
            <p:ph type="body" orient="vert" idx="1"/>
          </p:nvPr>
        </p:nvSpPr>
        <p:spPr>
          <a:xfrm>
            <a:off x="749300" y="414338"/>
            <a:ext cx="6905625" cy="65913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B8E9E6EB-0355-4576-A248-3796A76A2190}" type="slidenum">
              <a:rPr lang="it-CH" smtClean="0"/>
              <a:t>‹N›</a:t>
            </a:fld>
            <a:endParaRPr lang="it-CH"/>
          </a:p>
        </p:txBody>
      </p:sp>
    </p:spTree>
    <p:extLst>
      <p:ext uri="{BB962C8B-B14F-4D97-AF65-F5344CB8AC3E}">
        <p14:creationId xmlns:p14="http://schemas.microsoft.com/office/powerpoint/2010/main" val="25332917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363663" y="1273175"/>
            <a:ext cx="8181975" cy="2706688"/>
          </a:xfrm>
        </p:spPr>
        <p:txBody>
          <a:bodyPr anchor="b"/>
          <a:lstStyle>
            <a:lvl1pPr algn="ctr">
              <a:defRPr sz="6000"/>
            </a:lvl1pPr>
          </a:lstStyle>
          <a:p>
            <a:r>
              <a:rPr lang="it-IT"/>
              <a:t>Fare clic per modificare lo stile del titolo</a:t>
            </a:r>
            <a:endParaRPr lang="it-CH"/>
          </a:p>
        </p:txBody>
      </p:sp>
      <p:sp>
        <p:nvSpPr>
          <p:cNvPr id="3" name="Sottotitolo 2"/>
          <p:cNvSpPr>
            <a:spLocks noGrp="1"/>
          </p:cNvSpPr>
          <p:nvPr>
            <p:ph type="subTitle" idx="1"/>
          </p:nvPr>
        </p:nvSpPr>
        <p:spPr>
          <a:xfrm>
            <a:off x="1363663" y="4084638"/>
            <a:ext cx="8181975" cy="18780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6477066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34573829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44538" y="1938338"/>
            <a:ext cx="9409112" cy="3235325"/>
          </a:xfrm>
        </p:spPr>
        <p:txBody>
          <a:bodyPr anchor="b"/>
          <a:lstStyle>
            <a:lvl1pPr>
              <a:defRPr sz="6000"/>
            </a:lvl1pPr>
          </a:lstStyle>
          <a:p>
            <a:r>
              <a:rPr lang="it-IT"/>
              <a:t>Fare clic per modificare lo stile del titolo</a:t>
            </a:r>
            <a:endParaRPr lang="it-CH"/>
          </a:p>
        </p:txBody>
      </p:sp>
      <p:sp>
        <p:nvSpPr>
          <p:cNvPr id="3" name="Segnaposto testo 2"/>
          <p:cNvSpPr>
            <a:spLocks noGrp="1"/>
          </p:cNvSpPr>
          <p:nvPr>
            <p:ph type="body" idx="1"/>
          </p:nvPr>
        </p:nvSpPr>
        <p:spPr>
          <a:xfrm>
            <a:off x="744538" y="5203825"/>
            <a:ext cx="9409112" cy="170180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38467052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contenuto 2"/>
          <p:cNvSpPr>
            <a:spLocks noGrp="1"/>
          </p:cNvSpPr>
          <p:nvPr>
            <p:ph sz="half" idx="1"/>
          </p:nvPr>
        </p:nvSpPr>
        <p:spPr>
          <a:xfrm>
            <a:off x="749300" y="2070100"/>
            <a:ext cx="4629150" cy="49355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contenuto 3"/>
          <p:cNvSpPr>
            <a:spLocks noGrp="1"/>
          </p:cNvSpPr>
          <p:nvPr>
            <p:ph sz="half" idx="2"/>
          </p:nvPr>
        </p:nvSpPr>
        <p:spPr>
          <a:xfrm>
            <a:off x="5530850" y="2070100"/>
            <a:ext cx="4629150" cy="49355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17946959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750888" y="414338"/>
            <a:ext cx="9409112" cy="1503362"/>
          </a:xfrm>
        </p:spPr>
        <p:txBody>
          <a:bodyPr/>
          <a:lstStyle/>
          <a:p>
            <a:r>
              <a:rPr lang="it-IT"/>
              <a:t>Fare clic per modificare lo stile del titolo</a:t>
            </a:r>
            <a:endParaRPr lang="it-CH"/>
          </a:p>
        </p:txBody>
      </p:sp>
      <p:sp>
        <p:nvSpPr>
          <p:cNvPr id="3" name="Segnaposto testo 2"/>
          <p:cNvSpPr>
            <a:spLocks noGrp="1"/>
          </p:cNvSpPr>
          <p:nvPr>
            <p:ph type="body" idx="1"/>
          </p:nvPr>
        </p:nvSpPr>
        <p:spPr>
          <a:xfrm>
            <a:off x="750888" y="1906588"/>
            <a:ext cx="4616450" cy="9334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750888" y="2840038"/>
            <a:ext cx="4616450" cy="41798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5" name="Segnaposto testo 4"/>
          <p:cNvSpPr>
            <a:spLocks noGrp="1"/>
          </p:cNvSpPr>
          <p:nvPr>
            <p:ph type="body" sz="quarter" idx="3"/>
          </p:nvPr>
        </p:nvSpPr>
        <p:spPr>
          <a:xfrm>
            <a:off x="5522913" y="1906588"/>
            <a:ext cx="4637087" cy="9334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5522913" y="2840038"/>
            <a:ext cx="4637087" cy="4179887"/>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7" name="Segnaposto data 6"/>
          <p:cNvSpPr>
            <a:spLocks noGrp="1"/>
          </p:cNvSpPr>
          <p:nvPr>
            <p:ph type="dt" sz="half" idx="10"/>
          </p:nvPr>
        </p:nvSpPr>
        <p:spPr/>
        <p:txBody>
          <a:bodyPr/>
          <a:lstStyle/>
          <a:p>
            <a:endParaRPr lang="it-CH"/>
          </a:p>
        </p:txBody>
      </p:sp>
      <p:sp>
        <p:nvSpPr>
          <p:cNvPr id="8" name="Segnaposto piè di pagina 7"/>
          <p:cNvSpPr>
            <a:spLocks noGrp="1"/>
          </p:cNvSpPr>
          <p:nvPr>
            <p:ph type="ftr" sz="quarter" idx="11"/>
          </p:nvPr>
        </p:nvSpPr>
        <p:spPr/>
        <p:txBody>
          <a:bodyPr/>
          <a:lstStyle/>
          <a:p>
            <a:endParaRPr lang="it-CH"/>
          </a:p>
        </p:txBody>
      </p:sp>
      <p:sp>
        <p:nvSpPr>
          <p:cNvPr id="9" name="Segnaposto numero diapositiva 8"/>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3082773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data 2"/>
          <p:cNvSpPr>
            <a:spLocks noGrp="1"/>
          </p:cNvSpPr>
          <p:nvPr>
            <p:ph type="dt" sz="half" idx="10"/>
          </p:nvPr>
        </p:nvSpPr>
        <p:spPr/>
        <p:txBody>
          <a:bodyPr/>
          <a:lstStyle/>
          <a:p>
            <a:endParaRPr lang="it-CH"/>
          </a:p>
        </p:txBody>
      </p:sp>
      <p:sp>
        <p:nvSpPr>
          <p:cNvPr id="4" name="Segnaposto piè di pagina 3"/>
          <p:cNvSpPr>
            <a:spLocks noGrp="1"/>
          </p:cNvSpPr>
          <p:nvPr>
            <p:ph type="ftr" sz="quarter" idx="11"/>
          </p:nvPr>
        </p:nvSpPr>
        <p:spPr/>
        <p:txBody>
          <a:bodyPr/>
          <a:lstStyle/>
          <a:p>
            <a:endParaRPr lang="it-CH"/>
          </a:p>
        </p:txBody>
      </p:sp>
      <p:sp>
        <p:nvSpPr>
          <p:cNvPr id="5" name="Segnaposto numero diapositiva 4"/>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40969013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CH"/>
          </a:p>
        </p:txBody>
      </p:sp>
      <p:sp>
        <p:nvSpPr>
          <p:cNvPr id="3" name="Segnaposto piè di pagina 2"/>
          <p:cNvSpPr>
            <a:spLocks noGrp="1"/>
          </p:cNvSpPr>
          <p:nvPr>
            <p:ph type="ftr" sz="quarter" idx="11"/>
          </p:nvPr>
        </p:nvSpPr>
        <p:spPr/>
        <p:txBody>
          <a:bodyPr/>
          <a:lstStyle/>
          <a:p>
            <a:endParaRPr lang="it-CH"/>
          </a:p>
        </p:txBody>
      </p:sp>
      <p:sp>
        <p:nvSpPr>
          <p:cNvPr id="4" name="Segnaposto numero diapositiva 3"/>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24537383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50888" y="519113"/>
            <a:ext cx="3519487" cy="1814512"/>
          </a:xfrm>
        </p:spPr>
        <p:txBody>
          <a:bodyPr anchor="b"/>
          <a:lstStyle>
            <a:lvl1pPr>
              <a:defRPr sz="3200"/>
            </a:lvl1pPr>
          </a:lstStyle>
          <a:p>
            <a:r>
              <a:rPr lang="it-IT"/>
              <a:t>Fare clic per modificare lo stile del titolo</a:t>
            </a:r>
            <a:endParaRPr lang="it-CH"/>
          </a:p>
        </p:txBody>
      </p:sp>
      <p:sp>
        <p:nvSpPr>
          <p:cNvPr id="3" name="Segnaposto contenuto 2"/>
          <p:cNvSpPr>
            <a:spLocks noGrp="1"/>
          </p:cNvSpPr>
          <p:nvPr>
            <p:ph idx="1"/>
          </p:nvPr>
        </p:nvSpPr>
        <p:spPr>
          <a:xfrm>
            <a:off x="4637088" y="1119188"/>
            <a:ext cx="5522912" cy="55276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testo 3"/>
          <p:cNvSpPr>
            <a:spLocks noGrp="1"/>
          </p:cNvSpPr>
          <p:nvPr>
            <p:ph type="body" sz="half" idx="2"/>
          </p:nvPr>
        </p:nvSpPr>
        <p:spPr>
          <a:xfrm>
            <a:off x="750888" y="2333625"/>
            <a:ext cx="3519487" cy="43227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16575562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750888" y="519113"/>
            <a:ext cx="3519487" cy="1814512"/>
          </a:xfrm>
        </p:spPr>
        <p:txBody>
          <a:bodyPr anchor="b"/>
          <a:lstStyle>
            <a:lvl1pPr>
              <a:defRPr sz="3200"/>
            </a:lvl1pPr>
          </a:lstStyle>
          <a:p>
            <a:r>
              <a:rPr lang="it-IT"/>
              <a:t>Fare clic per modificare lo stile del titolo</a:t>
            </a:r>
            <a:endParaRPr lang="it-CH"/>
          </a:p>
        </p:txBody>
      </p:sp>
      <p:sp>
        <p:nvSpPr>
          <p:cNvPr id="3" name="Segnaposto immagine 2"/>
          <p:cNvSpPr>
            <a:spLocks noGrp="1"/>
          </p:cNvSpPr>
          <p:nvPr>
            <p:ph type="pic" idx="1"/>
          </p:nvPr>
        </p:nvSpPr>
        <p:spPr>
          <a:xfrm>
            <a:off x="4637088" y="1119188"/>
            <a:ext cx="5522912" cy="55276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CH"/>
          </a:p>
        </p:txBody>
      </p:sp>
      <p:sp>
        <p:nvSpPr>
          <p:cNvPr id="4" name="Segnaposto testo 3"/>
          <p:cNvSpPr>
            <a:spLocks noGrp="1"/>
          </p:cNvSpPr>
          <p:nvPr>
            <p:ph type="body" sz="half" idx="2"/>
          </p:nvPr>
        </p:nvSpPr>
        <p:spPr>
          <a:xfrm>
            <a:off x="750888" y="2333625"/>
            <a:ext cx="3519487" cy="43227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endParaRPr lang="it-CH"/>
          </a:p>
        </p:txBody>
      </p:sp>
      <p:sp>
        <p:nvSpPr>
          <p:cNvPr id="6" name="Segnaposto piè di pagina 5"/>
          <p:cNvSpPr>
            <a:spLocks noGrp="1"/>
          </p:cNvSpPr>
          <p:nvPr>
            <p:ph type="ftr" sz="quarter" idx="11"/>
          </p:nvPr>
        </p:nvSpPr>
        <p:spPr/>
        <p:txBody>
          <a:bodyPr/>
          <a:lstStyle/>
          <a:p>
            <a:endParaRPr lang="it-CH"/>
          </a:p>
        </p:txBody>
      </p:sp>
      <p:sp>
        <p:nvSpPr>
          <p:cNvPr id="7" name="Segnaposto numero diapositiva 6"/>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26456636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it-CH"/>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4244633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807325" y="414338"/>
            <a:ext cx="2352675" cy="6591300"/>
          </a:xfrm>
        </p:spPr>
        <p:txBody>
          <a:bodyPr vert="eaVert"/>
          <a:lstStyle/>
          <a:p>
            <a:r>
              <a:rPr lang="it-IT"/>
              <a:t>Fare clic per modificare lo stile del titolo</a:t>
            </a:r>
            <a:endParaRPr lang="it-CH"/>
          </a:p>
        </p:txBody>
      </p:sp>
      <p:sp>
        <p:nvSpPr>
          <p:cNvPr id="3" name="Segnaposto testo verticale 2"/>
          <p:cNvSpPr>
            <a:spLocks noGrp="1"/>
          </p:cNvSpPr>
          <p:nvPr>
            <p:ph type="body" orient="vert" idx="1"/>
          </p:nvPr>
        </p:nvSpPr>
        <p:spPr>
          <a:xfrm>
            <a:off x="749300" y="414338"/>
            <a:ext cx="6905625" cy="65913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10"/>
          </p:nvPr>
        </p:nvSpPr>
        <p:spPr/>
        <p:txBody>
          <a:bodyPr/>
          <a:lstStyle/>
          <a:p>
            <a:endParaRPr lang="it-CH"/>
          </a:p>
        </p:txBody>
      </p:sp>
      <p:sp>
        <p:nvSpPr>
          <p:cNvPr id="5" name="Segnaposto piè di pagina 4"/>
          <p:cNvSpPr>
            <a:spLocks noGrp="1"/>
          </p:cNvSpPr>
          <p:nvPr>
            <p:ph type="ftr" sz="quarter" idx="11"/>
          </p:nvPr>
        </p:nvSpPr>
        <p:spPr/>
        <p:txBody>
          <a:bodyPr/>
          <a:lstStyle/>
          <a:p>
            <a:endParaRPr lang="it-CH"/>
          </a:p>
        </p:txBody>
      </p:sp>
      <p:sp>
        <p:nvSpPr>
          <p:cNvPr id="6" name="Segnaposto numero diapositiva 5"/>
          <p:cNvSpPr>
            <a:spLocks noGrp="1"/>
          </p:cNvSpPr>
          <p:nvPr>
            <p:ph type="sldNum" sz="quarter" idx="12"/>
          </p:nvPr>
        </p:nvSpPr>
        <p:spPr/>
        <p:txBody>
          <a:bodyPr/>
          <a:lstStyle/>
          <a:p>
            <a:fld id="{EA83713C-A742-4F06-859C-9FE45FBE5CC9}" type="slidenum">
              <a:rPr lang="it-CH" smtClean="0"/>
              <a:t>‹N›</a:t>
            </a:fld>
            <a:endParaRPr lang="it-CH"/>
          </a:p>
        </p:txBody>
      </p:sp>
    </p:spTree>
    <p:extLst>
      <p:ext uri="{BB962C8B-B14F-4D97-AF65-F5344CB8AC3E}">
        <p14:creationId xmlns:p14="http://schemas.microsoft.com/office/powerpoint/2010/main" val="26104502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141360564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Content Placeholder 2"/>
          <p:cNvSpPr>
            <a:spLocks noGrp="1"/>
          </p:cNvSpPr>
          <p:nvPr>
            <p:ph idx="1"/>
          </p:nvPr>
        </p:nvSpPr>
        <p:spPr>
          <a:xfrm>
            <a:off x="750019" y="2070312"/>
            <a:ext cx="9409271" cy="4934538"/>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22866124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44341" y="1938893"/>
            <a:ext cx="9409271" cy="3235084"/>
          </a:xfrm>
          <a:prstGeom prst="rect">
            <a:avLst/>
          </a:prstGeom>
        </p:spPr>
        <p:txBody>
          <a:bodyPr lIns="101151" tIns="50575" rIns="101151" bIns="50575" anchor="b"/>
          <a:lstStyle>
            <a:lvl1pPr>
              <a:defRPr sz="6600"/>
            </a:lvl1pPr>
          </a:lstStyle>
          <a:p>
            <a:r>
              <a:rPr lang="it-IT"/>
              <a:t>Fare clic per modificare lo stile del titolo</a:t>
            </a:r>
            <a:endParaRPr lang="en-US" dirty="0"/>
          </a:p>
        </p:txBody>
      </p:sp>
      <p:sp>
        <p:nvSpPr>
          <p:cNvPr id="3" name="Text Placeholder 2"/>
          <p:cNvSpPr>
            <a:spLocks noGrp="1"/>
          </p:cNvSpPr>
          <p:nvPr>
            <p:ph type="body" idx="1"/>
          </p:nvPr>
        </p:nvSpPr>
        <p:spPr>
          <a:xfrm>
            <a:off x="744341" y="5204583"/>
            <a:ext cx="9409271" cy="1701254"/>
          </a:xfrm>
          <a:prstGeom prst="rect">
            <a:avLst/>
          </a:prstGeom>
        </p:spPr>
        <p:txBody>
          <a:bodyPr lIns="101151" tIns="50575" rIns="101151" bIns="50575"/>
          <a:lstStyle>
            <a:lvl1pPr marL="0" indent="0">
              <a:buNone/>
              <a:defRPr sz="2700">
                <a:solidFill>
                  <a:schemeClr val="tx1"/>
                </a:solidFill>
              </a:defRPr>
            </a:lvl1pPr>
            <a:lvl2pPr marL="505755" indent="0">
              <a:buNone/>
              <a:defRPr sz="2200">
                <a:solidFill>
                  <a:schemeClr val="tx1">
                    <a:tint val="75000"/>
                  </a:schemeClr>
                </a:solidFill>
              </a:defRPr>
            </a:lvl2pPr>
            <a:lvl3pPr marL="1011509" indent="0">
              <a:buNone/>
              <a:defRPr sz="2000">
                <a:solidFill>
                  <a:schemeClr val="tx1">
                    <a:tint val="75000"/>
                  </a:schemeClr>
                </a:solidFill>
              </a:defRPr>
            </a:lvl3pPr>
            <a:lvl4pPr marL="1517264" indent="0">
              <a:buNone/>
              <a:defRPr sz="1800">
                <a:solidFill>
                  <a:schemeClr val="tx1">
                    <a:tint val="75000"/>
                  </a:schemeClr>
                </a:solidFill>
              </a:defRPr>
            </a:lvl4pPr>
            <a:lvl5pPr marL="2023019" indent="0">
              <a:buNone/>
              <a:defRPr sz="1800">
                <a:solidFill>
                  <a:schemeClr val="tx1">
                    <a:tint val="75000"/>
                  </a:schemeClr>
                </a:solidFill>
              </a:defRPr>
            </a:lvl5pPr>
            <a:lvl6pPr marL="2528773" indent="0">
              <a:buNone/>
              <a:defRPr sz="1800">
                <a:solidFill>
                  <a:schemeClr val="tx1">
                    <a:tint val="75000"/>
                  </a:schemeClr>
                </a:solidFill>
              </a:defRPr>
            </a:lvl6pPr>
            <a:lvl7pPr marL="3034528" indent="0">
              <a:buNone/>
              <a:defRPr sz="1800">
                <a:solidFill>
                  <a:schemeClr val="tx1">
                    <a:tint val="75000"/>
                  </a:schemeClr>
                </a:solidFill>
              </a:defRPr>
            </a:lvl7pPr>
            <a:lvl8pPr marL="3540282" indent="0">
              <a:buNone/>
              <a:defRPr sz="1800">
                <a:solidFill>
                  <a:schemeClr val="tx1">
                    <a:tint val="75000"/>
                  </a:schemeClr>
                </a:solidFill>
              </a:defRPr>
            </a:lvl8pPr>
            <a:lvl9pPr marL="4046037" indent="0">
              <a:buNone/>
              <a:defRPr sz="18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15428445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Content Placeholder 2"/>
          <p:cNvSpPr>
            <a:spLocks noGrp="1"/>
          </p:cNvSpPr>
          <p:nvPr>
            <p:ph sz="half" idx="1"/>
          </p:nvPr>
        </p:nvSpPr>
        <p:spPr>
          <a:xfrm>
            <a:off x="750015" y="2070312"/>
            <a:ext cx="4636453" cy="4934538"/>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522833" y="2070312"/>
            <a:ext cx="4636453" cy="4934538"/>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endParaRPr lang="it-CH"/>
          </a:p>
        </p:txBody>
      </p:sp>
      <p:sp>
        <p:nvSpPr>
          <p:cNvPr id="6" name="Footer Placeholder 5"/>
          <p:cNvSpPr>
            <a:spLocks noGrp="1"/>
          </p:cNvSpPr>
          <p:nvPr>
            <p:ph type="ftr" sz="quarter" idx="11"/>
          </p:nvPr>
        </p:nvSpPr>
        <p:spPr/>
        <p:txBody>
          <a:bodyPr/>
          <a:lstStyle/>
          <a:p>
            <a:endParaRPr lang="it-CH"/>
          </a:p>
        </p:txBody>
      </p:sp>
      <p:sp>
        <p:nvSpPr>
          <p:cNvPr id="7" name="Slide Number Placeholder 6"/>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30906844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751441"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Text Placeholder 2"/>
          <p:cNvSpPr>
            <a:spLocks noGrp="1"/>
          </p:cNvSpPr>
          <p:nvPr>
            <p:ph type="body" idx="1"/>
          </p:nvPr>
        </p:nvSpPr>
        <p:spPr>
          <a:xfrm>
            <a:off x="751437" y="1906486"/>
            <a:ext cx="4615145" cy="934340"/>
          </a:xfrm>
          <a:prstGeom prst="rect">
            <a:avLst/>
          </a:prstGeom>
        </p:spPr>
        <p:txBody>
          <a:bodyPr lIns="101151" tIns="50575" rIns="101151" bIns="50575" anchor="b"/>
          <a:lstStyle>
            <a:lvl1pPr marL="0" indent="0">
              <a:buNone/>
              <a:defRPr sz="2700" b="1"/>
            </a:lvl1pPr>
            <a:lvl2pPr marL="505755" indent="0">
              <a:buNone/>
              <a:defRPr sz="2200" b="1"/>
            </a:lvl2pPr>
            <a:lvl3pPr marL="1011509" indent="0">
              <a:buNone/>
              <a:defRPr sz="2000" b="1"/>
            </a:lvl3pPr>
            <a:lvl4pPr marL="1517264" indent="0">
              <a:buNone/>
              <a:defRPr sz="1800" b="1"/>
            </a:lvl4pPr>
            <a:lvl5pPr marL="2023019" indent="0">
              <a:buNone/>
              <a:defRPr sz="1800" b="1"/>
            </a:lvl5pPr>
            <a:lvl6pPr marL="2528773" indent="0">
              <a:buNone/>
              <a:defRPr sz="1800" b="1"/>
            </a:lvl6pPr>
            <a:lvl7pPr marL="3034528" indent="0">
              <a:buNone/>
              <a:defRPr sz="1800" b="1"/>
            </a:lvl7pPr>
            <a:lvl8pPr marL="3540282" indent="0">
              <a:buNone/>
              <a:defRPr sz="1800" b="1"/>
            </a:lvl8pPr>
            <a:lvl9pPr marL="4046037" indent="0">
              <a:buNone/>
              <a:defRPr sz="1800" b="1"/>
            </a:lvl9pPr>
          </a:lstStyle>
          <a:p>
            <a:pPr lvl="0"/>
            <a:r>
              <a:rPr lang="it-IT"/>
              <a:t>Modifica gli stili del testo dello schema</a:t>
            </a:r>
          </a:p>
        </p:txBody>
      </p:sp>
      <p:sp>
        <p:nvSpPr>
          <p:cNvPr id="4" name="Content Placeholder 3"/>
          <p:cNvSpPr>
            <a:spLocks noGrp="1"/>
          </p:cNvSpPr>
          <p:nvPr>
            <p:ph sz="half" idx="2"/>
          </p:nvPr>
        </p:nvSpPr>
        <p:spPr>
          <a:xfrm>
            <a:off x="751437" y="2840827"/>
            <a:ext cx="4615145" cy="4178425"/>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522834" y="1906486"/>
            <a:ext cx="4637873" cy="934340"/>
          </a:xfrm>
          <a:prstGeom prst="rect">
            <a:avLst/>
          </a:prstGeom>
        </p:spPr>
        <p:txBody>
          <a:bodyPr lIns="101151" tIns="50575" rIns="101151" bIns="50575" anchor="b"/>
          <a:lstStyle>
            <a:lvl1pPr marL="0" indent="0">
              <a:buNone/>
              <a:defRPr sz="2700" b="1"/>
            </a:lvl1pPr>
            <a:lvl2pPr marL="505755" indent="0">
              <a:buNone/>
              <a:defRPr sz="2200" b="1"/>
            </a:lvl2pPr>
            <a:lvl3pPr marL="1011509" indent="0">
              <a:buNone/>
              <a:defRPr sz="2000" b="1"/>
            </a:lvl3pPr>
            <a:lvl4pPr marL="1517264" indent="0">
              <a:buNone/>
              <a:defRPr sz="1800" b="1"/>
            </a:lvl4pPr>
            <a:lvl5pPr marL="2023019" indent="0">
              <a:buNone/>
              <a:defRPr sz="1800" b="1"/>
            </a:lvl5pPr>
            <a:lvl6pPr marL="2528773" indent="0">
              <a:buNone/>
              <a:defRPr sz="1800" b="1"/>
            </a:lvl6pPr>
            <a:lvl7pPr marL="3034528" indent="0">
              <a:buNone/>
              <a:defRPr sz="1800" b="1"/>
            </a:lvl7pPr>
            <a:lvl8pPr marL="3540282" indent="0">
              <a:buNone/>
              <a:defRPr sz="1800" b="1"/>
            </a:lvl8pPr>
            <a:lvl9pPr marL="4046037" indent="0">
              <a:buNone/>
              <a:defRPr sz="1800" b="1"/>
            </a:lvl9pPr>
          </a:lstStyle>
          <a:p>
            <a:pPr lvl="0"/>
            <a:r>
              <a:rPr lang="it-IT"/>
              <a:t>Modifica gli stili del testo dello schema</a:t>
            </a:r>
          </a:p>
        </p:txBody>
      </p:sp>
      <p:sp>
        <p:nvSpPr>
          <p:cNvPr id="6" name="Content Placeholder 5"/>
          <p:cNvSpPr>
            <a:spLocks noGrp="1"/>
          </p:cNvSpPr>
          <p:nvPr>
            <p:ph sz="quarter" idx="4"/>
          </p:nvPr>
        </p:nvSpPr>
        <p:spPr>
          <a:xfrm>
            <a:off x="5522834" y="2840827"/>
            <a:ext cx="4637873" cy="4178425"/>
          </a:xfrm>
          <a:prstGeom prst="rect">
            <a:avLst/>
          </a:prstGeom>
        </p:spPr>
        <p:txBody>
          <a:bodyPr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endParaRPr lang="it-CH"/>
          </a:p>
        </p:txBody>
      </p:sp>
      <p:sp>
        <p:nvSpPr>
          <p:cNvPr id="8" name="Footer Placeholder 7"/>
          <p:cNvSpPr>
            <a:spLocks noGrp="1"/>
          </p:cNvSpPr>
          <p:nvPr>
            <p:ph type="ftr" sz="quarter" idx="11"/>
          </p:nvPr>
        </p:nvSpPr>
        <p:spPr/>
        <p:txBody>
          <a:bodyPr/>
          <a:lstStyle/>
          <a:p>
            <a:endParaRPr lang="it-CH"/>
          </a:p>
        </p:txBody>
      </p:sp>
      <p:sp>
        <p:nvSpPr>
          <p:cNvPr id="9" name="Slide Number Placeholder 8"/>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8159393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endParaRPr lang="it-CH"/>
          </a:p>
        </p:txBody>
      </p:sp>
      <p:sp>
        <p:nvSpPr>
          <p:cNvPr id="4" name="Footer Placeholder 3"/>
          <p:cNvSpPr>
            <a:spLocks noGrp="1"/>
          </p:cNvSpPr>
          <p:nvPr>
            <p:ph type="ftr" sz="quarter" idx="11"/>
          </p:nvPr>
        </p:nvSpPr>
        <p:spPr/>
        <p:txBody>
          <a:bodyPr/>
          <a:lstStyle/>
          <a:p>
            <a:endParaRPr lang="it-CH"/>
          </a:p>
        </p:txBody>
      </p:sp>
      <p:sp>
        <p:nvSpPr>
          <p:cNvPr id="5" name="Slide Number Placeholder 4"/>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764116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it-CH"/>
          </a:p>
        </p:txBody>
      </p:sp>
      <p:sp>
        <p:nvSpPr>
          <p:cNvPr id="3" name="Footer Placeholder 2"/>
          <p:cNvSpPr>
            <a:spLocks noGrp="1"/>
          </p:cNvSpPr>
          <p:nvPr>
            <p:ph type="ftr" sz="quarter" idx="11"/>
          </p:nvPr>
        </p:nvSpPr>
        <p:spPr/>
        <p:txBody>
          <a:bodyPr/>
          <a:lstStyle/>
          <a:p>
            <a:endParaRPr lang="it-CH"/>
          </a:p>
        </p:txBody>
      </p:sp>
      <p:sp>
        <p:nvSpPr>
          <p:cNvPr id="4" name="Slide Number Placeholder 3"/>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15971207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51443" y="518481"/>
            <a:ext cx="3518533" cy="1814671"/>
          </a:xfrm>
          <a:prstGeom prst="rect">
            <a:avLst/>
          </a:prstGeom>
        </p:spPr>
        <p:txBody>
          <a:bodyPr lIns="101151" tIns="50575" rIns="101151" bIns="50575" anchor="b"/>
          <a:lstStyle>
            <a:lvl1pPr>
              <a:defRPr sz="3500"/>
            </a:lvl1pPr>
          </a:lstStyle>
          <a:p>
            <a:r>
              <a:rPr lang="it-IT"/>
              <a:t>Fare clic per modificare lo stile del titolo</a:t>
            </a:r>
            <a:endParaRPr lang="en-US" dirty="0"/>
          </a:p>
        </p:txBody>
      </p:sp>
      <p:sp>
        <p:nvSpPr>
          <p:cNvPr id="3" name="Content Placeholder 2"/>
          <p:cNvSpPr>
            <a:spLocks noGrp="1"/>
          </p:cNvSpPr>
          <p:nvPr>
            <p:ph idx="1"/>
          </p:nvPr>
        </p:nvSpPr>
        <p:spPr>
          <a:xfrm>
            <a:off x="4637880" y="1119772"/>
            <a:ext cx="5522834" cy="5526826"/>
          </a:xfrm>
          <a:prstGeom prst="rect">
            <a:avLst/>
          </a:prstGeom>
        </p:spPr>
        <p:txBody>
          <a:bodyPr lIns="101151" tIns="50575" rIns="101151" bIns="50575"/>
          <a:lstStyle>
            <a:lvl1pPr>
              <a:defRPr sz="3500"/>
            </a:lvl1pPr>
            <a:lvl2pPr>
              <a:defRPr sz="3100"/>
            </a:lvl2pPr>
            <a:lvl3pPr>
              <a:defRPr sz="2700"/>
            </a:lvl3pPr>
            <a:lvl4pPr>
              <a:defRPr sz="2200"/>
            </a:lvl4pPr>
            <a:lvl5pPr>
              <a:defRPr sz="2200"/>
            </a:lvl5pPr>
            <a:lvl6pPr>
              <a:defRPr sz="2200"/>
            </a:lvl6pPr>
            <a:lvl7pPr>
              <a:defRPr sz="2200"/>
            </a:lvl7pPr>
            <a:lvl8pPr>
              <a:defRPr sz="2200"/>
            </a:lvl8pPr>
            <a:lvl9pPr>
              <a:defRPr sz="22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51443" y="2333151"/>
            <a:ext cx="3518533" cy="4322447"/>
          </a:xfrm>
          <a:prstGeom prst="rect">
            <a:avLst/>
          </a:prstGeom>
        </p:spPr>
        <p:txBody>
          <a:bodyPr lIns="101151" tIns="50575" rIns="101151" bIns="50575"/>
          <a:lstStyle>
            <a:lvl1pPr marL="0" indent="0">
              <a:buNone/>
              <a:defRPr sz="1800"/>
            </a:lvl1pPr>
            <a:lvl2pPr marL="505755" indent="0">
              <a:buNone/>
              <a:defRPr sz="1500"/>
            </a:lvl2pPr>
            <a:lvl3pPr marL="1011509" indent="0">
              <a:buNone/>
              <a:defRPr sz="1300"/>
            </a:lvl3pPr>
            <a:lvl4pPr marL="1517264" indent="0">
              <a:buNone/>
              <a:defRPr sz="1100"/>
            </a:lvl4pPr>
            <a:lvl5pPr marL="2023019" indent="0">
              <a:buNone/>
              <a:defRPr sz="1100"/>
            </a:lvl5pPr>
            <a:lvl6pPr marL="2528773" indent="0">
              <a:buNone/>
              <a:defRPr sz="1100"/>
            </a:lvl6pPr>
            <a:lvl7pPr marL="3034528" indent="0">
              <a:buNone/>
              <a:defRPr sz="1100"/>
            </a:lvl7pPr>
            <a:lvl8pPr marL="3540282" indent="0">
              <a:buNone/>
              <a:defRPr sz="1100"/>
            </a:lvl8pPr>
            <a:lvl9pPr marL="4046037" indent="0">
              <a:buNone/>
              <a:defRPr sz="1100"/>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CH"/>
          </a:p>
        </p:txBody>
      </p:sp>
      <p:sp>
        <p:nvSpPr>
          <p:cNvPr id="6" name="Footer Placeholder 5"/>
          <p:cNvSpPr>
            <a:spLocks noGrp="1"/>
          </p:cNvSpPr>
          <p:nvPr>
            <p:ph type="ftr" sz="quarter" idx="11"/>
          </p:nvPr>
        </p:nvSpPr>
        <p:spPr/>
        <p:txBody>
          <a:bodyPr/>
          <a:lstStyle/>
          <a:p>
            <a:endParaRPr lang="it-CH"/>
          </a:p>
        </p:txBody>
      </p:sp>
      <p:sp>
        <p:nvSpPr>
          <p:cNvPr id="7" name="Slide Number Placeholder 6"/>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9054956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51443" y="518481"/>
            <a:ext cx="3518533" cy="1814671"/>
          </a:xfrm>
          <a:prstGeom prst="rect">
            <a:avLst/>
          </a:prstGeom>
        </p:spPr>
        <p:txBody>
          <a:bodyPr lIns="101151" tIns="50575" rIns="101151" bIns="50575" anchor="b"/>
          <a:lstStyle>
            <a:lvl1pPr>
              <a:defRPr sz="35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4637880" y="1119772"/>
            <a:ext cx="5522834" cy="5526826"/>
          </a:xfrm>
          <a:prstGeom prst="rect">
            <a:avLst/>
          </a:prstGeom>
        </p:spPr>
        <p:txBody>
          <a:bodyPr lIns="101151" tIns="50575" rIns="101151" bIns="50575" anchor="t"/>
          <a:lstStyle>
            <a:lvl1pPr marL="0" indent="0">
              <a:buNone/>
              <a:defRPr sz="3500"/>
            </a:lvl1pPr>
            <a:lvl2pPr marL="505755" indent="0">
              <a:buNone/>
              <a:defRPr sz="3100"/>
            </a:lvl2pPr>
            <a:lvl3pPr marL="1011509" indent="0">
              <a:buNone/>
              <a:defRPr sz="2700"/>
            </a:lvl3pPr>
            <a:lvl4pPr marL="1517264" indent="0">
              <a:buNone/>
              <a:defRPr sz="2200"/>
            </a:lvl4pPr>
            <a:lvl5pPr marL="2023019" indent="0">
              <a:buNone/>
              <a:defRPr sz="2200"/>
            </a:lvl5pPr>
            <a:lvl6pPr marL="2528773" indent="0">
              <a:buNone/>
              <a:defRPr sz="2200"/>
            </a:lvl6pPr>
            <a:lvl7pPr marL="3034528" indent="0">
              <a:buNone/>
              <a:defRPr sz="2200"/>
            </a:lvl7pPr>
            <a:lvl8pPr marL="3540282" indent="0">
              <a:buNone/>
              <a:defRPr sz="2200"/>
            </a:lvl8pPr>
            <a:lvl9pPr marL="4046037" indent="0">
              <a:buNone/>
              <a:defRPr sz="2200"/>
            </a:lvl9pPr>
          </a:lstStyle>
          <a:p>
            <a:r>
              <a:rPr lang="it-IT"/>
              <a:t>Fare clic sull'icona per inserire un'immagine</a:t>
            </a:r>
            <a:endParaRPr lang="en-US" dirty="0"/>
          </a:p>
        </p:txBody>
      </p:sp>
      <p:sp>
        <p:nvSpPr>
          <p:cNvPr id="4" name="Text Placeholder 3"/>
          <p:cNvSpPr>
            <a:spLocks noGrp="1"/>
          </p:cNvSpPr>
          <p:nvPr>
            <p:ph type="body" sz="half" idx="2"/>
          </p:nvPr>
        </p:nvSpPr>
        <p:spPr>
          <a:xfrm>
            <a:off x="751443" y="2333151"/>
            <a:ext cx="3518533" cy="4322447"/>
          </a:xfrm>
          <a:prstGeom prst="rect">
            <a:avLst/>
          </a:prstGeom>
        </p:spPr>
        <p:txBody>
          <a:bodyPr lIns="101151" tIns="50575" rIns="101151" bIns="50575"/>
          <a:lstStyle>
            <a:lvl1pPr marL="0" indent="0">
              <a:buNone/>
              <a:defRPr sz="1800"/>
            </a:lvl1pPr>
            <a:lvl2pPr marL="505755" indent="0">
              <a:buNone/>
              <a:defRPr sz="1500"/>
            </a:lvl2pPr>
            <a:lvl3pPr marL="1011509" indent="0">
              <a:buNone/>
              <a:defRPr sz="1300"/>
            </a:lvl3pPr>
            <a:lvl4pPr marL="1517264" indent="0">
              <a:buNone/>
              <a:defRPr sz="1100"/>
            </a:lvl4pPr>
            <a:lvl5pPr marL="2023019" indent="0">
              <a:buNone/>
              <a:defRPr sz="1100"/>
            </a:lvl5pPr>
            <a:lvl6pPr marL="2528773" indent="0">
              <a:buNone/>
              <a:defRPr sz="1100"/>
            </a:lvl6pPr>
            <a:lvl7pPr marL="3034528" indent="0">
              <a:buNone/>
              <a:defRPr sz="1100"/>
            </a:lvl7pPr>
            <a:lvl8pPr marL="3540282" indent="0">
              <a:buNone/>
              <a:defRPr sz="1100"/>
            </a:lvl8pPr>
            <a:lvl9pPr marL="4046037" indent="0">
              <a:buNone/>
              <a:defRPr sz="1100"/>
            </a:lvl9pPr>
          </a:lstStyle>
          <a:p>
            <a:pPr lvl="0"/>
            <a:r>
              <a:rPr lang="it-IT"/>
              <a:t>Modifica gli stili del testo dello schema</a:t>
            </a:r>
          </a:p>
        </p:txBody>
      </p:sp>
      <p:sp>
        <p:nvSpPr>
          <p:cNvPr id="5" name="Date Placeholder 4"/>
          <p:cNvSpPr>
            <a:spLocks noGrp="1"/>
          </p:cNvSpPr>
          <p:nvPr>
            <p:ph type="dt" sz="half" idx="10"/>
          </p:nvPr>
        </p:nvSpPr>
        <p:spPr/>
        <p:txBody>
          <a:bodyPr/>
          <a:lstStyle/>
          <a:p>
            <a:endParaRPr lang="it-CH"/>
          </a:p>
        </p:txBody>
      </p:sp>
      <p:sp>
        <p:nvSpPr>
          <p:cNvPr id="6" name="Footer Placeholder 5"/>
          <p:cNvSpPr>
            <a:spLocks noGrp="1"/>
          </p:cNvSpPr>
          <p:nvPr>
            <p:ph type="ftr" sz="quarter" idx="11"/>
          </p:nvPr>
        </p:nvSpPr>
        <p:spPr/>
        <p:txBody>
          <a:bodyPr/>
          <a:lstStyle/>
          <a:p>
            <a:endParaRPr lang="it-CH"/>
          </a:p>
        </p:txBody>
      </p:sp>
      <p:sp>
        <p:nvSpPr>
          <p:cNvPr id="7" name="Slide Number Placeholder 6"/>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43176790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750019" y="414067"/>
            <a:ext cx="9409271" cy="1503225"/>
          </a:xfrm>
          <a:prstGeom prst="rect">
            <a:avLst/>
          </a:prstGeom>
        </p:spPr>
        <p:txBody>
          <a:bodyPr lIns="101151" tIns="50575" rIns="101151" bIns="50575"/>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750019" y="2070312"/>
            <a:ext cx="9409271" cy="4934538"/>
          </a:xfrm>
          <a:prstGeom prst="rect">
            <a:avLst/>
          </a:prstGeom>
        </p:spPr>
        <p:txBody>
          <a:bodyPr vert="eaVert"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7656070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06972" y="414065"/>
            <a:ext cx="2352318" cy="6590785"/>
          </a:xfrm>
          <a:prstGeom prst="rect">
            <a:avLst/>
          </a:prstGeom>
        </p:spPr>
        <p:txBody>
          <a:bodyPr vert="eaVert" lIns="101151" tIns="50575" rIns="101151" bIns="50575"/>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750022" y="414065"/>
            <a:ext cx="6920587" cy="6590785"/>
          </a:xfrm>
          <a:prstGeom prst="rect">
            <a:avLst/>
          </a:prstGeom>
        </p:spPr>
        <p:txBody>
          <a:bodyPr vert="eaVert" lIns="101151" tIns="50575" rIns="101151" bIns="50575"/>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endParaRPr lang="it-CH"/>
          </a:p>
        </p:txBody>
      </p:sp>
      <p:sp>
        <p:nvSpPr>
          <p:cNvPr id="5" name="Footer Placeholder 4"/>
          <p:cNvSpPr>
            <a:spLocks noGrp="1"/>
          </p:cNvSpPr>
          <p:nvPr>
            <p:ph type="ftr" sz="quarter" idx="11"/>
          </p:nvPr>
        </p:nvSpPr>
        <p:spPr/>
        <p:txBody>
          <a:bodyPr/>
          <a:lstStyle/>
          <a:p>
            <a:endParaRPr lang="it-CH"/>
          </a:p>
        </p:txBody>
      </p:sp>
      <p:sp>
        <p:nvSpPr>
          <p:cNvPr id="6" name="Slide Number Placeholder 5"/>
          <p:cNvSpPr>
            <a:spLocks noGrp="1"/>
          </p:cNvSpPr>
          <p:nvPr>
            <p:ph type="sldNum" sz="quarter" idx="12"/>
          </p:nvPr>
        </p:nvSpPr>
        <p:spPr/>
        <p:txBody>
          <a:bodyPr/>
          <a:lstStyle/>
          <a:p>
            <a:fld id="{4C2AB6C8-8D90-4BFD-B169-CECB02CD3501}" type="slidenum">
              <a:rPr lang="it-CH" smtClean="0"/>
              <a:t>‹N›</a:t>
            </a:fld>
            <a:endParaRPr lang="it-CH"/>
          </a:p>
        </p:txBody>
      </p:sp>
    </p:spTree>
    <p:extLst>
      <p:ext uri="{BB962C8B-B14F-4D97-AF65-F5344CB8AC3E}">
        <p14:creationId xmlns:p14="http://schemas.microsoft.com/office/powerpoint/2010/main" val="2386516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ttangolo 2"/>
          <p:cNvSpPr/>
          <p:nvPr userDrawn="1"/>
        </p:nvSpPr>
        <p:spPr>
          <a:xfrm>
            <a:off x="0" y="31566"/>
            <a:ext cx="10791825" cy="1242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CH" dirty="0"/>
          </a:p>
        </p:txBody>
      </p:sp>
      <p:grpSp>
        <p:nvGrpSpPr>
          <p:cNvPr id="2" name="Gruppo 1"/>
          <p:cNvGrpSpPr/>
          <p:nvPr userDrawn="1"/>
        </p:nvGrpSpPr>
        <p:grpSpPr>
          <a:xfrm>
            <a:off x="410122" y="203695"/>
            <a:ext cx="10277591" cy="1020699"/>
            <a:chOff x="385768" y="263316"/>
            <a:chExt cx="10288773" cy="964555"/>
          </a:xfrm>
        </p:grpSpPr>
        <p:sp>
          <p:nvSpPr>
            <p:cNvPr id="11" name="Casella di testo 4"/>
            <p:cNvSpPr txBox="1">
              <a:spLocks noChangeArrowheads="1"/>
            </p:cNvSpPr>
            <p:nvPr/>
          </p:nvSpPr>
          <p:spPr bwMode="auto">
            <a:xfrm>
              <a:off x="385768" y="850218"/>
              <a:ext cx="2281091" cy="198317"/>
            </a:xfrm>
            <a:prstGeom prst="rect">
              <a:avLst/>
            </a:prstGeom>
            <a:solidFill>
              <a:srgbClr val="0033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101151" tIns="50575" rIns="101151" bIns="50575" numCol="1" anchor="ctr" anchorCtr="0" compatLnSpc="1">
              <a:prstTxWarp prst="textNoShape">
                <a:avLst/>
              </a:prstTxWarp>
              <a:spAutoFit/>
            </a:bodyPr>
            <a:lstStyle/>
            <a:p>
              <a:pPr algn="ctr" eaLnBrk="0" fontAlgn="base" hangingPunct="0">
                <a:spcAft>
                  <a:spcPts val="0"/>
                </a:spcAft>
              </a:pPr>
              <a:r>
                <a:rPr lang="en-GB" sz="700" b="1" kern="1200" spc="55" baseline="0" dirty="0">
                  <a:solidFill>
                    <a:srgbClr val="FFFFFF"/>
                  </a:solidFill>
                  <a:effectLst/>
                  <a:latin typeface="Futura Md BT"/>
                  <a:ea typeface="Times New Roman" panose="02020603050405020304" pitchFamily="18" charset="0"/>
                  <a:cs typeface="Andalus" panose="02020603050405020304" pitchFamily="18" charset="-78"/>
                </a:rPr>
                <a:t>SWISS ADVISORY GROUP – SINCE 1984</a:t>
              </a:r>
              <a:endParaRPr lang="it-CH" sz="700" b="1" spc="55" baseline="0" dirty="0">
                <a:effectLst/>
                <a:latin typeface="Times New Roman" panose="02020603050405020304" pitchFamily="18" charset="0"/>
                <a:ea typeface="Times New Roman" panose="02020603050405020304" pitchFamily="18" charset="0"/>
              </a:endParaRPr>
            </a:p>
          </p:txBody>
        </p:sp>
        <p:sp>
          <p:nvSpPr>
            <p:cNvPr id="16" name="CasellaDiTesto 19"/>
            <p:cNvSpPr txBox="1">
              <a:spLocks noChangeArrowheads="1"/>
            </p:cNvSpPr>
            <p:nvPr userDrawn="1"/>
          </p:nvSpPr>
          <p:spPr bwMode="auto">
            <a:xfrm>
              <a:off x="7889550" y="263316"/>
              <a:ext cx="2748712" cy="55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101151" tIns="50575" rIns="101151" bIns="50575" anchor="t" anchorCtr="0" upright="1">
              <a:noAutofit/>
            </a:bodyPr>
            <a:lstStyle/>
            <a:p>
              <a:pPr>
                <a:spcAft>
                  <a:spcPts val="0"/>
                </a:spcAft>
              </a:pPr>
              <a:r>
                <a:rPr lang="it-CH" sz="3200" kern="1200" dirty="0">
                  <a:solidFill>
                    <a:srgbClr val="003399"/>
                  </a:solidFill>
                  <a:effectLst/>
                  <a:latin typeface="Magneto" panose="04030805050802020D02" pitchFamily="82" charset="0"/>
                  <a:ea typeface="Adobe Fan Heiti Std B"/>
                  <a:cs typeface="Kalinga" panose="020B0502040204020203" pitchFamily="34" charset="0"/>
                </a:rPr>
                <a:t>Pro</a:t>
              </a:r>
              <a:r>
                <a:rPr lang="it-CH" sz="3200" b="1" kern="1200" dirty="0">
                  <a:solidFill>
                    <a:srgbClr val="003399"/>
                  </a:solidFill>
                  <a:effectLst/>
                  <a:latin typeface="Britannic Bold" panose="020B0903060703020204" pitchFamily="34" charset="0"/>
                  <a:ea typeface="Adobe Fan Heiti Std B"/>
                  <a:cs typeface="Kalinga" panose="020B0502040204020203" pitchFamily="34" charset="0"/>
                </a:rPr>
                <a:t>Investo.it</a:t>
              </a:r>
              <a:endParaRPr lang="it-CH" sz="3200" dirty="0">
                <a:effectLst/>
                <a:latin typeface="Times New Roman" panose="02020603050405020304" pitchFamily="18" charset="0"/>
                <a:ea typeface="Times New Roman" panose="02020603050405020304" pitchFamily="18" charset="0"/>
              </a:endParaRPr>
            </a:p>
          </p:txBody>
        </p:sp>
        <p:sp>
          <p:nvSpPr>
            <p:cNvPr id="27" name="Casella di testo 4"/>
            <p:cNvSpPr txBox="1">
              <a:spLocks noChangeArrowheads="1"/>
            </p:cNvSpPr>
            <p:nvPr userDrawn="1"/>
          </p:nvSpPr>
          <p:spPr bwMode="auto">
            <a:xfrm>
              <a:off x="8053957" y="852409"/>
              <a:ext cx="2417485" cy="198317"/>
            </a:xfrm>
            <a:prstGeom prst="rect">
              <a:avLst/>
            </a:prstGeom>
            <a:solidFill>
              <a:srgbClr val="0033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101151" tIns="50575" rIns="101151" bIns="50575" numCol="1" anchor="ctr" anchorCtr="0" compatLnSpc="1">
              <a:prstTxWarp prst="textNoShape">
                <a:avLst/>
              </a:prstTxWarp>
              <a:spAutoFit/>
            </a:bodyPr>
            <a:lstStyle/>
            <a:p>
              <a:pPr algn="ctr" eaLnBrk="0" fontAlgn="base" hangingPunct="0">
                <a:spcAft>
                  <a:spcPts val="0"/>
                </a:spcAft>
              </a:pPr>
              <a:r>
                <a:rPr lang="en-GB" sz="700" b="1" kern="1200" spc="11" baseline="0" dirty="0">
                  <a:solidFill>
                    <a:srgbClr val="FFFFFF"/>
                  </a:solidFill>
                  <a:effectLst/>
                  <a:latin typeface="Futura Md BT"/>
                  <a:ea typeface="Times New Roman" panose="02020603050405020304" pitchFamily="18" charset="0"/>
                  <a:cs typeface="Andalus" panose="02020603050405020304" pitchFamily="18" charset="-78"/>
                </a:rPr>
                <a:t>ACQUISTO E VENDITA DI AZIENDE ITALIANE</a:t>
              </a:r>
              <a:endParaRPr lang="it-CH" sz="700" b="1" spc="11" baseline="0" dirty="0">
                <a:effectLst/>
                <a:latin typeface="Times New Roman" panose="02020603050405020304" pitchFamily="18" charset="0"/>
                <a:ea typeface="Times New Roman" panose="02020603050405020304" pitchFamily="18" charset="0"/>
              </a:endParaRPr>
            </a:p>
          </p:txBody>
        </p:sp>
        <p:sp>
          <p:nvSpPr>
            <p:cNvPr id="29" name="AutoShape 3"/>
            <p:cNvSpPr>
              <a:spLocks noChangeAspect="1" noChangeArrowheads="1" noTextEdit="1"/>
            </p:cNvSpPr>
            <p:nvPr userDrawn="1"/>
          </p:nvSpPr>
          <p:spPr bwMode="auto">
            <a:xfrm>
              <a:off x="8412757" y="373464"/>
              <a:ext cx="2261784" cy="45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151" tIns="50575" rIns="101151" bIns="50575" numCol="1" anchor="t" anchorCtr="0" compatLnSpc="1">
              <a:prstTxWarp prst="textNoShape">
                <a:avLst/>
              </a:prstTxWarp>
            </a:bodyPr>
            <a:lstStyle/>
            <a:p>
              <a:endParaRPr lang="it-CH"/>
            </a:p>
          </p:txBody>
        </p:sp>
        <p:sp>
          <p:nvSpPr>
            <p:cNvPr id="31" name="Rettangolo 30"/>
            <p:cNvSpPr>
              <a:spLocks noChangeArrowheads="1"/>
            </p:cNvSpPr>
            <p:nvPr userDrawn="1"/>
          </p:nvSpPr>
          <p:spPr bwMode="auto">
            <a:xfrm>
              <a:off x="10366800" y="348489"/>
              <a:ext cx="158385" cy="160367"/>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1211" tIns="35605" rIns="71211" bIns="35605" anchor="ctr" anchorCtr="0" upright="1">
              <a:noAutofit/>
            </a:bodyPr>
            <a:lstStyle/>
            <a:p>
              <a:pPr eaLnBrk="0" fontAlgn="base" hangingPunct="0">
                <a:spcAft>
                  <a:spcPts val="719"/>
                </a:spcAft>
              </a:pPr>
              <a:r>
                <a:rPr lang="it-CH" sz="500" b="1" kern="1200" dirty="0">
                  <a:solidFill>
                    <a:srgbClr val="003399"/>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it-CH" sz="1100" dirty="0">
                <a:effectLst/>
                <a:latin typeface="Times New Roman" panose="02020603050405020304" pitchFamily="18" charset="0"/>
                <a:ea typeface="Times New Roman" panose="02020603050405020304" pitchFamily="18" charset="0"/>
              </a:endParaRPr>
            </a:p>
          </p:txBody>
        </p:sp>
        <p:sp>
          <p:nvSpPr>
            <p:cNvPr id="34" name="Casella di testo 3"/>
            <p:cNvSpPr txBox="1">
              <a:spLocks noChangeArrowheads="1"/>
            </p:cNvSpPr>
            <p:nvPr userDrawn="1"/>
          </p:nvSpPr>
          <p:spPr bwMode="auto">
            <a:xfrm>
              <a:off x="2675557" y="429746"/>
              <a:ext cx="4323151" cy="7981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1211" tIns="35605" rIns="71211" bIns="35605" anchor="t" anchorCtr="0" upright="1">
              <a:noAutofit/>
            </a:bodyPr>
            <a:lstStyle/>
            <a:p>
              <a:pPr marL="0" marR="0" lvl="0" indent="0" algn="l" defTabSz="1011509" rtl="0" eaLnBrk="0" fontAlgn="base" latinLnBrk="0" hangingPunct="0">
                <a:lnSpc>
                  <a:spcPts val="664"/>
                </a:lnSpc>
                <a:spcBef>
                  <a:spcPts val="664"/>
                </a:spcBef>
                <a:spcAft>
                  <a:spcPts val="0"/>
                </a:spcAft>
                <a:buClrTx/>
                <a:buSzTx/>
                <a:buFontTx/>
                <a:buNone/>
                <a:tabLst/>
                <a:defRPr/>
              </a:pPr>
              <a:r>
                <a:rPr lang="de-CH" sz="1100" b="0" kern="120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Swiss International Trust</a:t>
              </a:r>
              <a:endParaRPr lang="it-CH" sz="1100" b="0" kern="120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endParaRPr>
            </a:p>
            <a:p>
              <a:pPr eaLnBrk="0" fontAlgn="base" hangingPunct="0">
                <a:lnSpc>
                  <a:spcPts val="664"/>
                </a:lnSpc>
                <a:spcBef>
                  <a:spcPts val="664"/>
                </a:spcBef>
                <a:spcAft>
                  <a:spcPts val="0"/>
                </a:spcAft>
              </a:pPr>
              <a:r>
                <a:rPr lang="it-CH" sz="1100" b="0" kern="1200" dirty="0" err="1">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Fiduciaire</a:t>
              </a:r>
              <a:r>
                <a:rPr lang="it-CH" sz="1100" b="0" kern="120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 </a:t>
              </a:r>
              <a:r>
                <a:rPr lang="it-CH" sz="1100" b="0" kern="1200" dirty="0" err="1">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Internationale</a:t>
              </a:r>
              <a:r>
                <a:rPr lang="it-CH" sz="1100" b="0" kern="120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 </a:t>
              </a:r>
              <a:r>
                <a:rPr lang="it-CH" sz="1100" b="0" kern="1200" dirty="0" err="1">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Suisse</a:t>
              </a:r>
              <a:endParaRPr lang="it-CH" sz="1100" b="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endParaRPr>
            </a:p>
            <a:p>
              <a:pPr eaLnBrk="0" fontAlgn="base" hangingPunct="0">
                <a:lnSpc>
                  <a:spcPts val="664"/>
                </a:lnSpc>
                <a:spcBef>
                  <a:spcPts val="664"/>
                </a:spcBef>
                <a:spcAft>
                  <a:spcPts val="0"/>
                </a:spcAft>
              </a:pPr>
              <a:r>
                <a:rPr lang="de-CH" sz="1100" b="0" kern="1200" dirty="0" err="1">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Fiduciaria</a:t>
              </a:r>
              <a:r>
                <a:rPr lang="de-CH" sz="1100" b="0" kern="1200" baseline="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 </a:t>
              </a:r>
              <a:r>
                <a:rPr lang="de-CH" sz="1100" b="0" kern="1200" baseline="0" dirty="0" err="1">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Internazionale</a:t>
              </a:r>
              <a:r>
                <a:rPr lang="de-CH" sz="1100" b="0" kern="1200" baseline="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 </a:t>
              </a:r>
              <a:r>
                <a:rPr lang="de-CH" sz="1100" b="0" kern="1200" baseline="0" dirty="0" err="1">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Svizzera</a:t>
              </a:r>
              <a:endParaRPr lang="de-CH" sz="1100" b="0" kern="120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endParaRPr>
            </a:p>
            <a:p>
              <a:pPr eaLnBrk="0" fontAlgn="base" hangingPunct="0">
                <a:lnSpc>
                  <a:spcPts val="664"/>
                </a:lnSpc>
                <a:spcBef>
                  <a:spcPts val="664"/>
                </a:spcBef>
                <a:spcAft>
                  <a:spcPts val="0"/>
                </a:spcAft>
              </a:pPr>
              <a:r>
                <a:rPr lang="de-CH" sz="1100" b="0" kern="120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rPr>
                <a:t>Schweizerische Internationale Treuhand</a:t>
              </a:r>
              <a:endParaRPr lang="it-CH" sz="1100" b="0" dirty="0">
                <a:solidFill>
                  <a:srgbClr val="002A7E"/>
                </a:solidFill>
                <a:effectLst/>
                <a:latin typeface="Arial Narrow" panose="020B0606020202030204" pitchFamily="34" charset="0"/>
                <a:ea typeface="Times New Roman" panose="02020603050405020304" pitchFamily="18" charset="0"/>
                <a:cs typeface="Browallia New" panose="020B0604020202020204" pitchFamily="34" charset="-34"/>
              </a:endParaRPr>
            </a:p>
            <a:p>
              <a:pPr eaLnBrk="0" fontAlgn="base" hangingPunct="0">
                <a:lnSpc>
                  <a:spcPts val="774"/>
                </a:lnSpc>
                <a:spcBef>
                  <a:spcPts val="664"/>
                </a:spcBef>
                <a:spcAft>
                  <a:spcPts val="0"/>
                </a:spcAft>
              </a:pPr>
              <a:endParaRPr lang="it-CH" sz="900" b="0" dirty="0">
                <a:effectLst/>
                <a:latin typeface="Arial Narrow" panose="020B0606020202030204" pitchFamily="34" charset="0"/>
                <a:ea typeface="Times New Roman" panose="02020603050405020304" pitchFamily="18" charset="0"/>
              </a:endParaRPr>
            </a:p>
          </p:txBody>
        </p:sp>
        <p:sp>
          <p:nvSpPr>
            <p:cNvPr id="19" name="Rettangolo 18"/>
            <p:cNvSpPr/>
            <p:nvPr userDrawn="1"/>
          </p:nvSpPr>
          <p:spPr>
            <a:xfrm>
              <a:off x="8053956" y="735235"/>
              <a:ext cx="795221" cy="67581"/>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1151" tIns="50575" rIns="101151" bIns="50575" rtlCol="0" anchor="ctr"/>
            <a:lstStyle/>
            <a:p>
              <a:pPr algn="ctr"/>
              <a:endParaRPr lang="it-CH" dirty="0"/>
            </a:p>
          </p:txBody>
        </p:sp>
        <p:sp>
          <p:nvSpPr>
            <p:cNvPr id="21" name="Rettangolo 20"/>
            <p:cNvSpPr/>
            <p:nvPr userDrawn="1"/>
          </p:nvSpPr>
          <p:spPr>
            <a:xfrm>
              <a:off x="9676892" y="732856"/>
              <a:ext cx="797007" cy="6758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1151" tIns="50575" rIns="101151" bIns="50575" rtlCol="0" anchor="ctr"/>
            <a:lstStyle/>
            <a:p>
              <a:pPr algn="ctr"/>
              <a:endParaRPr lang="it-CH" dirty="0"/>
            </a:p>
          </p:txBody>
        </p:sp>
        <p:sp>
          <p:nvSpPr>
            <p:cNvPr id="23" name="CasellaDiTesto 8"/>
            <p:cNvSpPr txBox="1">
              <a:spLocks noChangeArrowheads="1"/>
            </p:cNvSpPr>
            <p:nvPr userDrawn="1"/>
          </p:nvSpPr>
          <p:spPr bwMode="auto">
            <a:xfrm>
              <a:off x="699440" y="316330"/>
              <a:ext cx="2205416" cy="779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151" tIns="50575" rIns="101151" bIns="50575">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it-CH" altLang="it-CH" sz="4400" spc="-300" baseline="0" dirty="0">
                  <a:solidFill>
                    <a:srgbClr val="003399"/>
                  </a:solidFill>
                  <a:latin typeface="Chicago" pitchFamily="34" charset="0"/>
                </a:rPr>
                <a:t>HELVIA</a:t>
              </a:r>
            </a:p>
          </p:txBody>
        </p:sp>
        <p:sp>
          <p:nvSpPr>
            <p:cNvPr id="35" name="Rettangolo 34"/>
            <p:cNvSpPr>
              <a:spLocks noChangeArrowheads="1"/>
            </p:cNvSpPr>
            <p:nvPr userDrawn="1"/>
          </p:nvSpPr>
          <p:spPr bwMode="auto">
            <a:xfrm>
              <a:off x="2575934" y="379548"/>
              <a:ext cx="158385" cy="160367"/>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64374" tIns="32187" rIns="64374" bIns="32187" anchor="ctr" anchorCtr="0" upright="1">
              <a:noAutofit/>
            </a:bodyPr>
            <a:lstStyle/>
            <a:p>
              <a:pPr eaLnBrk="0" fontAlgn="base" hangingPunct="0">
                <a:spcAft>
                  <a:spcPts val="719"/>
                </a:spcAft>
              </a:pPr>
              <a:r>
                <a:rPr lang="it-CH" sz="500" b="1" kern="1200" dirty="0">
                  <a:solidFill>
                    <a:srgbClr val="003399"/>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it-CH" sz="1100" dirty="0">
                <a:effectLst/>
                <a:latin typeface="Times New Roman" panose="02020603050405020304" pitchFamily="18" charset="0"/>
                <a:ea typeface="Times New Roman" panose="02020603050405020304" pitchFamily="18" charset="0"/>
              </a:endParaRPr>
            </a:p>
          </p:txBody>
        </p:sp>
        <p:sp>
          <p:nvSpPr>
            <p:cNvPr id="43" name="Stella a 4 punte 42"/>
            <p:cNvSpPr/>
            <p:nvPr userDrawn="1"/>
          </p:nvSpPr>
          <p:spPr>
            <a:xfrm>
              <a:off x="428129" y="421868"/>
              <a:ext cx="392443" cy="346542"/>
            </a:xfrm>
            <a:prstGeom prst="star4">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lIns="101151" tIns="50575" rIns="101151" bIns="50575" anchor="ctr"/>
            <a:lstStyle/>
            <a:p>
              <a:pPr algn="ctr">
                <a:defRPr/>
              </a:pPr>
              <a:endParaRPr lang="it-CH" dirty="0"/>
            </a:p>
          </p:txBody>
        </p:sp>
      </p:grpSp>
      <p:sp>
        <p:nvSpPr>
          <p:cNvPr id="40" name="Slide Number Placeholder 5"/>
          <p:cNvSpPr>
            <a:spLocks noGrp="1"/>
          </p:cNvSpPr>
          <p:nvPr>
            <p:ph type="sldNum" sz="quarter" idx="4"/>
          </p:nvPr>
        </p:nvSpPr>
        <p:spPr>
          <a:xfrm>
            <a:off x="10161408" y="7503559"/>
            <a:ext cx="434261" cy="249791"/>
          </a:xfrm>
          <a:prstGeom prst="rect">
            <a:avLst/>
          </a:prstGeom>
        </p:spPr>
        <p:txBody>
          <a:bodyPr/>
          <a:lstStyle>
            <a:lvl1pPr algn="r">
              <a:defRPr sz="1000">
                <a:solidFill>
                  <a:srgbClr val="002A7E"/>
                </a:solidFill>
              </a:defRPr>
            </a:lvl1pPr>
          </a:lstStyle>
          <a:p>
            <a:fld id="{4C2AB6C8-8D90-4BFD-B169-CECB02CD3501}" type="slidenum">
              <a:rPr lang="it-CH" smtClean="0"/>
              <a:pPr/>
              <a:t>‹N›</a:t>
            </a:fld>
            <a:endParaRPr lang="it-CH"/>
          </a:p>
        </p:txBody>
      </p:sp>
    </p:spTree>
    <p:extLst>
      <p:ext uri="{BB962C8B-B14F-4D97-AF65-F5344CB8AC3E}">
        <p14:creationId xmlns:p14="http://schemas.microsoft.com/office/powerpoint/2010/main" val="27533375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1011509" rtl="0" eaLnBrk="1" latinLnBrk="0" hangingPunct="1">
        <a:lnSpc>
          <a:spcPct val="90000"/>
        </a:lnSpc>
        <a:spcBef>
          <a:spcPct val="0"/>
        </a:spcBef>
        <a:buNone/>
        <a:defRPr sz="4900" kern="1200">
          <a:solidFill>
            <a:schemeClr val="tx1"/>
          </a:solidFill>
          <a:latin typeface="+mj-lt"/>
          <a:ea typeface="+mj-ea"/>
          <a:cs typeface="+mj-cs"/>
        </a:defRPr>
      </a:lvl1pPr>
    </p:titleStyle>
    <p:bodyStyle>
      <a:lvl1pPr marL="252877" indent="-252877" algn="l" defTabSz="1011509" rtl="0" eaLnBrk="1" latinLnBrk="0" hangingPunct="1">
        <a:lnSpc>
          <a:spcPct val="90000"/>
        </a:lnSpc>
        <a:spcBef>
          <a:spcPts val="1106"/>
        </a:spcBef>
        <a:buFont typeface="Arial" panose="020B0604020202020204" pitchFamily="34" charset="0"/>
        <a:buChar char="•"/>
        <a:defRPr sz="3100" kern="1200">
          <a:solidFill>
            <a:schemeClr val="tx1"/>
          </a:solidFill>
          <a:latin typeface="+mn-lt"/>
          <a:ea typeface="+mn-ea"/>
          <a:cs typeface="+mn-cs"/>
        </a:defRPr>
      </a:lvl1pPr>
      <a:lvl2pPr marL="758632" indent="-252877" algn="l" defTabSz="1011509" rtl="0" eaLnBrk="1" latinLnBrk="0" hangingPunct="1">
        <a:lnSpc>
          <a:spcPct val="90000"/>
        </a:lnSpc>
        <a:spcBef>
          <a:spcPts val="553"/>
        </a:spcBef>
        <a:buFont typeface="Arial" panose="020B0604020202020204" pitchFamily="34" charset="0"/>
        <a:buChar char="•"/>
        <a:defRPr sz="2700" kern="1200">
          <a:solidFill>
            <a:schemeClr val="tx1"/>
          </a:solidFill>
          <a:latin typeface="+mn-lt"/>
          <a:ea typeface="+mn-ea"/>
          <a:cs typeface="+mn-cs"/>
        </a:defRPr>
      </a:lvl2pPr>
      <a:lvl3pPr marL="1264387" indent="-252877" algn="l" defTabSz="1011509" rtl="0" eaLnBrk="1" latinLnBrk="0" hangingPunct="1">
        <a:lnSpc>
          <a:spcPct val="90000"/>
        </a:lnSpc>
        <a:spcBef>
          <a:spcPts val="553"/>
        </a:spcBef>
        <a:buFont typeface="Arial" panose="020B0604020202020204" pitchFamily="34" charset="0"/>
        <a:buChar char="•"/>
        <a:defRPr sz="2200" kern="1200">
          <a:solidFill>
            <a:schemeClr val="tx1"/>
          </a:solidFill>
          <a:latin typeface="+mn-lt"/>
          <a:ea typeface="+mn-ea"/>
          <a:cs typeface="+mn-cs"/>
        </a:defRPr>
      </a:lvl3pPr>
      <a:lvl4pPr marL="1770141"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4pPr>
      <a:lvl5pPr marL="2275896"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5pPr>
      <a:lvl6pPr marL="2781651"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6pPr>
      <a:lvl7pPr marL="3287405"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7pPr>
      <a:lvl8pPr marL="3793160"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8pPr>
      <a:lvl9pPr marL="4298914"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1011509" rtl="0" eaLnBrk="1" latinLnBrk="0" hangingPunct="1">
        <a:defRPr sz="2000" kern="1200">
          <a:solidFill>
            <a:schemeClr val="tx1"/>
          </a:solidFill>
          <a:latin typeface="+mn-lt"/>
          <a:ea typeface="+mn-ea"/>
          <a:cs typeface="+mn-cs"/>
        </a:defRPr>
      </a:lvl1pPr>
      <a:lvl2pPr marL="505755" algn="l" defTabSz="1011509" rtl="0" eaLnBrk="1" latinLnBrk="0" hangingPunct="1">
        <a:defRPr sz="2000" kern="1200">
          <a:solidFill>
            <a:schemeClr val="tx1"/>
          </a:solidFill>
          <a:latin typeface="+mn-lt"/>
          <a:ea typeface="+mn-ea"/>
          <a:cs typeface="+mn-cs"/>
        </a:defRPr>
      </a:lvl2pPr>
      <a:lvl3pPr marL="1011509" algn="l" defTabSz="1011509" rtl="0" eaLnBrk="1" latinLnBrk="0" hangingPunct="1">
        <a:defRPr sz="2000" kern="1200">
          <a:solidFill>
            <a:schemeClr val="tx1"/>
          </a:solidFill>
          <a:latin typeface="+mn-lt"/>
          <a:ea typeface="+mn-ea"/>
          <a:cs typeface="+mn-cs"/>
        </a:defRPr>
      </a:lvl3pPr>
      <a:lvl4pPr marL="1517264" algn="l" defTabSz="1011509" rtl="0" eaLnBrk="1" latinLnBrk="0" hangingPunct="1">
        <a:defRPr sz="2000" kern="1200">
          <a:solidFill>
            <a:schemeClr val="tx1"/>
          </a:solidFill>
          <a:latin typeface="+mn-lt"/>
          <a:ea typeface="+mn-ea"/>
          <a:cs typeface="+mn-cs"/>
        </a:defRPr>
      </a:lvl4pPr>
      <a:lvl5pPr marL="2023019" algn="l" defTabSz="1011509" rtl="0" eaLnBrk="1" latinLnBrk="0" hangingPunct="1">
        <a:defRPr sz="2000" kern="1200">
          <a:solidFill>
            <a:schemeClr val="tx1"/>
          </a:solidFill>
          <a:latin typeface="+mn-lt"/>
          <a:ea typeface="+mn-ea"/>
          <a:cs typeface="+mn-cs"/>
        </a:defRPr>
      </a:lvl5pPr>
      <a:lvl6pPr marL="2528773" algn="l" defTabSz="1011509" rtl="0" eaLnBrk="1" latinLnBrk="0" hangingPunct="1">
        <a:defRPr sz="2000" kern="1200">
          <a:solidFill>
            <a:schemeClr val="tx1"/>
          </a:solidFill>
          <a:latin typeface="+mn-lt"/>
          <a:ea typeface="+mn-ea"/>
          <a:cs typeface="+mn-cs"/>
        </a:defRPr>
      </a:lvl6pPr>
      <a:lvl7pPr marL="3034528" algn="l" defTabSz="1011509" rtl="0" eaLnBrk="1" latinLnBrk="0" hangingPunct="1">
        <a:defRPr sz="2000" kern="1200">
          <a:solidFill>
            <a:schemeClr val="tx1"/>
          </a:solidFill>
          <a:latin typeface="+mn-lt"/>
          <a:ea typeface="+mn-ea"/>
          <a:cs typeface="+mn-cs"/>
        </a:defRPr>
      </a:lvl7pPr>
      <a:lvl8pPr marL="3540282" algn="l" defTabSz="1011509" rtl="0" eaLnBrk="1" latinLnBrk="0" hangingPunct="1">
        <a:defRPr sz="2000" kern="1200">
          <a:solidFill>
            <a:schemeClr val="tx1"/>
          </a:solidFill>
          <a:latin typeface="+mn-lt"/>
          <a:ea typeface="+mn-ea"/>
          <a:cs typeface="+mn-cs"/>
        </a:defRPr>
      </a:lvl8pPr>
      <a:lvl9pPr marL="4046037" algn="l" defTabSz="1011509"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3" name="Croce 32"/>
          <p:cNvSpPr/>
          <p:nvPr userDrawn="1"/>
        </p:nvSpPr>
        <p:spPr>
          <a:xfrm>
            <a:off x="5374296" y="1047903"/>
            <a:ext cx="154781" cy="156291"/>
          </a:xfrm>
          <a:prstGeom prst="plus">
            <a:avLst/>
          </a:prstGeom>
          <a:solidFill>
            <a:schemeClr val="bg1"/>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CH">
              <a:solidFill>
                <a:schemeClr val="bg1"/>
              </a:solidFill>
            </a:endParaRPr>
          </a:p>
        </p:txBody>
      </p:sp>
    </p:spTree>
    <p:extLst>
      <p:ext uri="{BB962C8B-B14F-4D97-AF65-F5344CB8AC3E}">
        <p14:creationId xmlns:p14="http://schemas.microsoft.com/office/powerpoint/2010/main" val="29791736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defTabSz="1011509" rtl="0" eaLnBrk="1" latinLnBrk="0" hangingPunct="1">
        <a:lnSpc>
          <a:spcPct val="90000"/>
        </a:lnSpc>
        <a:spcBef>
          <a:spcPct val="0"/>
        </a:spcBef>
        <a:buNone/>
        <a:defRPr sz="4900" kern="1200">
          <a:solidFill>
            <a:schemeClr val="tx1"/>
          </a:solidFill>
          <a:latin typeface="+mj-lt"/>
          <a:ea typeface="+mj-ea"/>
          <a:cs typeface="+mj-cs"/>
        </a:defRPr>
      </a:lvl1pPr>
    </p:titleStyle>
    <p:bodyStyle>
      <a:lvl1pPr marL="252877" indent="-252877" algn="l" defTabSz="1011509" rtl="0" eaLnBrk="1" latinLnBrk="0" hangingPunct="1">
        <a:lnSpc>
          <a:spcPct val="90000"/>
        </a:lnSpc>
        <a:spcBef>
          <a:spcPts val="1106"/>
        </a:spcBef>
        <a:buFont typeface="Arial" panose="020B0604020202020204" pitchFamily="34" charset="0"/>
        <a:buChar char="•"/>
        <a:defRPr sz="3100" kern="1200">
          <a:solidFill>
            <a:schemeClr val="tx1"/>
          </a:solidFill>
          <a:latin typeface="+mn-lt"/>
          <a:ea typeface="+mn-ea"/>
          <a:cs typeface="+mn-cs"/>
        </a:defRPr>
      </a:lvl1pPr>
      <a:lvl2pPr marL="758632" indent="-252877" algn="l" defTabSz="1011509" rtl="0" eaLnBrk="1" latinLnBrk="0" hangingPunct="1">
        <a:lnSpc>
          <a:spcPct val="90000"/>
        </a:lnSpc>
        <a:spcBef>
          <a:spcPts val="553"/>
        </a:spcBef>
        <a:buFont typeface="Arial" panose="020B0604020202020204" pitchFamily="34" charset="0"/>
        <a:buChar char="•"/>
        <a:defRPr sz="2700" kern="1200">
          <a:solidFill>
            <a:schemeClr val="tx1"/>
          </a:solidFill>
          <a:latin typeface="+mn-lt"/>
          <a:ea typeface="+mn-ea"/>
          <a:cs typeface="+mn-cs"/>
        </a:defRPr>
      </a:lvl2pPr>
      <a:lvl3pPr marL="1264387" indent="-252877" algn="l" defTabSz="1011509" rtl="0" eaLnBrk="1" latinLnBrk="0" hangingPunct="1">
        <a:lnSpc>
          <a:spcPct val="90000"/>
        </a:lnSpc>
        <a:spcBef>
          <a:spcPts val="553"/>
        </a:spcBef>
        <a:buFont typeface="Arial" panose="020B0604020202020204" pitchFamily="34" charset="0"/>
        <a:buChar char="•"/>
        <a:defRPr sz="2200" kern="1200">
          <a:solidFill>
            <a:schemeClr val="tx1"/>
          </a:solidFill>
          <a:latin typeface="+mn-lt"/>
          <a:ea typeface="+mn-ea"/>
          <a:cs typeface="+mn-cs"/>
        </a:defRPr>
      </a:lvl3pPr>
      <a:lvl4pPr marL="1770141"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4pPr>
      <a:lvl5pPr marL="2275896"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5pPr>
      <a:lvl6pPr marL="2781651"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6pPr>
      <a:lvl7pPr marL="3287405"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7pPr>
      <a:lvl8pPr marL="3793160"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8pPr>
      <a:lvl9pPr marL="4298914"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1011509" rtl="0" eaLnBrk="1" latinLnBrk="0" hangingPunct="1">
        <a:defRPr sz="2000" kern="1200">
          <a:solidFill>
            <a:schemeClr val="tx1"/>
          </a:solidFill>
          <a:latin typeface="+mn-lt"/>
          <a:ea typeface="+mn-ea"/>
          <a:cs typeface="+mn-cs"/>
        </a:defRPr>
      </a:lvl1pPr>
      <a:lvl2pPr marL="505755" algn="l" defTabSz="1011509" rtl="0" eaLnBrk="1" latinLnBrk="0" hangingPunct="1">
        <a:defRPr sz="2000" kern="1200">
          <a:solidFill>
            <a:schemeClr val="tx1"/>
          </a:solidFill>
          <a:latin typeface="+mn-lt"/>
          <a:ea typeface="+mn-ea"/>
          <a:cs typeface="+mn-cs"/>
        </a:defRPr>
      </a:lvl2pPr>
      <a:lvl3pPr marL="1011509" algn="l" defTabSz="1011509" rtl="0" eaLnBrk="1" latinLnBrk="0" hangingPunct="1">
        <a:defRPr sz="2000" kern="1200">
          <a:solidFill>
            <a:schemeClr val="tx1"/>
          </a:solidFill>
          <a:latin typeface="+mn-lt"/>
          <a:ea typeface="+mn-ea"/>
          <a:cs typeface="+mn-cs"/>
        </a:defRPr>
      </a:lvl3pPr>
      <a:lvl4pPr marL="1517264" algn="l" defTabSz="1011509" rtl="0" eaLnBrk="1" latinLnBrk="0" hangingPunct="1">
        <a:defRPr sz="2000" kern="1200">
          <a:solidFill>
            <a:schemeClr val="tx1"/>
          </a:solidFill>
          <a:latin typeface="+mn-lt"/>
          <a:ea typeface="+mn-ea"/>
          <a:cs typeface="+mn-cs"/>
        </a:defRPr>
      </a:lvl4pPr>
      <a:lvl5pPr marL="2023019" algn="l" defTabSz="1011509" rtl="0" eaLnBrk="1" latinLnBrk="0" hangingPunct="1">
        <a:defRPr sz="2000" kern="1200">
          <a:solidFill>
            <a:schemeClr val="tx1"/>
          </a:solidFill>
          <a:latin typeface="+mn-lt"/>
          <a:ea typeface="+mn-ea"/>
          <a:cs typeface="+mn-cs"/>
        </a:defRPr>
      </a:lvl5pPr>
      <a:lvl6pPr marL="2528773" algn="l" defTabSz="1011509" rtl="0" eaLnBrk="1" latinLnBrk="0" hangingPunct="1">
        <a:defRPr sz="2000" kern="1200">
          <a:solidFill>
            <a:schemeClr val="tx1"/>
          </a:solidFill>
          <a:latin typeface="+mn-lt"/>
          <a:ea typeface="+mn-ea"/>
          <a:cs typeface="+mn-cs"/>
        </a:defRPr>
      </a:lvl6pPr>
      <a:lvl7pPr marL="3034528" algn="l" defTabSz="1011509" rtl="0" eaLnBrk="1" latinLnBrk="0" hangingPunct="1">
        <a:defRPr sz="2000" kern="1200">
          <a:solidFill>
            <a:schemeClr val="tx1"/>
          </a:solidFill>
          <a:latin typeface="+mn-lt"/>
          <a:ea typeface="+mn-ea"/>
          <a:cs typeface="+mn-cs"/>
        </a:defRPr>
      </a:lvl7pPr>
      <a:lvl8pPr marL="3540282" algn="l" defTabSz="1011509" rtl="0" eaLnBrk="1" latinLnBrk="0" hangingPunct="1">
        <a:defRPr sz="2000" kern="1200">
          <a:solidFill>
            <a:schemeClr val="tx1"/>
          </a:solidFill>
          <a:latin typeface="+mn-lt"/>
          <a:ea typeface="+mn-ea"/>
          <a:cs typeface="+mn-cs"/>
        </a:defRPr>
      </a:lvl8pPr>
      <a:lvl9pPr marL="4046037" algn="l" defTabSz="1011509" rtl="0" eaLnBrk="1" latinLnBrk="0" hangingPunct="1">
        <a:defRPr sz="20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749300" y="414338"/>
            <a:ext cx="9410700" cy="1503362"/>
          </a:xfrm>
          <a:prstGeom prst="rect">
            <a:avLst/>
          </a:prstGeom>
        </p:spPr>
        <p:txBody>
          <a:bodyPr vert="horz" lIns="91440" tIns="45720" rIns="91440" bIns="45720" rtlCol="0" anchor="ctr">
            <a:normAutofit/>
          </a:bodyPr>
          <a:lstStyle/>
          <a:p>
            <a:r>
              <a:rPr lang="it-IT"/>
              <a:t>Fare clic per modificare lo stile del titolo</a:t>
            </a:r>
            <a:endParaRPr lang="it-CH"/>
          </a:p>
        </p:txBody>
      </p:sp>
      <p:sp>
        <p:nvSpPr>
          <p:cNvPr id="3" name="Segnaposto testo 2"/>
          <p:cNvSpPr>
            <a:spLocks noGrp="1"/>
          </p:cNvSpPr>
          <p:nvPr>
            <p:ph type="body" idx="1"/>
          </p:nvPr>
        </p:nvSpPr>
        <p:spPr>
          <a:xfrm>
            <a:off x="749300" y="2070100"/>
            <a:ext cx="9410700" cy="49355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2"/>
          </p:nvPr>
        </p:nvSpPr>
        <p:spPr>
          <a:xfrm>
            <a:off x="749300" y="7208838"/>
            <a:ext cx="2455863" cy="412750"/>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CH"/>
          </a:p>
        </p:txBody>
      </p:sp>
      <p:sp>
        <p:nvSpPr>
          <p:cNvPr id="5" name="Segnaposto piè di pagina 4"/>
          <p:cNvSpPr>
            <a:spLocks noGrp="1"/>
          </p:cNvSpPr>
          <p:nvPr>
            <p:ph type="ftr" sz="quarter" idx="3"/>
          </p:nvPr>
        </p:nvSpPr>
        <p:spPr>
          <a:xfrm>
            <a:off x="3613150" y="7208838"/>
            <a:ext cx="3683000" cy="4127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CH"/>
          </a:p>
        </p:txBody>
      </p:sp>
      <p:sp>
        <p:nvSpPr>
          <p:cNvPr id="6" name="Segnaposto numero diapositiva 5"/>
          <p:cNvSpPr>
            <a:spLocks noGrp="1"/>
          </p:cNvSpPr>
          <p:nvPr>
            <p:ph type="sldNum" sz="quarter" idx="4"/>
          </p:nvPr>
        </p:nvSpPr>
        <p:spPr>
          <a:xfrm>
            <a:off x="7704138" y="7208838"/>
            <a:ext cx="2455862" cy="412750"/>
          </a:xfrm>
          <a:prstGeom prst="rect">
            <a:avLst/>
          </a:prstGeom>
        </p:spPr>
        <p:txBody>
          <a:bodyPr vert="horz" lIns="91440" tIns="45720" rIns="91440" bIns="45720" rtlCol="0" anchor="ctr"/>
          <a:lstStyle>
            <a:lvl1pPr algn="r">
              <a:defRPr sz="1200">
                <a:solidFill>
                  <a:schemeClr val="tx1">
                    <a:tint val="75000"/>
                  </a:schemeClr>
                </a:solidFill>
              </a:defRPr>
            </a:lvl1pPr>
          </a:lstStyle>
          <a:p>
            <a:fld id="{43F48FAE-102E-46B3-BFA3-F452C0114332}" type="slidenum">
              <a:rPr lang="it-CH" smtClean="0"/>
              <a:t>‹N›</a:t>
            </a:fld>
            <a:endParaRPr lang="it-CH"/>
          </a:p>
        </p:txBody>
      </p:sp>
    </p:spTree>
    <p:extLst>
      <p:ext uri="{BB962C8B-B14F-4D97-AF65-F5344CB8AC3E}">
        <p14:creationId xmlns:p14="http://schemas.microsoft.com/office/powerpoint/2010/main" val="35207372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749300" y="414338"/>
            <a:ext cx="9410700" cy="1503362"/>
          </a:xfrm>
          <a:prstGeom prst="rect">
            <a:avLst/>
          </a:prstGeom>
        </p:spPr>
        <p:txBody>
          <a:bodyPr vert="horz" lIns="91440" tIns="45720" rIns="91440" bIns="45720" rtlCol="0" anchor="ctr">
            <a:normAutofit/>
          </a:bodyPr>
          <a:lstStyle/>
          <a:p>
            <a:r>
              <a:rPr lang="it-IT"/>
              <a:t>Fare clic per modificare lo stile del titolo</a:t>
            </a:r>
            <a:endParaRPr lang="it-CH"/>
          </a:p>
        </p:txBody>
      </p:sp>
      <p:sp>
        <p:nvSpPr>
          <p:cNvPr id="3" name="Segnaposto testo 2"/>
          <p:cNvSpPr>
            <a:spLocks noGrp="1"/>
          </p:cNvSpPr>
          <p:nvPr>
            <p:ph type="body" idx="1"/>
          </p:nvPr>
        </p:nvSpPr>
        <p:spPr>
          <a:xfrm>
            <a:off x="749300" y="2070100"/>
            <a:ext cx="9410700" cy="49355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2"/>
          </p:nvPr>
        </p:nvSpPr>
        <p:spPr>
          <a:xfrm>
            <a:off x="749300" y="7208838"/>
            <a:ext cx="2455863" cy="412750"/>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CH"/>
          </a:p>
        </p:txBody>
      </p:sp>
      <p:sp>
        <p:nvSpPr>
          <p:cNvPr id="5" name="Segnaposto piè di pagina 4"/>
          <p:cNvSpPr>
            <a:spLocks noGrp="1"/>
          </p:cNvSpPr>
          <p:nvPr>
            <p:ph type="ftr" sz="quarter" idx="3"/>
          </p:nvPr>
        </p:nvSpPr>
        <p:spPr>
          <a:xfrm>
            <a:off x="3613150" y="7208838"/>
            <a:ext cx="3683000" cy="4127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CH"/>
          </a:p>
        </p:txBody>
      </p:sp>
      <p:sp>
        <p:nvSpPr>
          <p:cNvPr id="6" name="Segnaposto numero diapositiva 5"/>
          <p:cNvSpPr>
            <a:spLocks noGrp="1"/>
          </p:cNvSpPr>
          <p:nvPr>
            <p:ph type="sldNum" sz="quarter" idx="4"/>
          </p:nvPr>
        </p:nvSpPr>
        <p:spPr>
          <a:xfrm>
            <a:off x="7704138" y="7208838"/>
            <a:ext cx="2455862" cy="412750"/>
          </a:xfrm>
          <a:prstGeom prst="rect">
            <a:avLst/>
          </a:prstGeom>
        </p:spPr>
        <p:txBody>
          <a:bodyPr vert="horz" lIns="91440" tIns="45720" rIns="91440" bIns="45720" rtlCol="0" anchor="ctr"/>
          <a:lstStyle>
            <a:lvl1pPr algn="r">
              <a:defRPr sz="1200">
                <a:solidFill>
                  <a:schemeClr val="tx1">
                    <a:tint val="75000"/>
                  </a:schemeClr>
                </a:solidFill>
              </a:defRPr>
            </a:lvl1pPr>
          </a:lstStyle>
          <a:p>
            <a:fld id="{BCAC2070-14B6-4B89-8B96-2E7B319E7E1A}" type="slidenum">
              <a:rPr lang="it-CH" smtClean="0"/>
              <a:t>‹N›</a:t>
            </a:fld>
            <a:endParaRPr lang="it-CH"/>
          </a:p>
        </p:txBody>
      </p:sp>
    </p:spTree>
    <p:extLst>
      <p:ext uri="{BB962C8B-B14F-4D97-AF65-F5344CB8AC3E}">
        <p14:creationId xmlns:p14="http://schemas.microsoft.com/office/powerpoint/2010/main" val="23742201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749300" y="414338"/>
            <a:ext cx="9410700" cy="1503362"/>
          </a:xfrm>
          <a:prstGeom prst="rect">
            <a:avLst/>
          </a:prstGeom>
        </p:spPr>
        <p:txBody>
          <a:bodyPr vert="horz" lIns="91440" tIns="45720" rIns="91440" bIns="45720" rtlCol="0" anchor="ctr">
            <a:normAutofit/>
          </a:bodyPr>
          <a:lstStyle/>
          <a:p>
            <a:r>
              <a:rPr lang="it-IT"/>
              <a:t>Fare clic per modificare lo stile del titolo</a:t>
            </a:r>
            <a:endParaRPr lang="it-CH"/>
          </a:p>
        </p:txBody>
      </p:sp>
      <p:sp>
        <p:nvSpPr>
          <p:cNvPr id="3" name="Segnaposto testo 2"/>
          <p:cNvSpPr>
            <a:spLocks noGrp="1"/>
          </p:cNvSpPr>
          <p:nvPr>
            <p:ph type="body" idx="1"/>
          </p:nvPr>
        </p:nvSpPr>
        <p:spPr>
          <a:xfrm>
            <a:off x="749300" y="2070100"/>
            <a:ext cx="9410700" cy="49355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2"/>
          </p:nvPr>
        </p:nvSpPr>
        <p:spPr>
          <a:xfrm>
            <a:off x="749300" y="7208838"/>
            <a:ext cx="2455863" cy="412750"/>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CH"/>
          </a:p>
        </p:txBody>
      </p:sp>
      <p:sp>
        <p:nvSpPr>
          <p:cNvPr id="5" name="Segnaposto piè di pagina 4"/>
          <p:cNvSpPr>
            <a:spLocks noGrp="1"/>
          </p:cNvSpPr>
          <p:nvPr>
            <p:ph type="ftr" sz="quarter" idx="3"/>
          </p:nvPr>
        </p:nvSpPr>
        <p:spPr>
          <a:xfrm>
            <a:off x="3613150" y="7208838"/>
            <a:ext cx="3683000" cy="4127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CH"/>
          </a:p>
        </p:txBody>
      </p:sp>
      <p:sp>
        <p:nvSpPr>
          <p:cNvPr id="6" name="Segnaposto numero diapositiva 5"/>
          <p:cNvSpPr>
            <a:spLocks noGrp="1"/>
          </p:cNvSpPr>
          <p:nvPr>
            <p:ph type="sldNum" sz="quarter" idx="4"/>
          </p:nvPr>
        </p:nvSpPr>
        <p:spPr>
          <a:xfrm>
            <a:off x="7704138" y="7208838"/>
            <a:ext cx="2455862" cy="412750"/>
          </a:xfrm>
          <a:prstGeom prst="rect">
            <a:avLst/>
          </a:prstGeom>
        </p:spPr>
        <p:txBody>
          <a:bodyPr vert="horz" lIns="91440" tIns="45720" rIns="91440" bIns="45720" rtlCol="0" anchor="ctr"/>
          <a:lstStyle>
            <a:lvl1pPr algn="r">
              <a:defRPr sz="1200">
                <a:solidFill>
                  <a:schemeClr val="tx1">
                    <a:tint val="75000"/>
                  </a:schemeClr>
                </a:solidFill>
              </a:defRPr>
            </a:lvl1pPr>
          </a:lstStyle>
          <a:p>
            <a:fld id="{B8E9E6EB-0355-4576-A248-3796A76A2190}" type="slidenum">
              <a:rPr lang="it-CH" smtClean="0"/>
              <a:t>‹N›</a:t>
            </a:fld>
            <a:endParaRPr lang="it-CH"/>
          </a:p>
        </p:txBody>
      </p:sp>
    </p:spTree>
    <p:extLst>
      <p:ext uri="{BB962C8B-B14F-4D97-AF65-F5344CB8AC3E}">
        <p14:creationId xmlns:p14="http://schemas.microsoft.com/office/powerpoint/2010/main" val="359953988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749300" y="414338"/>
            <a:ext cx="9410700" cy="1503362"/>
          </a:xfrm>
          <a:prstGeom prst="rect">
            <a:avLst/>
          </a:prstGeom>
        </p:spPr>
        <p:txBody>
          <a:bodyPr vert="horz" lIns="91440" tIns="45720" rIns="91440" bIns="45720" rtlCol="0" anchor="ctr">
            <a:normAutofit/>
          </a:bodyPr>
          <a:lstStyle/>
          <a:p>
            <a:r>
              <a:rPr lang="it-IT"/>
              <a:t>Fare clic per modificare lo stile del titolo</a:t>
            </a:r>
            <a:endParaRPr lang="it-CH"/>
          </a:p>
        </p:txBody>
      </p:sp>
      <p:sp>
        <p:nvSpPr>
          <p:cNvPr id="3" name="Segnaposto testo 2"/>
          <p:cNvSpPr>
            <a:spLocks noGrp="1"/>
          </p:cNvSpPr>
          <p:nvPr>
            <p:ph type="body" idx="1"/>
          </p:nvPr>
        </p:nvSpPr>
        <p:spPr>
          <a:xfrm>
            <a:off x="749300" y="2070100"/>
            <a:ext cx="9410700" cy="49355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it-CH"/>
          </a:p>
        </p:txBody>
      </p:sp>
      <p:sp>
        <p:nvSpPr>
          <p:cNvPr id="4" name="Segnaposto data 3"/>
          <p:cNvSpPr>
            <a:spLocks noGrp="1"/>
          </p:cNvSpPr>
          <p:nvPr>
            <p:ph type="dt" sz="half" idx="2"/>
          </p:nvPr>
        </p:nvSpPr>
        <p:spPr>
          <a:xfrm>
            <a:off x="749300" y="7208838"/>
            <a:ext cx="2455863" cy="412750"/>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it-CH"/>
          </a:p>
        </p:txBody>
      </p:sp>
      <p:sp>
        <p:nvSpPr>
          <p:cNvPr id="5" name="Segnaposto piè di pagina 4"/>
          <p:cNvSpPr>
            <a:spLocks noGrp="1"/>
          </p:cNvSpPr>
          <p:nvPr>
            <p:ph type="ftr" sz="quarter" idx="3"/>
          </p:nvPr>
        </p:nvSpPr>
        <p:spPr>
          <a:xfrm>
            <a:off x="3613150" y="7208838"/>
            <a:ext cx="3683000" cy="4127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CH"/>
          </a:p>
        </p:txBody>
      </p:sp>
      <p:sp>
        <p:nvSpPr>
          <p:cNvPr id="6" name="Segnaposto numero diapositiva 5"/>
          <p:cNvSpPr>
            <a:spLocks noGrp="1"/>
          </p:cNvSpPr>
          <p:nvPr>
            <p:ph type="sldNum" sz="quarter" idx="4"/>
          </p:nvPr>
        </p:nvSpPr>
        <p:spPr>
          <a:xfrm>
            <a:off x="7704138" y="7208838"/>
            <a:ext cx="2455862" cy="412750"/>
          </a:xfrm>
          <a:prstGeom prst="rect">
            <a:avLst/>
          </a:prstGeom>
        </p:spPr>
        <p:txBody>
          <a:bodyPr vert="horz" lIns="91440" tIns="45720" rIns="91440" bIns="45720" rtlCol="0" anchor="ctr"/>
          <a:lstStyle>
            <a:lvl1pPr algn="r">
              <a:defRPr sz="1200">
                <a:solidFill>
                  <a:schemeClr val="tx1">
                    <a:tint val="75000"/>
                  </a:schemeClr>
                </a:solidFill>
              </a:defRPr>
            </a:lvl1pPr>
          </a:lstStyle>
          <a:p>
            <a:fld id="{EA83713C-A742-4F06-859C-9FE45FBE5CC9}" type="slidenum">
              <a:rPr lang="it-CH" smtClean="0"/>
              <a:t>‹N›</a:t>
            </a:fld>
            <a:endParaRPr lang="it-CH"/>
          </a:p>
        </p:txBody>
      </p:sp>
    </p:spTree>
    <p:extLst>
      <p:ext uri="{BB962C8B-B14F-4D97-AF65-F5344CB8AC3E}">
        <p14:creationId xmlns:p14="http://schemas.microsoft.com/office/powerpoint/2010/main" val="330456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50015" y="7208284"/>
            <a:ext cx="2454593" cy="414062"/>
          </a:xfrm>
          <a:prstGeom prst="rect">
            <a:avLst/>
          </a:prstGeom>
        </p:spPr>
        <p:txBody>
          <a:bodyPr vert="horz" lIns="101151" tIns="50575" rIns="101151" bIns="50575" rtlCol="0" anchor="ctr"/>
          <a:lstStyle>
            <a:lvl1pPr algn="l">
              <a:defRPr sz="13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613710" y="7208284"/>
            <a:ext cx="3681889" cy="414062"/>
          </a:xfrm>
          <a:prstGeom prst="rect">
            <a:avLst/>
          </a:prstGeom>
        </p:spPr>
        <p:txBody>
          <a:bodyPr vert="horz" lIns="101151" tIns="50575" rIns="101151" bIns="50575" rtlCol="0" anchor="ctr"/>
          <a:lstStyle>
            <a:lvl1pPr algn="ctr">
              <a:defRPr sz="1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7704693" y="7208284"/>
            <a:ext cx="2454593" cy="414062"/>
          </a:xfrm>
          <a:prstGeom prst="rect">
            <a:avLst/>
          </a:prstGeom>
        </p:spPr>
        <p:txBody>
          <a:bodyPr vert="horz" lIns="101151" tIns="50575" rIns="101151" bIns="50575" rtlCol="0" anchor="ctr"/>
          <a:lstStyle>
            <a:lvl1pPr algn="r">
              <a:defRPr sz="1300">
                <a:solidFill>
                  <a:schemeClr val="tx1">
                    <a:tint val="75000"/>
                  </a:schemeClr>
                </a:solidFill>
              </a:defRPr>
            </a:lvl1pPr>
          </a:lstStyle>
          <a:p>
            <a:fld id="{48F63A3B-78C7-47BE-AE5E-E10140E04643}" type="slidenum">
              <a:rPr lang="en-US" dirty="0"/>
              <a:t>‹N›</a:t>
            </a:fld>
            <a:endParaRPr lang="en-US" dirty="0"/>
          </a:p>
        </p:txBody>
      </p:sp>
      <p:sp>
        <p:nvSpPr>
          <p:cNvPr id="11" name="Casella di testo 4"/>
          <p:cNvSpPr txBox="1">
            <a:spLocks noChangeArrowheads="1"/>
          </p:cNvSpPr>
          <p:nvPr/>
        </p:nvSpPr>
        <p:spPr bwMode="auto">
          <a:xfrm>
            <a:off x="222079" y="844446"/>
            <a:ext cx="2281091" cy="209860"/>
          </a:xfrm>
          <a:prstGeom prst="rect">
            <a:avLst/>
          </a:prstGeom>
          <a:solidFill>
            <a:srgbClr val="0033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101151" tIns="50575" rIns="101151" bIns="50575" numCol="1" anchor="t" anchorCtr="0" compatLnSpc="1">
            <a:prstTxWarp prst="textNoShape">
              <a:avLst/>
            </a:prstTxWarp>
            <a:spAutoFit/>
          </a:bodyPr>
          <a:lstStyle/>
          <a:p>
            <a:pPr algn="ctr" eaLnBrk="0" fontAlgn="base" hangingPunct="0">
              <a:spcAft>
                <a:spcPts val="0"/>
              </a:spcAft>
            </a:pPr>
            <a:r>
              <a:rPr lang="en-GB" sz="700" b="1" kern="1200" spc="55" baseline="0" dirty="0">
                <a:solidFill>
                  <a:srgbClr val="FFFFFF"/>
                </a:solidFill>
                <a:effectLst/>
                <a:latin typeface="Futura Md BT"/>
                <a:ea typeface="Times New Roman" panose="02020603050405020304" pitchFamily="18" charset="0"/>
                <a:cs typeface="Andalus" panose="02020603050405020304" pitchFamily="18" charset="-78"/>
              </a:rPr>
              <a:t>FIDUCIARIA INTERNAZIONALE SVIZZERA</a:t>
            </a:r>
            <a:endParaRPr lang="it-CH" sz="700" b="1" spc="55" baseline="0" dirty="0">
              <a:effectLst/>
              <a:latin typeface="Times New Roman" panose="02020603050405020304" pitchFamily="18" charset="0"/>
              <a:ea typeface="Times New Roman" panose="02020603050405020304" pitchFamily="18" charset="0"/>
            </a:endParaRPr>
          </a:p>
        </p:txBody>
      </p:sp>
      <p:cxnSp>
        <p:nvCxnSpPr>
          <p:cNvPr id="12" name="Connettore diritto 11"/>
          <p:cNvCxnSpPr/>
          <p:nvPr userDrawn="1"/>
        </p:nvCxnSpPr>
        <p:spPr>
          <a:xfrm>
            <a:off x="0" y="1254652"/>
            <a:ext cx="10909300" cy="0"/>
          </a:xfrm>
          <a:prstGeom prst="line">
            <a:avLst/>
          </a:prstGeom>
          <a:ln w="69850" cmpd="sng">
            <a:solidFill>
              <a:srgbClr val="002E8A"/>
            </a:solidFill>
          </a:ln>
        </p:spPr>
        <p:style>
          <a:lnRef idx="1">
            <a:schemeClr val="accent1"/>
          </a:lnRef>
          <a:fillRef idx="0">
            <a:schemeClr val="accent1"/>
          </a:fillRef>
          <a:effectRef idx="0">
            <a:schemeClr val="accent1"/>
          </a:effectRef>
          <a:fontRef idx="minor">
            <a:schemeClr val="tx1"/>
          </a:fontRef>
        </p:style>
      </p:cxnSp>
      <p:sp>
        <p:nvSpPr>
          <p:cNvPr id="16" name="CasellaDiTesto 19"/>
          <p:cNvSpPr txBox="1">
            <a:spLocks noChangeArrowheads="1"/>
          </p:cNvSpPr>
          <p:nvPr userDrawn="1"/>
        </p:nvSpPr>
        <p:spPr bwMode="auto">
          <a:xfrm>
            <a:off x="5842475" y="253115"/>
            <a:ext cx="2641607" cy="55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101151" tIns="50575" rIns="101151" bIns="50575" anchor="t" anchorCtr="0" upright="1">
            <a:noAutofit/>
          </a:bodyPr>
          <a:lstStyle/>
          <a:p>
            <a:pPr>
              <a:spcAft>
                <a:spcPts val="0"/>
              </a:spcAft>
            </a:pPr>
            <a:r>
              <a:rPr lang="it-CH" sz="3100" kern="1200" dirty="0">
                <a:solidFill>
                  <a:srgbClr val="003399"/>
                </a:solidFill>
                <a:effectLst/>
                <a:latin typeface="Magneto" panose="04030805050802020D02" pitchFamily="82" charset="0"/>
                <a:ea typeface="Adobe Fan Heiti Std B"/>
                <a:cs typeface="Kalinga" panose="020B0502040204020203" pitchFamily="34" charset="0"/>
              </a:rPr>
              <a:t>Pro</a:t>
            </a:r>
            <a:r>
              <a:rPr lang="it-CH" sz="3100" b="1" kern="1200" dirty="0">
                <a:solidFill>
                  <a:srgbClr val="003399"/>
                </a:solidFill>
                <a:effectLst/>
                <a:latin typeface="Britannic Bold" panose="020B0903060703020204" pitchFamily="34" charset="0"/>
                <a:ea typeface="Adobe Fan Heiti Std B"/>
                <a:cs typeface="Kalinga" panose="020B0502040204020203" pitchFamily="34" charset="0"/>
              </a:rPr>
              <a:t>Investo.it</a:t>
            </a:r>
            <a:endParaRPr lang="it-CH" sz="3100" dirty="0">
              <a:effectLst/>
              <a:latin typeface="Times New Roman" panose="02020603050405020304" pitchFamily="18" charset="0"/>
              <a:ea typeface="Times New Roman" panose="02020603050405020304" pitchFamily="18" charset="0"/>
            </a:endParaRPr>
          </a:p>
        </p:txBody>
      </p:sp>
      <p:cxnSp>
        <p:nvCxnSpPr>
          <p:cNvPr id="18" name="Connettore diritto 17"/>
          <p:cNvCxnSpPr/>
          <p:nvPr userDrawn="1"/>
        </p:nvCxnSpPr>
        <p:spPr>
          <a:xfrm>
            <a:off x="-1" y="1134176"/>
            <a:ext cx="10909300" cy="0"/>
          </a:xfrm>
          <a:prstGeom prst="line">
            <a:avLst/>
          </a:prstGeom>
          <a:ln w="69850" cmpd="sng">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Casella di testo 4"/>
          <p:cNvSpPr txBox="1">
            <a:spLocks noChangeArrowheads="1"/>
          </p:cNvSpPr>
          <p:nvPr userDrawn="1"/>
        </p:nvSpPr>
        <p:spPr bwMode="auto">
          <a:xfrm>
            <a:off x="5997826" y="842030"/>
            <a:ext cx="2319429" cy="209860"/>
          </a:xfrm>
          <a:prstGeom prst="rect">
            <a:avLst/>
          </a:prstGeom>
          <a:solidFill>
            <a:srgbClr val="0033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7E6E6"/>
                  </a:outerShdw>
                </a:effectLst>
              </a14:hiddenEffects>
            </a:ext>
          </a:extLst>
        </p:spPr>
        <p:txBody>
          <a:bodyPr vert="horz" wrap="square" lIns="101151" tIns="50575" rIns="101151" bIns="50575" numCol="1" anchor="t" anchorCtr="0" compatLnSpc="1">
            <a:prstTxWarp prst="textNoShape">
              <a:avLst/>
            </a:prstTxWarp>
            <a:spAutoFit/>
          </a:bodyPr>
          <a:lstStyle/>
          <a:p>
            <a:pPr algn="ctr" eaLnBrk="0" fontAlgn="base" hangingPunct="0">
              <a:spcAft>
                <a:spcPts val="0"/>
              </a:spcAft>
            </a:pPr>
            <a:r>
              <a:rPr lang="en-GB" sz="700" b="1" kern="1200" spc="11" baseline="0" dirty="0">
                <a:solidFill>
                  <a:srgbClr val="FFFFFF"/>
                </a:solidFill>
                <a:effectLst/>
                <a:latin typeface="Futura Md BT"/>
                <a:ea typeface="Times New Roman" panose="02020603050405020304" pitchFamily="18" charset="0"/>
                <a:cs typeface="Andalus" panose="02020603050405020304" pitchFamily="18" charset="-78"/>
              </a:rPr>
              <a:t>ACQUISTO E VENDITA DI AZIENDE ITALIANE</a:t>
            </a:r>
            <a:endParaRPr lang="it-CH" sz="700" b="1" spc="11" baseline="0" dirty="0">
              <a:effectLst/>
              <a:latin typeface="Times New Roman" panose="02020603050405020304" pitchFamily="18" charset="0"/>
              <a:ea typeface="Times New Roman" panose="02020603050405020304" pitchFamily="18" charset="0"/>
            </a:endParaRPr>
          </a:p>
        </p:txBody>
      </p:sp>
      <p:sp>
        <p:nvSpPr>
          <p:cNvPr id="29" name="AutoShape 3"/>
          <p:cNvSpPr>
            <a:spLocks noChangeAspect="1" noChangeArrowheads="1" noTextEdit="1"/>
          </p:cNvSpPr>
          <p:nvPr userDrawn="1"/>
        </p:nvSpPr>
        <p:spPr bwMode="auto">
          <a:xfrm>
            <a:off x="8412757" y="373464"/>
            <a:ext cx="2261784" cy="45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151" tIns="50575" rIns="101151" bIns="50575" numCol="1" anchor="t" anchorCtr="0" compatLnSpc="1">
            <a:prstTxWarp prst="textNoShape">
              <a:avLst/>
            </a:prstTxWarp>
          </a:bodyPr>
          <a:lstStyle/>
          <a:p>
            <a:endParaRPr lang="it-CH"/>
          </a:p>
        </p:txBody>
      </p:sp>
      <p:sp>
        <p:nvSpPr>
          <p:cNvPr id="31" name="Rettangolo 30"/>
          <p:cNvSpPr>
            <a:spLocks noChangeArrowheads="1"/>
          </p:cNvSpPr>
          <p:nvPr userDrawn="1"/>
        </p:nvSpPr>
        <p:spPr bwMode="auto">
          <a:xfrm>
            <a:off x="8245995" y="347965"/>
            <a:ext cx="158385" cy="160367"/>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1211" tIns="35605" rIns="71211" bIns="35605" anchor="ctr" anchorCtr="0" upright="1">
            <a:noAutofit/>
          </a:bodyPr>
          <a:lstStyle/>
          <a:p>
            <a:pPr eaLnBrk="0" fontAlgn="base" hangingPunct="0">
              <a:spcAft>
                <a:spcPts val="719"/>
              </a:spcAft>
            </a:pPr>
            <a:r>
              <a:rPr lang="it-CH" sz="500" b="1" kern="1200" dirty="0">
                <a:solidFill>
                  <a:srgbClr val="003399"/>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it-CH" sz="1100" dirty="0">
              <a:effectLst/>
              <a:latin typeface="Times New Roman" panose="02020603050405020304" pitchFamily="18" charset="0"/>
              <a:ea typeface="Times New Roman" panose="02020603050405020304" pitchFamily="18" charset="0"/>
            </a:endParaRPr>
          </a:p>
        </p:txBody>
      </p:sp>
      <p:sp>
        <p:nvSpPr>
          <p:cNvPr id="34" name="Casella di testo 3"/>
          <p:cNvSpPr txBox="1">
            <a:spLocks noChangeArrowheads="1"/>
          </p:cNvSpPr>
          <p:nvPr userDrawn="1"/>
        </p:nvSpPr>
        <p:spPr bwMode="auto">
          <a:xfrm>
            <a:off x="2541587" y="355661"/>
            <a:ext cx="4323151" cy="79812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71211" tIns="35605" rIns="71211" bIns="35605" anchor="t" anchorCtr="0" upright="1">
            <a:noAutofit/>
          </a:bodyPr>
          <a:lstStyle/>
          <a:p>
            <a:pPr marL="0" marR="0" lvl="0" indent="0" algn="l" defTabSz="1011509" rtl="0" eaLnBrk="0" fontAlgn="base" latinLnBrk="0" hangingPunct="0">
              <a:lnSpc>
                <a:spcPts val="664"/>
              </a:lnSpc>
              <a:spcBef>
                <a:spcPts val="664"/>
              </a:spcBef>
              <a:spcAft>
                <a:spcPts val="0"/>
              </a:spcAft>
              <a:buClrTx/>
              <a:buSzTx/>
              <a:buFontTx/>
              <a:buNone/>
              <a:tabLst/>
              <a:defRPr/>
            </a:pPr>
            <a:r>
              <a:rPr lang="de-CH" sz="1100" b="0" kern="1200" dirty="0">
                <a:solidFill>
                  <a:srgbClr val="003399"/>
                </a:solidFill>
                <a:effectLst/>
                <a:latin typeface="Arial Narrow" panose="020B0606020202030204" pitchFamily="34" charset="0"/>
                <a:ea typeface="Times New Roman" panose="02020603050405020304" pitchFamily="18" charset="0"/>
                <a:cs typeface="Browallia New" panose="020B0604020202020204" pitchFamily="34" charset="-34"/>
              </a:rPr>
              <a:t>Swiss International Trust</a:t>
            </a:r>
            <a:endParaRPr lang="it-CH" sz="1100" b="0" kern="1200" dirty="0">
              <a:solidFill>
                <a:srgbClr val="003399"/>
              </a:solidFill>
              <a:effectLst/>
              <a:latin typeface="Arial Narrow" panose="020B0606020202030204" pitchFamily="34" charset="0"/>
              <a:ea typeface="Times New Roman" panose="02020603050405020304" pitchFamily="18" charset="0"/>
              <a:cs typeface="Browallia New" panose="020B0604020202020204" pitchFamily="34" charset="-34"/>
            </a:endParaRPr>
          </a:p>
          <a:p>
            <a:pPr eaLnBrk="0" fontAlgn="base" hangingPunct="0">
              <a:lnSpc>
                <a:spcPts val="664"/>
              </a:lnSpc>
              <a:spcBef>
                <a:spcPts val="664"/>
              </a:spcBef>
              <a:spcAft>
                <a:spcPts val="0"/>
              </a:spcAft>
            </a:pPr>
            <a:r>
              <a:rPr lang="it-CH" sz="1100" b="0" kern="1200" dirty="0" err="1">
                <a:solidFill>
                  <a:srgbClr val="003399"/>
                </a:solidFill>
                <a:effectLst/>
                <a:latin typeface="Arial Narrow" panose="020B0606020202030204" pitchFamily="34" charset="0"/>
                <a:ea typeface="Times New Roman" panose="02020603050405020304" pitchFamily="18" charset="0"/>
                <a:cs typeface="Browallia New" panose="020B0604020202020204" pitchFamily="34" charset="-34"/>
              </a:rPr>
              <a:t>Fiduciaire</a:t>
            </a:r>
            <a:r>
              <a:rPr lang="it-CH" sz="1100" b="0" kern="1200" dirty="0">
                <a:solidFill>
                  <a:srgbClr val="003399"/>
                </a:solidFill>
                <a:effectLst/>
                <a:latin typeface="Arial Narrow" panose="020B0606020202030204" pitchFamily="34" charset="0"/>
                <a:ea typeface="Times New Roman" panose="02020603050405020304" pitchFamily="18" charset="0"/>
                <a:cs typeface="Browallia New" panose="020B0604020202020204" pitchFamily="34" charset="-34"/>
              </a:rPr>
              <a:t> </a:t>
            </a:r>
            <a:r>
              <a:rPr lang="it-CH" sz="1100" b="0" kern="1200" dirty="0" err="1">
                <a:solidFill>
                  <a:srgbClr val="003399"/>
                </a:solidFill>
                <a:effectLst/>
                <a:latin typeface="Arial Narrow" panose="020B0606020202030204" pitchFamily="34" charset="0"/>
                <a:ea typeface="Times New Roman" panose="02020603050405020304" pitchFamily="18" charset="0"/>
                <a:cs typeface="Browallia New" panose="020B0604020202020204" pitchFamily="34" charset="-34"/>
              </a:rPr>
              <a:t>Internationale</a:t>
            </a:r>
            <a:r>
              <a:rPr lang="it-CH" sz="1100" b="0" kern="1200" dirty="0">
                <a:solidFill>
                  <a:srgbClr val="003399"/>
                </a:solidFill>
                <a:effectLst/>
                <a:latin typeface="Arial Narrow" panose="020B0606020202030204" pitchFamily="34" charset="0"/>
                <a:ea typeface="Times New Roman" panose="02020603050405020304" pitchFamily="18" charset="0"/>
                <a:cs typeface="Browallia New" panose="020B0604020202020204" pitchFamily="34" charset="-34"/>
              </a:rPr>
              <a:t> </a:t>
            </a:r>
            <a:r>
              <a:rPr lang="it-CH" sz="1100" b="0" kern="1200" dirty="0" err="1">
                <a:solidFill>
                  <a:srgbClr val="003399"/>
                </a:solidFill>
                <a:effectLst/>
                <a:latin typeface="Arial Narrow" panose="020B0606020202030204" pitchFamily="34" charset="0"/>
                <a:ea typeface="Times New Roman" panose="02020603050405020304" pitchFamily="18" charset="0"/>
                <a:cs typeface="Browallia New" panose="020B0604020202020204" pitchFamily="34" charset="-34"/>
              </a:rPr>
              <a:t>Suisse</a:t>
            </a:r>
            <a:endParaRPr lang="it-CH" sz="1100" b="0" dirty="0">
              <a:effectLst/>
              <a:latin typeface="Arial Narrow" panose="020B0606020202030204" pitchFamily="34" charset="0"/>
              <a:ea typeface="Times New Roman" panose="02020603050405020304" pitchFamily="18" charset="0"/>
              <a:cs typeface="Browallia New" panose="020B0604020202020204" pitchFamily="34" charset="-34"/>
            </a:endParaRPr>
          </a:p>
          <a:p>
            <a:pPr eaLnBrk="0" fontAlgn="base" hangingPunct="0">
              <a:lnSpc>
                <a:spcPts val="664"/>
              </a:lnSpc>
              <a:spcBef>
                <a:spcPts val="664"/>
              </a:spcBef>
              <a:spcAft>
                <a:spcPts val="0"/>
              </a:spcAft>
            </a:pPr>
            <a:r>
              <a:rPr lang="de-CH" sz="1100" b="0" kern="1200" dirty="0">
                <a:solidFill>
                  <a:srgbClr val="003399"/>
                </a:solidFill>
                <a:effectLst/>
                <a:latin typeface="Arial Narrow" panose="020B0606020202030204" pitchFamily="34" charset="0"/>
                <a:ea typeface="Times New Roman" panose="02020603050405020304" pitchFamily="18" charset="0"/>
                <a:cs typeface="Browallia New" panose="020B0604020202020204" pitchFamily="34" charset="-34"/>
              </a:rPr>
              <a:t>Schweizerische Internationalen </a:t>
            </a:r>
            <a:r>
              <a:rPr lang="de-CH" sz="1100" b="0" kern="1200" dirty="0" err="1">
                <a:solidFill>
                  <a:srgbClr val="003399"/>
                </a:solidFill>
                <a:effectLst/>
                <a:latin typeface="Arial Narrow" panose="020B0606020202030204" pitchFamily="34" charset="0"/>
                <a:ea typeface="Times New Roman" panose="02020603050405020304" pitchFamily="18" charset="0"/>
                <a:cs typeface="Browallia New" panose="020B0604020202020204" pitchFamily="34" charset="-34"/>
              </a:rPr>
              <a:t>Treuhander</a:t>
            </a:r>
            <a:endParaRPr lang="it-CH" sz="1100" b="0" dirty="0">
              <a:effectLst/>
              <a:latin typeface="Arial Narrow" panose="020B0606020202030204" pitchFamily="34" charset="0"/>
              <a:ea typeface="Times New Roman" panose="02020603050405020304" pitchFamily="18" charset="0"/>
              <a:cs typeface="Browallia New" panose="020B0604020202020204" pitchFamily="34" charset="-34"/>
            </a:endParaRPr>
          </a:p>
          <a:p>
            <a:pPr eaLnBrk="0" fontAlgn="base" hangingPunct="0">
              <a:lnSpc>
                <a:spcPts val="664"/>
              </a:lnSpc>
              <a:spcBef>
                <a:spcPts val="664"/>
              </a:spcBef>
              <a:spcAft>
                <a:spcPts val="0"/>
              </a:spcAft>
            </a:pPr>
            <a:r>
              <a:rPr lang="zh-TW" altLang="it-CH" sz="1000" b="0" kern="1200" dirty="0">
                <a:solidFill>
                  <a:srgbClr val="003399"/>
                </a:solidFill>
                <a:effectLst/>
                <a:latin typeface="Arial Narrow" panose="020B0606020202030204" pitchFamily="34" charset="0"/>
                <a:cs typeface="Browallia New" panose="020B0604020202020204" pitchFamily="34" charset="-34"/>
              </a:rPr>
              <a:t>受託瑞士國際 </a:t>
            </a:r>
            <a:r>
              <a:rPr lang="it-CH" altLang="zh-TW" sz="1000" b="0" kern="1200" dirty="0">
                <a:solidFill>
                  <a:srgbClr val="003399"/>
                </a:solidFill>
                <a:effectLst/>
                <a:latin typeface="Arial Narrow" panose="020B0606020202030204" pitchFamily="34" charset="0"/>
                <a:cs typeface="Browallia New" panose="020B0604020202020204" pitchFamily="34" charset="-34"/>
              </a:rPr>
              <a:t>- </a:t>
            </a:r>
            <a:r>
              <a:rPr lang="ru-RU" sz="1000" b="0" kern="1200" dirty="0">
                <a:solidFill>
                  <a:srgbClr val="003399"/>
                </a:solidFill>
                <a:effectLst/>
                <a:latin typeface="Arial Narrow" panose="020B0606020202030204" pitchFamily="34" charset="0"/>
                <a:cs typeface="Browallia New" panose="020B0604020202020204" pitchFamily="34" charset="-34"/>
              </a:rPr>
              <a:t>международная опека</a:t>
            </a:r>
            <a:r>
              <a:rPr lang="it-CH" sz="1000" b="0" kern="1200" dirty="0">
                <a:solidFill>
                  <a:srgbClr val="003399"/>
                </a:solidFill>
                <a:effectLst/>
                <a:latin typeface="Arial Narrow" panose="020B0606020202030204" pitchFamily="34" charset="0"/>
                <a:cs typeface="Browallia New" panose="020B0604020202020204" pitchFamily="34" charset="-34"/>
              </a:rPr>
              <a:t> </a:t>
            </a:r>
            <a:r>
              <a:rPr lang="ru-RU" sz="1000" b="0" kern="1200" dirty="0">
                <a:solidFill>
                  <a:srgbClr val="003399"/>
                </a:solidFill>
                <a:effectLst/>
                <a:latin typeface="Arial Narrow" panose="020B0606020202030204" pitchFamily="34" charset="0"/>
                <a:ea typeface="+mn-ea"/>
                <a:cs typeface="Browallia New" panose="020B0604020202020204" pitchFamily="34" charset="-34"/>
              </a:rPr>
              <a:t>Швейцария</a:t>
            </a:r>
            <a:r>
              <a:rPr lang="it-CH" sz="1000" b="0" kern="1200" dirty="0">
                <a:solidFill>
                  <a:srgbClr val="003399"/>
                </a:solidFill>
                <a:effectLst/>
                <a:latin typeface="Arial Narrow" panose="020B0606020202030204" pitchFamily="34" charset="0"/>
                <a:ea typeface="+mn-ea"/>
                <a:cs typeface="Browallia New" panose="020B0604020202020204" pitchFamily="34" charset="-34"/>
              </a:rPr>
              <a:t> </a:t>
            </a:r>
            <a:endParaRPr lang="de-CH" sz="1000" b="0" kern="1200" dirty="0">
              <a:solidFill>
                <a:srgbClr val="003399"/>
              </a:solidFill>
              <a:effectLst/>
              <a:latin typeface="Arial Narrow" panose="020B0606020202030204" pitchFamily="34" charset="0"/>
              <a:ea typeface="+mn-ea"/>
              <a:cs typeface="Browallia New" panose="020B0604020202020204" pitchFamily="34" charset="-34"/>
            </a:endParaRPr>
          </a:p>
          <a:p>
            <a:pPr eaLnBrk="0" fontAlgn="base" hangingPunct="0">
              <a:lnSpc>
                <a:spcPts val="774"/>
              </a:lnSpc>
              <a:spcBef>
                <a:spcPts val="664"/>
              </a:spcBef>
              <a:spcAft>
                <a:spcPts val="0"/>
              </a:spcAft>
            </a:pPr>
            <a:endParaRPr lang="it-CH" sz="900" b="0" dirty="0">
              <a:effectLst/>
              <a:latin typeface="Arial Narrow" panose="020B0606020202030204" pitchFamily="34" charset="0"/>
              <a:ea typeface="Times New Roman" panose="02020603050405020304" pitchFamily="18" charset="0"/>
            </a:endParaRPr>
          </a:p>
        </p:txBody>
      </p:sp>
      <p:sp>
        <p:nvSpPr>
          <p:cNvPr id="19" name="Rettangolo 18"/>
          <p:cNvSpPr/>
          <p:nvPr userDrawn="1"/>
        </p:nvSpPr>
        <p:spPr>
          <a:xfrm>
            <a:off x="5995125" y="722654"/>
            <a:ext cx="795221" cy="67581"/>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1151" tIns="50575" rIns="101151" bIns="50575" rtlCol="0" anchor="ctr"/>
          <a:lstStyle/>
          <a:p>
            <a:pPr algn="ctr"/>
            <a:endParaRPr lang="it-CH" dirty="0"/>
          </a:p>
        </p:txBody>
      </p:sp>
      <p:sp>
        <p:nvSpPr>
          <p:cNvPr id="21" name="Rettangolo 20"/>
          <p:cNvSpPr/>
          <p:nvPr userDrawn="1"/>
        </p:nvSpPr>
        <p:spPr>
          <a:xfrm>
            <a:off x="7522708" y="722654"/>
            <a:ext cx="797007" cy="6758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1151" tIns="50575" rIns="101151" bIns="50575" rtlCol="0" anchor="ctr"/>
          <a:lstStyle/>
          <a:p>
            <a:pPr algn="ctr"/>
            <a:endParaRPr lang="it-CH" dirty="0"/>
          </a:p>
        </p:txBody>
      </p:sp>
      <p:sp>
        <p:nvSpPr>
          <p:cNvPr id="23" name="CasellaDiTesto 8"/>
          <p:cNvSpPr txBox="1">
            <a:spLocks noChangeArrowheads="1"/>
          </p:cNvSpPr>
          <p:nvPr userDrawn="1"/>
        </p:nvSpPr>
        <p:spPr bwMode="auto">
          <a:xfrm>
            <a:off x="530983" y="190566"/>
            <a:ext cx="2205416" cy="779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151" tIns="50575" rIns="101151" bIns="50575">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it-CH" altLang="it-CH" sz="4400" spc="-300" baseline="0" dirty="0">
                <a:solidFill>
                  <a:srgbClr val="003399"/>
                </a:solidFill>
                <a:latin typeface="Chicago" pitchFamily="34" charset="0"/>
              </a:rPr>
              <a:t>HELVIA</a:t>
            </a:r>
          </a:p>
        </p:txBody>
      </p:sp>
      <p:sp>
        <p:nvSpPr>
          <p:cNvPr id="35" name="Rettangolo 34"/>
          <p:cNvSpPr>
            <a:spLocks noChangeArrowheads="1"/>
          </p:cNvSpPr>
          <p:nvPr userDrawn="1"/>
        </p:nvSpPr>
        <p:spPr bwMode="auto">
          <a:xfrm>
            <a:off x="2396670" y="312569"/>
            <a:ext cx="158385" cy="160367"/>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64374" tIns="32187" rIns="64374" bIns="32187" anchor="ctr" anchorCtr="0" upright="1">
            <a:noAutofit/>
          </a:bodyPr>
          <a:lstStyle/>
          <a:p>
            <a:pPr eaLnBrk="0" fontAlgn="base" hangingPunct="0">
              <a:spcAft>
                <a:spcPts val="719"/>
              </a:spcAft>
            </a:pPr>
            <a:r>
              <a:rPr lang="it-CH" sz="500" b="1" kern="1200" dirty="0">
                <a:solidFill>
                  <a:srgbClr val="003399"/>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it-CH" sz="1100" dirty="0">
              <a:effectLst/>
              <a:latin typeface="Times New Roman" panose="02020603050405020304" pitchFamily="18" charset="0"/>
              <a:ea typeface="Times New Roman" panose="02020603050405020304" pitchFamily="18" charset="0"/>
            </a:endParaRPr>
          </a:p>
        </p:txBody>
      </p:sp>
      <p:sp>
        <p:nvSpPr>
          <p:cNvPr id="40" name="CasellaDiTesto 39"/>
          <p:cNvSpPr txBox="1"/>
          <p:nvPr userDrawn="1"/>
        </p:nvSpPr>
        <p:spPr>
          <a:xfrm>
            <a:off x="10029483" y="135057"/>
            <a:ext cx="752505" cy="240637"/>
          </a:xfrm>
          <a:prstGeom prst="rect">
            <a:avLst/>
          </a:prstGeom>
          <a:noFill/>
        </p:spPr>
        <p:txBody>
          <a:bodyPr wrap="none" lIns="101151" tIns="50575" rIns="101151" bIns="50575" rtlCol="0">
            <a:spAutoFit/>
          </a:bodyPr>
          <a:lstStyle/>
          <a:p>
            <a:r>
              <a:rPr lang="it-CH" sz="900" b="0" dirty="0" err="1">
                <a:solidFill>
                  <a:srgbClr val="003399"/>
                </a:solidFill>
                <a:latin typeface="Chicago" panose="020B0604020202020204" pitchFamily="34" charset="0"/>
                <a:cs typeface="Andalus" panose="02020603050405020304" pitchFamily="18" charset="-78"/>
              </a:rPr>
              <a:t>partners</a:t>
            </a:r>
            <a:endParaRPr lang="it-CH" sz="900" b="0" dirty="0">
              <a:solidFill>
                <a:srgbClr val="003399"/>
              </a:solidFill>
              <a:latin typeface="Chicago" panose="020B0604020202020204" pitchFamily="34" charset="0"/>
              <a:cs typeface="Andalus" panose="02020603050405020304" pitchFamily="18" charset="-78"/>
            </a:endParaRPr>
          </a:p>
        </p:txBody>
      </p:sp>
      <p:sp>
        <p:nvSpPr>
          <p:cNvPr id="41" name="Rettangolo 40"/>
          <p:cNvSpPr/>
          <p:nvPr userDrawn="1"/>
        </p:nvSpPr>
        <p:spPr>
          <a:xfrm>
            <a:off x="8416570" y="844446"/>
            <a:ext cx="2257970" cy="209860"/>
          </a:xfrm>
          <a:prstGeom prst="rect">
            <a:avLst/>
          </a:prstGeom>
          <a:solidFill>
            <a:srgbClr val="003399"/>
          </a:solidFill>
        </p:spPr>
        <p:txBody>
          <a:bodyPr wrap="square" lIns="101151" tIns="50575" rIns="101151" bIns="50575">
            <a:spAutoFit/>
          </a:bodyPr>
          <a:lstStyle/>
          <a:p>
            <a:pPr algn="ctr" eaLnBrk="0" fontAlgn="base" hangingPunct="0">
              <a:spcAft>
                <a:spcPts val="0"/>
              </a:spcAft>
            </a:pPr>
            <a:r>
              <a:rPr lang="en-GB" sz="700" b="1" kern="1200" spc="55" baseline="0" dirty="0">
                <a:solidFill>
                  <a:srgbClr val="FFFFFF"/>
                </a:solidFill>
                <a:effectLst/>
                <a:latin typeface="Futura Md BT"/>
                <a:ea typeface="Times New Roman" panose="02020603050405020304" pitchFamily="18" charset="0"/>
                <a:cs typeface="Andalus" panose="02020603050405020304" pitchFamily="18" charset="-78"/>
              </a:rPr>
              <a:t>SWISS ADVISORY GROUP – 1984</a:t>
            </a:r>
            <a:endParaRPr lang="it-CH" sz="700" b="1" kern="1200" spc="55" baseline="0" dirty="0">
              <a:solidFill>
                <a:srgbClr val="FFFFFF"/>
              </a:solidFill>
              <a:effectLst/>
              <a:latin typeface="Futura Md BT"/>
              <a:ea typeface="Times New Roman" panose="02020603050405020304" pitchFamily="18" charset="0"/>
              <a:cs typeface="Andalus" panose="02020603050405020304" pitchFamily="18" charset="-78"/>
            </a:endParaRPr>
          </a:p>
        </p:txBody>
      </p:sp>
      <p:sp>
        <p:nvSpPr>
          <p:cNvPr id="43" name="Stella a 4 punte 42"/>
          <p:cNvSpPr/>
          <p:nvPr userDrawn="1"/>
        </p:nvSpPr>
        <p:spPr>
          <a:xfrm>
            <a:off x="230243" y="368014"/>
            <a:ext cx="409960" cy="373565"/>
          </a:xfrm>
          <a:prstGeom prst="star4">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lIns="101151" tIns="50575" rIns="101151" bIns="50575" anchor="ctr"/>
          <a:lstStyle/>
          <a:p>
            <a:pPr algn="ctr">
              <a:defRPr/>
            </a:pPr>
            <a:endParaRPr lang="it-CH"/>
          </a:p>
        </p:txBody>
      </p:sp>
      <p:sp>
        <p:nvSpPr>
          <p:cNvPr id="24" name="Rettangolo 23"/>
          <p:cNvSpPr/>
          <p:nvPr userDrawn="1"/>
        </p:nvSpPr>
        <p:spPr>
          <a:xfrm>
            <a:off x="-10444" y="1274261"/>
            <a:ext cx="11132288" cy="6712335"/>
          </a:xfrm>
          <a:prstGeom prst="rect">
            <a:avLst/>
          </a:prstGeom>
          <a:solidFill>
            <a:srgbClr val="002A7E"/>
          </a:solidFill>
          <a:ln>
            <a:noFill/>
          </a:ln>
        </p:spPr>
        <p:style>
          <a:lnRef idx="2">
            <a:schemeClr val="accent1">
              <a:shade val="50000"/>
            </a:schemeClr>
          </a:lnRef>
          <a:fillRef idx="1">
            <a:schemeClr val="accent1"/>
          </a:fillRef>
          <a:effectRef idx="0">
            <a:schemeClr val="accent1"/>
          </a:effectRef>
          <a:fontRef idx="minor">
            <a:schemeClr val="lt1"/>
          </a:fontRef>
        </p:style>
        <p:txBody>
          <a:bodyPr lIns="101151" tIns="50575" rIns="101151" bIns="50575" rtlCol="0" anchor="ctr"/>
          <a:lstStyle/>
          <a:p>
            <a:pPr algn="ctr"/>
            <a:endParaRPr lang="it-CH" sz="1600"/>
          </a:p>
        </p:txBody>
      </p:sp>
      <p:sp>
        <p:nvSpPr>
          <p:cNvPr id="26" name="CasellaDiTesto 8"/>
          <p:cNvSpPr txBox="1">
            <a:spLocks noChangeArrowheads="1"/>
          </p:cNvSpPr>
          <p:nvPr userDrawn="1"/>
        </p:nvSpPr>
        <p:spPr bwMode="auto">
          <a:xfrm>
            <a:off x="8709815" y="185947"/>
            <a:ext cx="2205416" cy="779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151" tIns="50575" rIns="101151" bIns="50575">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it-CH" altLang="it-CH" sz="4400" spc="-300" baseline="0" dirty="0">
                <a:solidFill>
                  <a:srgbClr val="003399"/>
                </a:solidFill>
                <a:latin typeface="Chicago" pitchFamily="34" charset="0"/>
              </a:rPr>
              <a:t>HELVIA</a:t>
            </a:r>
          </a:p>
        </p:txBody>
      </p:sp>
      <p:sp>
        <p:nvSpPr>
          <p:cNvPr id="28" name="Rettangolo 27"/>
          <p:cNvSpPr>
            <a:spLocks noChangeArrowheads="1"/>
          </p:cNvSpPr>
          <p:nvPr userDrawn="1"/>
        </p:nvSpPr>
        <p:spPr bwMode="auto">
          <a:xfrm>
            <a:off x="10575502" y="307950"/>
            <a:ext cx="158385" cy="160367"/>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64374" tIns="32187" rIns="64374" bIns="32187" anchor="ctr" anchorCtr="0" upright="1">
            <a:noAutofit/>
          </a:bodyPr>
          <a:lstStyle/>
          <a:p>
            <a:pPr eaLnBrk="0" fontAlgn="base" hangingPunct="0">
              <a:spcAft>
                <a:spcPts val="719"/>
              </a:spcAft>
            </a:pPr>
            <a:r>
              <a:rPr lang="it-CH" sz="500" b="1" kern="1200" dirty="0">
                <a:solidFill>
                  <a:srgbClr val="003399"/>
                </a:solidFill>
                <a:effectLst/>
                <a:latin typeface="Helvetica" panose="020B0604020202020204" pitchFamily="34" charset="0"/>
                <a:ea typeface="Times New Roman" panose="02020603050405020304" pitchFamily="18" charset="0"/>
                <a:cs typeface="Times New Roman" panose="02020603050405020304" pitchFamily="18" charset="0"/>
              </a:rPr>
              <a:t>®</a:t>
            </a:r>
            <a:endParaRPr lang="it-CH" sz="1100" dirty="0">
              <a:effectLst/>
              <a:latin typeface="Times New Roman" panose="02020603050405020304" pitchFamily="18" charset="0"/>
              <a:ea typeface="Times New Roman" panose="02020603050405020304" pitchFamily="18" charset="0"/>
            </a:endParaRPr>
          </a:p>
        </p:txBody>
      </p:sp>
      <p:sp>
        <p:nvSpPr>
          <p:cNvPr id="30" name="Stella a 4 punte 29"/>
          <p:cNvSpPr/>
          <p:nvPr userDrawn="1"/>
        </p:nvSpPr>
        <p:spPr>
          <a:xfrm>
            <a:off x="8409075" y="363395"/>
            <a:ext cx="409960" cy="373565"/>
          </a:xfrm>
          <a:prstGeom prst="star4">
            <a:avLst/>
          </a:prstGeom>
          <a:solidFill>
            <a:srgbClr val="003399"/>
          </a:solid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lIns="101151" tIns="50575" rIns="101151" bIns="50575" anchor="ctr"/>
          <a:lstStyle/>
          <a:p>
            <a:pPr algn="ctr">
              <a:defRPr/>
            </a:pPr>
            <a:endParaRPr lang="it-CH"/>
          </a:p>
        </p:txBody>
      </p:sp>
    </p:spTree>
    <p:extLst>
      <p:ext uri="{BB962C8B-B14F-4D97-AF65-F5344CB8AC3E}">
        <p14:creationId xmlns:p14="http://schemas.microsoft.com/office/powerpoint/2010/main" val="17977686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1011509" rtl="0" eaLnBrk="1" latinLnBrk="0" hangingPunct="1">
        <a:lnSpc>
          <a:spcPct val="90000"/>
        </a:lnSpc>
        <a:spcBef>
          <a:spcPct val="0"/>
        </a:spcBef>
        <a:buNone/>
        <a:defRPr sz="4900" kern="1200">
          <a:solidFill>
            <a:schemeClr val="tx1"/>
          </a:solidFill>
          <a:latin typeface="+mj-lt"/>
          <a:ea typeface="+mj-ea"/>
          <a:cs typeface="+mj-cs"/>
        </a:defRPr>
      </a:lvl1pPr>
    </p:titleStyle>
    <p:bodyStyle>
      <a:lvl1pPr marL="252877" indent="-252877" algn="l" defTabSz="1011509" rtl="0" eaLnBrk="1" latinLnBrk="0" hangingPunct="1">
        <a:lnSpc>
          <a:spcPct val="90000"/>
        </a:lnSpc>
        <a:spcBef>
          <a:spcPts val="1106"/>
        </a:spcBef>
        <a:buFont typeface="Arial" panose="020B0604020202020204" pitchFamily="34" charset="0"/>
        <a:buChar char="•"/>
        <a:defRPr sz="3100" kern="1200">
          <a:solidFill>
            <a:schemeClr val="tx1"/>
          </a:solidFill>
          <a:latin typeface="+mn-lt"/>
          <a:ea typeface="+mn-ea"/>
          <a:cs typeface="+mn-cs"/>
        </a:defRPr>
      </a:lvl1pPr>
      <a:lvl2pPr marL="758632" indent="-252877" algn="l" defTabSz="1011509" rtl="0" eaLnBrk="1" latinLnBrk="0" hangingPunct="1">
        <a:lnSpc>
          <a:spcPct val="90000"/>
        </a:lnSpc>
        <a:spcBef>
          <a:spcPts val="553"/>
        </a:spcBef>
        <a:buFont typeface="Arial" panose="020B0604020202020204" pitchFamily="34" charset="0"/>
        <a:buChar char="•"/>
        <a:defRPr sz="2700" kern="1200">
          <a:solidFill>
            <a:schemeClr val="tx1"/>
          </a:solidFill>
          <a:latin typeface="+mn-lt"/>
          <a:ea typeface="+mn-ea"/>
          <a:cs typeface="+mn-cs"/>
        </a:defRPr>
      </a:lvl2pPr>
      <a:lvl3pPr marL="1264387" indent="-252877" algn="l" defTabSz="1011509" rtl="0" eaLnBrk="1" latinLnBrk="0" hangingPunct="1">
        <a:lnSpc>
          <a:spcPct val="90000"/>
        </a:lnSpc>
        <a:spcBef>
          <a:spcPts val="553"/>
        </a:spcBef>
        <a:buFont typeface="Arial" panose="020B0604020202020204" pitchFamily="34" charset="0"/>
        <a:buChar char="•"/>
        <a:defRPr sz="2200" kern="1200">
          <a:solidFill>
            <a:schemeClr val="tx1"/>
          </a:solidFill>
          <a:latin typeface="+mn-lt"/>
          <a:ea typeface="+mn-ea"/>
          <a:cs typeface="+mn-cs"/>
        </a:defRPr>
      </a:lvl3pPr>
      <a:lvl4pPr marL="1770141"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4pPr>
      <a:lvl5pPr marL="2275896"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5pPr>
      <a:lvl6pPr marL="2781651"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6pPr>
      <a:lvl7pPr marL="3287405"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7pPr>
      <a:lvl8pPr marL="3793160"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8pPr>
      <a:lvl9pPr marL="4298914" indent="-252877" algn="l" defTabSz="1011509" rtl="0" eaLnBrk="1" latinLnBrk="0" hangingPunct="1">
        <a:lnSpc>
          <a:spcPct val="90000"/>
        </a:lnSpc>
        <a:spcBef>
          <a:spcPts val="553"/>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1011509" rtl="0" eaLnBrk="1" latinLnBrk="0" hangingPunct="1">
        <a:defRPr sz="2000" kern="1200">
          <a:solidFill>
            <a:schemeClr val="tx1"/>
          </a:solidFill>
          <a:latin typeface="+mn-lt"/>
          <a:ea typeface="+mn-ea"/>
          <a:cs typeface="+mn-cs"/>
        </a:defRPr>
      </a:lvl1pPr>
      <a:lvl2pPr marL="505755" algn="l" defTabSz="1011509" rtl="0" eaLnBrk="1" latinLnBrk="0" hangingPunct="1">
        <a:defRPr sz="2000" kern="1200">
          <a:solidFill>
            <a:schemeClr val="tx1"/>
          </a:solidFill>
          <a:latin typeface="+mn-lt"/>
          <a:ea typeface="+mn-ea"/>
          <a:cs typeface="+mn-cs"/>
        </a:defRPr>
      </a:lvl2pPr>
      <a:lvl3pPr marL="1011509" algn="l" defTabSz="1011509" rtl="0" eaLnBrk="1" latinLnBrk="0" hangingPunct="1">
        <a:defRPr sz="2000" kern="1200">
          <a:solidFill>
            <a:schemeClr val="tx1"/>
          </a:solidFill>
          <a:latin typeface="+mn-lt"/>
          <a:ea typeface="+mn-ea"/>
          <a:cs typeface="+mn-cs"/>
        </a:defRPr>
      </a:lvl3pPr>
      <a:lvl4pPr marL="1517264" algn="l" defTabSz="1011509" rtl="0" eaLnBrk="1" latinLnBrk="0" hangingPunct="1">
        <a:defRPr sz="2000" kern="1200">
          <a:solidFill>
            <a:schemeClr val="tx1"/>
          </a:solidFill>
          <a:latin typeface="+mn-lt"/>
          <a:ea typeface="+mn-ea"/>
          <a:cs typeface="+mn-cs"/>
        </a:defRPr>
      </a:lvl4pPr>
      <a:lvl5pPr marL="2023019" algn="l" defTabSz="1011509" rtl="0" eaLnBrk="1" latinLnBrk="0" hangingPunct="1">
        <a:defRPr sz="2000" kern="1200">
          <a:solidFill>
            <a:schemeClr val="tx1"/>
          </a:solidFill>
          <a:latin typeface="+mn-lt"/>
          <a:ea typeface="+mn-ea"/>
          <a:cs typeface="+mn-cs"/>
        </a:defRPr>
      </a:lvl5pPr>
      <a:lvl6pPr marL="2528773" algn="l" defTabSz="1011509" rtl="0" eaLnBrk="1" latinLnBrk="0" hangingPunct="1">
        <a:defRPr sz="2000" kern="1200">
          <a:solidFill>
            <a:schemeClr val="tx1"/>
          </a:solidFill>
          <a:latin typeface="+mn-lt"/>
          <a:ea typeface="+mn-ea"/>
          <a:cs typeface="+mn-cs"/>
        </a:defRPr>
      </a:lvl6pPr>
      <a:lvl7pPr marL="3034528" algn="l" defTabSz="1011509" rtl="0" eaLnBrk="1" latinLnBrk="0" hangingPunct="1">
        <a:defRPr sz="2000" kern="1200">
          <a:solidFill>
            <a:schemeClr val="tx1"/>
          </a:solidFill>
          <a:latin typeface="+mn-lt"/>
          <a:ea typeface="+mn-ea"/>
          <a:cs typeface="+mn-cs"/>
        </a:defRPr>
      </a:lvl7pPr>
      <a:lvl8pPr marL="3540282" algn="l" defTabSz="1011509" rtl="0" eaLnBrk="1" latinLnBrk="0" hangingPunct="1">
        <a:defRPr sz="2000" kern="1200">
          <a:solidFill>
            <a:schemeClr val="tx1"/>
          </a:solidFill>
          <a:latin typeface="+mn-lt"/>
          <a:ea typeface="+mn-ea"/>
          <a:cs typeface="+mn-cs"/>
        </a:defRPr>
      </a:lvl8pPr>
      <a:lvl9pPr marL="4046037" algn="l" defTabSz="1011509"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hyperlink" Target="http://www.proinvesto.it/" TargetMode="Externa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Immagine 6"/>
          <p:cNvPicPr>
            <a:picLocks noChangeAspect="1"/>
          </p:cNvPicPr>
          <p:nvPr/>
        </p:nvPicPr>
        <p:blipFill rotWithShape="1">
          <a:blip r:embed="rId2"/>
          <a:srcRect t="2656" b="4383"/>
          <a:stretch/>
        </p:blipFill>
        <p:spPr>
          <a:xfrm>
            <a:off x="376869" y="1123950"/>
            <a:ext cx="10217071" cy="6334125"/>
          </a:xfrm>
          <a:prstGeom prst="rect">
            <a:avLst/>
          </a:prstGeom>
        </p:spPr>
      </p:pic>
      <p:sp>
        <p:nvSpPr>
          <p:cNvPr id="11" name="CasellaDiTesto 10"/>
          <p:cNvSpPr txBox="1"/>
          <p:nvPr/>
        </p:nvSpPr>
        <p:spPr>
          <a:xfrm>
            <a:off x="5008880" y="6146264"/>
            <a:ext cx="5591864" cy="1133189"/>
          </a:xfrm>
          <a:prstGeom prst="rect">
            <a:avLst/>
          </a:prstGeom>
          <a:solidFill>
            <a:schemeClr val="bg1"/>
          </a:solidFill>
          <a:ln>
            <a:noFill/>
          </a:ln>
        </p:spPr>
        <p:txBody>
          <a:bodyPr wrap="square" lIns="101151" tIns="50575" rIns="101151" bIns="50575" rtlCol="0">
            <a:spAutoFit/>
          </a:bodyPr>
          <a:lstStyle/>
          <a:p>
            <a:pPr algn="r"/>
            <a:r>
              <a:rPr lang="fr-CH" sz="3100" dirty="0" err="1">
                <a:solidFill>
                  <a:srgbClr val="FF0000"/>
                </a:solidFill>
                <a:latin typeface="Arial Black" panose="020B0A04020102020204" pitchFamily="34" charset="0"/>
                <a:cs typeface="Aharoni" panose="02010803020104030203" pitchFamily="2" charset="-79"/>
              </a:rPr>
              <a:t>Acquistare</a:t>
            </a:r>
            <a:r>
              <a:rPr lang="fr-CH" sz="3100" dirty="0">
                <a:solidFill>
                  <a:srgbClr val="FF0000"/>
                </a:solidFill>
                <a:latin typeface="Arial Black" panose="020B0A04020102020204" pitchFamily="34" charset="0"/>
                <a:cs typeface="Aharoni" panose="02010803020104030203" pitchFamily="2" charset="-79"/>
              </a:rPr>
              <a:t> </a:t>
            </a:r>
            <a:r>
              <a:rPr lang="fr-CH" sz="3100" dirty="0" err="1">
                <a:solidFill>
                  <a:srgbClr val="FF0000"/>
                </a:solidFill>
                <a:latin typeface="Arial Black" panose="020B0A04020102020204" pitchFamily="34" charset="0"/>
                <a:cs typeface="Aharoni" panose="02010803020104030203" pitchFamily="2" charset="-79"/>
              </a:rPr>
              <a:t>una</a:t>
            </a:r>
            <a:r>
              <a:rPr lang="fr-CH" sz="3100" dirty="0">
                <a:solidFill>
                  <a:srgbClr val="FF0000"/>
                </a:solidFill>
                <a:latin typeface="Arial Black" panose="020B0A04020102020204" pitchFamily="34" charset="0"/>
                <a:cs typeface="Aharoni" panose="02010803020104030203" pitchFamily="2" charset="-79"/>
              </a:rPr>
              <a:t> </a:t>
            </a:r>
            <a:r>
              <a:rPr lang="fr-CH" sz="3100" dirty="0" err="1">
                <a:solidFill>
                  <a:srgbClr val="FF0000"/>
                </a:solidFill>
                <a:latin typeface="Arial Black" panose="020B0A04020102020204" pitchFamily="34" charset="0"/>
                <a:cs typeface="Aharoni" panose="02010803020104030203" pitchFamily="2" charset="-79"/>
              </a:rPr>
              <a:t>Azienda</a:t>
            </a:r>
            <a:endParaRPr lang="it-CH" sz="3100" dirty="0">
              <a:solidFill>
                <a:srgbClr val="FF0000"/>
              </a:solidFill>
              <a:latin typeface="Arial Black" panose="020B0A04020102020204" pitchFamily="34" charset="0"/>
              <a:cs typeface="Aharoni" panose="02010803020104030203" pitchFamily="2" charset="-79"/>
            </a:endParaRPr>
          </a:p>
          <a:p>
            <a:pPr algn="r"/>
            <a:r>
              <a:rPr lang="it-CH" sz="1800" spc="133" dirty="0">
                <a:solidFill>
                  <a:srgbClr val="002E8A"/>
                </a:solidFill>
                <a:latin typeface="Britannic Bold" panose="020B0903060703020204" pitchFamily="34" charset="0"/>
              </a:rPr>
              <a:t>Servizi di Ricerca Target e Consulenza M&amp;A</a:t>
            </a:r>
          </a:p>
          <a:p>
            <a:pPr algn="r"/>
            <a:r>
              <a:rPr lang="it-CH" sz="1800" spc="133" dirty="0">
                <a:solidFill>
                  <a:srgbClr val="002E8A"/>
                </a:solidFill>
                <a:latin typeface="Britannic Bold" panose="020B0903060703020204" pitchFamily="34" charset="0"/>
              </a:rPr>
              <a:t>per l’acquisizione di Gruppi, PMI e Proprietà</a:t>
            </a:r>
          </a:p>
        </p:txBody>
      </p:sp>
      <p:sp>
        <p:nvSpPr>
          <p:cNvPr id="5" name="Rettangolo 4"/>
          <p:cNvSpPr/>
          <p:nvPr/>
        </p:nvSpPr>
        <p:spPr>
          <a:xfrm>
            <a:off x="7479827" y="1104460"/>
            <a:ext cx="3104588" cy="5508746"/>
          </a:xfrm>
          <a:prstGeom prst="rect">
            <a:avLst/>
          </a:prstGeom>
        </p:spPr>
        <p:txBody>
          <a:bodyPr wrap="square" lIns="101151" tIns="50575" rIns="101151" bIns="50575">
            <a:spAutoFit/>
          </a:bodyPr>
          <a:lstStyle/>
          <a:p>
            <a:pPr algn="r"/>
            <a:endParaRPr lang="it-CH" sz="200" dirty="0">
              <a:solidFill>
                <a:srgbClr val="FF0000"/>
              </a:solidFill>
              <a:effectLst>
                <a:outerShdw blurRad="38100" dist="38100" dir="2700000" algn="tl">
                  <a:srgbClr val="000000">
                    <a:alpha val="43137"/>
                  </a:srgbClr>
                </a:outerShdw>
              </a:effectLst>
              <a:latin typeface="Britannic Bold" panose="020B0903060703020204" pitchFamily="34" charset="0"/>
              <a:cs typeface="Aharoni" panose="02010803020104030203" pitchFamily="2" charset="-79"/>
            </a:endParaRPr>
          </a:p>
          <a:p>
            <a:pPr algn="r"/>
            <a:r>
              <a:rPr lang="it-CH" sz="2400" dirty="0">
                <a:solidFill>
                  <a:srgbClr val="FF0000"/>
                </a:solidFill>
                <a:effectLst>
                  <a:outerShdw blurRad="38100" dist="38100" dir="2700000" algn="tl">
                    <a:srgbClr val="000000">
                      <a:alpha val="43137"/>
                    </a:srgbClr>
                  </a:outerShdw>
                </a:effectLst>
                <a:latin typeface="Britannic Bold" panose="020B0903060703020204" pitchFamily="34" charset="0"/>
                <a:cs typeface="Aharoni" panose="02010803020104030203" pitchFamily="2" charset="-79"/>
              </a:rPr>
              <a:t>Service</a:t>
            </a:r>
          </a:p>
          <a:p>
            <a:pPr algn="r"/>
            <a:r>
              <a:rPr lang="it-CH" sz="2400" dirty="0">
                <a:solidFill>
                  <a:srgbClr val="FF0000"/>
                </a:solidFill>
                <a:effectLst>
                  <a:outerShdw blurRad="38100" dist="38100" dir="2700000" algn="tl">
                    <a:srgbClr val="000000">
                      <a:alpha val="43137"/>
                    </a:srgbClr>
                  </a:outerShdw>
                </a:effectLst>
                <a:latin typeface="Britannic Bold" panose="020B0903060703020204" pitchFamily="34" charset="0"/>
                <a:cs typeface="Aharoni" panose="02010803020104030203" pitchFamily="2" charset="-79"/>
              </a:rPr>
              <a:t> </a:t>
            </a:r>
            <a:r>
              <a:rPr lang="it-CH" sz="2400" dirty="0" err="1">
                <a:solidFill>
                  <a:srgbClr val="FF0000"/>
                </a:solidFill>
                <a:effectLst>
                  <a:outerShdw blurRad="38100" dist="38100" dir="2700000" algn="tl">
                    <a:srgbClr val="000000">
                      <a:alpha val="43137"/>
                    </a:srgbClr>
                  </a:outerShdw>
                </a:effectLst>
                <a:latin typeface="Britannic Bold" panose="020B0903060703020204" pitchFamily="34" charset="0"/>
                <a:cs typeface="Aharoni" panose="02010803020104030203" pitchFamily="2" charset="-79"/>
              </a:rPr>
              <a:t>Profile</a:t>
            </a:r>
            <a:endParaRPr lang="it-CH" sz="2400" dirty="0">
              <a:solidFill>
                <a:schemeClr val="bg1"/>
              </a:solidFill>
              <a:cs typeface="Aharoni" panose="02010803020104030203" pitchFamily="2" charset="-79"/>
            </a:endParaRPr>
          </a:p>
          <a:p>
            <a:pPr lvl="0" algn="r">
              <a:lnSpc>
                <a:spcPts val="2200"/>
              </a:lnSpc>
            </a:pPr>
            <a:r>
              <a:rPr lang="it-CH" sz="1400" dirty="0">
                <a:solidFill>
                  <a:schemeClr val="bg1"/>
                </a:solidFill>
                <a:effectLst>
                  <a:outerShdw blurRad="38100" dist="38100" dir="2700000" algn="tl">
                    <a:srgbClr val="000000">
                      <a:alpha val="43137"/>
                    </a:srgbClr>
                  </a:outerShdw>
                </a:effectLst>
                <a:cs typeface="Aharoni" panose="02010803020104030203" pitchFamily="2" charset="-79"/>
              </a:rPr>
              <a:t>Benvenuti</a:t>
            </a:r>
          </a:p>
          <a:p>
            <a:pPr lvl="0" algn="r">
              <a:lnSpc>
                <a:spcPts val="2200"/>
              </a:lnSpc>
            </a:pPr>
            <a:r>
              <a:rPr lang="it-CH" sz="1400" dirty="0">
                <a:solidFill>
                  <a:schemeClr val="bg1"/>
                </a:solidFill>
                <a:effectLst>
                  <a:outerShdw blurRad="38100" dist="38100" dir="2700000" algn="tl">
                    <a:srgbClr val="000000">
                      <a:alpha val="43137"/>
                    </a:srgbClr>
                  </a:outerShdw>
                </a:effectLst>
                <a:cs typeface="Aharoni" panose="02010803020104030203" pitchFamily="2" charset="-79"/>
              </a:rPr>
              <a:t>Welcome</a:t>
            </a:r>
          </a:p>
          <a:p>
            <a:pPr lvl="0" algn="r">
              <a:lnSpc>
                <a:spcPts val="2200"/>
              </a:lnSpc>
            </a:pPr>
            <a:r>
              <a:rPr lang="it-CH" sz="1400" dirty="0" err="1">
                <a:solidFill>
                  <a:schemeClr val="bg1"/>
                </a:solidFill>
                <a:effectLst>
                  <a:outerShdw blurRad="38100" dist="38100" dir="2700000" algn="tl">
                    <a:srgbClr val="000000">
                      <a:alpha val="43137"/>
                    </a:srgbClr>
                  </a:outerShdw>
                </a:effectLst>
                <a:cs typeface="Aharoni" panose="02010803020104030203" pitchFamily="2" charset="-79"/>
              </a:rPr>
              <a:t>Bienvenue</a:t>
            </a:r>
            <a:r>
              <a:rPr lang="it-CH" sz="1400" dirty="0">
                <a:solidFill>
                  <a:schemeClr val="bg1"/>
                </a:solidFill>
                <a:effectLst>
                  <a:outerShdw blurRad="38100" dist="38100" dir="2700000" algn="tl">
                    <a:srgbClr val="000000">
                      <a:alpha val="43137"/>
                    </a:srgbClr>
                  </a:outerShdw>
                </a:effectLst>
                <a:cs typeface="Aharoni" panose="02010803020104030203" pitchFamily="2" charset="-79"/>
              </a:rPr>
              <a:t> </a:t>
            </a:r>
          </a:p>
          <a:p>
            <a:pPr lvl="0" algn="r">
              <a:lnSpc>
                <a:spcPts val="2200"/>
              </a:lnSpc>
            </a:pPr>
            <a:r>
              <a:rPr lang="it-CH" sz="1400" dirty="0" err="1">
                <a:solidFill>
                  <a:schemeClr val="bg1"/>
                </a:solidFill>
                <a:effectLst>
                  <a:outerShdw blurRad="38100" dist="38100" dir="2700000" algn="tl">
                    <a:srgbClr val="000000">
                      <a:alpha val="43137"/>
                    </a:srgbClr>
                  </a:outerShdw>
                </a:effectLst>
                <a:cs typeface="Aharoni" panose="02010803020104030203" pitchFamily="2" charset="-79"/>
              </a:rPr>
              <a:t>Willkommen</a:t>
            </a:r>
            <a:endParaRPr lang="it-CH" sz="1400" dirty="0">
              <a:solidFill>
                <a:schemeClr val="bg1"/>
              </a:solidFill>
              <a:effectLst>
                <a:outerShdw blurRad="38100" dist="38100" dir="2700000" algn="tl">
                  <a:srgbClr val="000000">
                    <a:alpha val="43137"/>
                  </a:srgbClr>
                </a:outerShdw>
              </a:effectLst>
              <a:cs typeface="Aharoni" panose="02010803020104030203" pitchFamily="2" charset="-79"/>
            </a:endParaRPr>
          </a:p>
          <a:p>
            <a:pPr lvl="0" algn="r">
              <a:lnSpc>
                <a:spcPts val="2200"/>
              </a:lnSpc>
            </a:pPr>
            <a:r>
              <a:rPr lang="pt-PT" sz="1400" dirty="0">
                <a:solidFill>
                  <a:schemeClr val="bg1"/>
                </a:solidFill>
                <a:effectLst>
                  <a:outerShdw blurRad="38100" dist="38100" dir="2700000" algn="tl">
                    <a:srgbClr val="000000">
                      <a:alpha val="43137"/>
                    </a:srgbClr>
                  </a:outerShdw>
                </a:effectLst>
                <a:cs typeface="Aharoni" panose="02010803020104030203" pitchFamily="2" charset="-79"/>
              </a:rPr>
              <a:t>Welkom</a:t>
            </a:r>
            <a:endParaRPr lang="it-CH" sz="1400" dirty="0">
              <a:solidFill>
                <a:schemeClr val="bg1"/>
              </a:solidFill>
              <a:effectLst>
                <a:outerShdw blurRad="38100" dist="38100" dir="2700000" algn="tl">
                  <a:srgbClr val="000000">
                    <a:alpha val="43137"/>
                  </a:srgbClr>
                </a:outerShdw>
              </a:effectLst>
              <a:cs typeface="Aharoni" panose="02010803020104030203" pitchFamily="2" charset="-79"/>
            </a:endParaRPr>
          </a:p>
          <a:p>
            <a:pPr lvl="0" algn="r">
              <a:lnSpc>
                <a:spcPts val="2200"/>
              </a:lnSpc>
            </a:pPr>
            <a:r>
              <a:rPr lang="it-CH" sz="1400" dirty="0" err="1">
                <a:solidFill>
                  <a:schemeClr val="bg1"/>
                </a:solidFill>
                <a:effectLst>
                  <a:outerShdw blurRad="38100" dist="38100" dir="2700000" algn="tl">
                    <a:srgbClr val="000000">
                      <a:alpha val="43137"/>
                    </a:srgbClr>
                  </a:outerShdw>
                </a:effectLst>
                <a:cs typeface="Aharoni" panose="02010803020104030203" pitchFamily="2" charset="-79"/>
              </a:rPr>
              <a:t>Benvenidos</a:t>
            </a:r>
            <a:endParaRPr lang="it-CH" sz="1400" dirty="0">
              <a:solidFill>
                <a:schemeClr val="bg1"/>
              </a:solidFill>
              <a:effectLst>
                <a:outerShdw blurRad="38100" dist="38100" dir="2700000" algn="tl">
                  <a:srgbClr val="000000">
                    <a:alpha val="43137"/>
                  </a:srgbClr>
                </a:outerShdw>
              </a:effectLst>
              <a:cs typeface="Aharoni" panose="02010803020104030203" pitchFamily="2" charset="-79"/>
            </a:endParaRPr>
          </a:p>
          <a:p>
            <a:pPr lvl="0" algn="r">
              <a:lnSpc>
                <a:spcPts val="2200"/>
              </a:lnSpc>
            </a:pPr>
            <a:r>
              <a:rPr lang="pt-PT" sz="1400" dirty="0">
                <a:solidFill>
                  <a:schemeClr val="bg1"/>
                </a:solidFill>
                <a:effectLst>
                  <a:outerShdw blurRad="38100" dist="38100" dir="2700000" algn="tl">
                    <a:srgbClr val="000000">
                      <a:alpha val="43137"/>
                    </a:srgbClr>
                  </a:outerShdw>
                </a:effectLst>
                <a:cs typeface="Aharoni" panose="02010803020104030203" pitchFamily="2" charset="-79"/>
              </a:rPr>
              <a:t>Bem-vindo</a:t>
            </a:r>
          </a:p>
          <a:p>
            <a:pPr algn="r">
              <a:lnSpc>
                <a:spcPts val="2200"/>
              </a:lnSpc>
            </a:pPr>
            <a:r>
              <a:rPr lang="it-CH" sz="1400" dirty="0">
                <a:solidFill>
                  <a:schemeClr val="bg1"/>
                </a:solidFill>
                <a:effectLst>
                  <a:outerShdw blurRad="38100" dist="38100" dir="2700000" algn="tl">
                    <a:srgbClr val="000000">
                      <a:alpha val="43137"/>
                    </a:srgbClr>
                  </a:outerShdw>
                </a:effectLst>
                <a:cs typeface="Aharoni" panose="02010803020104030203" pitchFamily="2" charset="-79"/>
              </a:rPr>
              <a:t>K</a:t>
            </a:r>
            <a:r>
              <a:rPr lang="tr-TR" sz="1400" dirty="0">
                <a:solidFill>
                  <a:schemeClr val="bg1"/>
                </a:solidFill>
                <a:effectLst>
                  <a:outerShdw blurRad="38100" dist="38100" dir="2700000" algn="tl">
                    <a:srgbClr val="000000">
                      <a:alpha val="43137"/>
                    </a:srgbClr>
                  </a:outerShdw>
                </a:effectLst>
                <a:cs typeface="Aharoni" panose="02010803020104030203" pitchFamily="2" charset="-79"/>
              </a:rPr>
              <a:t>arşılama</a:t>
            </a:r>
            <a:endParaRPr lang="it-CH" sz="1400" dirty="0">
              <a:solidFill>
                <a:schemeClr val="bg1"/>
              </a:solidFill>
              <a:effectLst>
                <a:outerShdw blurRad="38100" dist="38100" dir="2700000" algn="tl">
                  <a:srgbClr val="000000">
                    <a:alpha val="43137"/>
                  </a:srgbClr>
                </a:outerShdw>
              </a:effectLst>
              <a:cs typeface="Aharoni" panose="02010803020104030203" pitchFamily="2" charset="-79"/>
            </a:endParaRPr>
          </a:p>
          <a:p>
            <a:pPr algn="r">
              <a:lnSpc>
                <a:spcPts val="2200"/>
              </a:lnSpc>
            </a:pPr>
            <a:r>
              <a:rPr lang="ja-JP" altLang="it-CH" sz="1400" dirty="0">
                <a:solidFill>
                  <a:schemeClr val="bg1"/>
                </a:solidFill>
                <a:effectLst>
                  <a:outerShdw blurRad="38100" dist="38100" dir="2700000" algn="tl">
                    <a:srgbClr val="000000">
                      <a:alpha val="43137"/>
                    </a:srgbClr>
                  </a:outerShdw>
                </a:effectLst>
                <a:cs typeface="Aharoni" panose="02010803020104030203" pitchFamily="2" charset="-79"/>
              </a:rPr>
              <a:t>歡迎光臨</a:t>
            </a:r>
            <a:endParaRPr lang="it-CH" altLang="ja-JP" sz="1400" dirty="0">
              <a:solidFill>
                <a:schemeClr val="bg1"/>
              </a:solidFill>
              <a:effectLst>
                <a:outerShdw blurRad="38100" dist="38100" dir="2700000" algn="tl">
                  <a:srgbClr val="000000">
                    <a:alpha val="43137"/>
                  </a:srgbClr>
                </a:outerShdw>
              </a:effectLst>
              <a:cs typeface="Aharoni" panose="02010803020104030203" pitchFamily="2" charset="-79"/>
            </a:endParaRPr>
          </a:p>
          <a:p>
            <a:pPr algn="r">
              <a:lnSpc>
                <a:spcPts val="2200"/>
              </a:lnSpc>
            </a:pPr>
            <a:r>
              <a:rPr lang="ja-JP" altLang="it-CH" sz="1400" dirty="0">
                <a:solidFill>
                  <a:schemeClr val="bg1"/>
                </a:solidFill>
                <a:effectLst>
                  <a:outerShdw blurRad="38100" dist="38100" dir="2700000" algn="tl">
                    <a:srgbClr val="000000">
                      <a:alpha val="43137"/>
                    </a:srgbClr>
                  </a:outerShdw>
                </a:effectLst>
              </a:rPr>
              <a:t>ようこそ</a:t>
            </a:r>
            <a:endParaRPr lang="it-CH" altLang="ja-JP" sz="1400" dirty="0">
              <a:solidFill>
                <a:schemeClr val="bg1"/>
              </a:solidFill>
              <a:effectLst>
                <a:outerShdw blurRad="38100" dist="38100" dir="2700000" algn="tl">
                  <a:srgbClr val="000000">
                    <a:alpha val="43137"/>
                  </a:srgbClr>
                </a:outerShdw>
              </a:effectLst>
            </a:endParaRPr>
          </a:p>
          <a:p>
            <a:pPr lvl="0" algn="r">
              <a:lnSpc>
                <a:spcPts val="2200"/>
              </a:lnSpc>
            </a:pPr>
            <a:r>
              <a:rPr lang="it-CH" sz="1400" dirty="0" err="1">
                <a:solidFill>
                  <a:schemeClr val="bg1"/>
                </a:solidFill>
                <a:effectLst>
                  <a:outerShdw blurRad="38100" dist="38100" dir="2700000" algn="tl">
                    <a:srgbClr val="000000">
                      <a:alpha val="43137"/>
                    </a:srgbClr>
                  </a:outerShdw>
                </a:effectLst>
                <a:cs typeface="Aharoni" panose="02010803020104030203" pitchFamily="2" charset="-79"/>
              </a:rPr>
              <a:t>בברכה</a:t>
            </a:r>
            <a:endParaRPr lang="it-CH" sz="1400" dirty="0">
              <a:solidFill>
                <a:schemeClr val="bg1"/>
              </a:solidFill>
              <a:effectLst>
                <a:outerShdw blurRad="38100" dist="38100" dir="2700000" algn="tl">
                  <a:srgbClr val="000000">
                    <a:alpha val="43137"/>
                  </a:srgbClr>
                </a:outerShdw>
              </a:effectLst>
              <a:cs typeface="Aharoni" panose="02010803020104030203" pitchFamily="2" charset="-79"/>
            </a:endParaRPr>
          </a:p>
          <a:p>
            <a:pPr lvl="0" algn="r">
              <a:lnSpc>
                <a:spcPts val="2200"/>
              </a:lnSpc>
            </a:pPr>
            <a:r>
              <a:rPr lang="hi-IN" sz="1400" dirty="0">
                <a:solidFill>
                  <a:schemeClr val="bg1"/>
                </a:solidFill>
                <a:effectLst>
                  <a:outerShdw blurRad="38100" dist="38100" dir="2700000" algn="tl">
                    <a:srgbClr val="000000">
                      <a:alpha val="43137"/>
                    </a:srgbClr>
                  </a:outerShdw>
                </a:effectLst>
                <a:cs typeface="Aharoni" panose="02010803020104030203" pitchFamily="2" charset="-79"/>
              </a:rPr>
              <a:t>स्वागत</a:t>
            </a:r>
            <a:endParaRPr lang="it-CH" sz="1400" dirty="0">
              <a:solidFill>
                <a:schemeClr val="bg1"/>
              </a:solidFill>
              <a:effectLst>
                <a:outerShdw blurRad="38100" dist="38100" dir="2700000" algn="tl">
                  <a:srgbClr val="000000">
                    <a:alpha val="43137"/>
                  </a:srgbClr>
                </a:outerShdw>
              </a:effectLst>
              <a:cs typeface="Aharoni" panose="02010803020104030203" pitchFamily="2" charset="-79"/>
            </a:endParaRPr>
          </a:p>
          <a:p>
            <a:pPr lvl="0" algn="r">
              <a:lnSpc>
                <a:spcPts val="2200"/>
              </a:lnSpc>
            </a:pPr>
            <a:r>
              <a:rPr lang="ar-AE" sz="1400" dirty="0">
                <a:solidFill>
                  <a:schemeClr val="bg1"/>
                </a:solidFill>
                <a:effectLst>
                  <a:outerShdw blurRad="38100" dist="38100" dir="2700000" algn="tl">
                    <a:srgbClr val="000000">
                      <a:alpha val="43137"/>
                    </a:srgbClr>
                  </a:outerShdw>
                </a:effectLst>
                <a:cs typeface="Aharoni" panose="02010803020104030203" pitchFamily="2" charset="-79"/>
              </a:rPr>
              <a:t>أهلا بك</a:t>
            </a:r>
            <a:endParaRPr lang="it-CH" sz="1400" dirty="0">
              <a:solidFill>
                <a:schemeClr val="bg1"/>
              </a:solidFill>
              <a:effectLst>
                <a:outerShdw blurRad="38100" dist="38100" dir="2700000" algn="tl">
                  <a:srgbClr val="000000">
                    <a:alpha val="43137"/>
                  </a:srgbClr>
                </a:outerShdw>
              </a:effectLst>
              <a:cs typeface="Aharoni" panose="02010803020104030203" pitchFamily="2" charset="-79"/>
            </a:endParaRPr>
          </a:p>
          <a:p>
            <a:pPr algn="r">
              <a:lnSpc>
                <a:spcPts val="2200"/>
              </a:lnSpc>
            </a:pPr>
            <a:r>
              <a:rPr lang="az-Cyrl-AZ" sz="1400" dirty="0">
                <a:solidFill>
                  <a:schemeClr val="bg1"/>
                </a:solidFill>
                <a:effectLst>
                  <a:outerShdw blurRad="38100" dist="38100" dir="2700000" algn="tl">
                    <a:srgbClr val="000000">
                      <a:alpha val="43137"/>
                    </a:srgbClr>
                  </a:outerShdw>
                </a:effectLst>
                <a:cs typeface="Aharoni" panose="02010803020104030203" pitchFamily="2" charset="-79"/>
              </a:rPr>
              <a:t>добро пожаловать</a:t>
            </a:r>
            <a:endParaRPr lang="pt-PT" sz="1400" dirty="0">
              <a:solidFill>
                <a:schemeClr val="bg1"/>
              </a:solidFill>
              <a:effectLst>
                <a:outerShdw blurRad="38100" dist="38100" dir="2700000" algn="tl">
                  <a:srgbClr val="000000">
                    <a:alpha val="43137"/>
                  </a:srgbClr>
                </a:outerShdw>
              </a:effectLst>
              <a:cs typeface="Aharoni" panose="02010803020104030203" pitchFamily="2" charset="-79"/>
            </a:endParaRPr>
          </a:p>
          <a:p>
            <a:pPr lvl="0" algn="r">
              <a:lnSpc>
                <a:spcPts val="2200"/>
              </a:lnSpc>
            </a:pPr>
            <a:r>
              <a:rPr lang="ko-KR" altLang="it-CH" sz="1100" dirty="0">
                <a:solidFill>
                  <a:schemeClr val="bg1"/>
                </a:solidFill>
                <a:effectLst>
                  <a:outerShdw blurRad="38100" dist="38100" dir="2700000" algn="tl">
                    <a:srgbClr val="000000">
                      <a:alpha val="43137"/>
                    </a:srgbClr>
                  </a:outerShdw>
                </a:effectLst>
              </a:rPr>
              <a:t>오신 것을 환영합니다</a:t>
            </a:r>
            <a:endParaRPr lang="it-CH" sz="1100" dirty="0">
              <a:solidFill>
                <a:schemeClr val="bg1"/>
              </a:solidFill>
              <a:effectLst>
                <a:outerShdw blurRad="38100" dist="38100" dir="2700000" algn="tl">
                  <a:srgbClr val="000000">
                    <a:alpha val="43137"/>
                  </a:srgbClr>
                </a:outerShdw>
              </a:effectLst>
              <a:latin typeface="Britannic Bold" panose="020B0903060703020204" pitchFamily="34" charset="0"/>
              <a:cs typeface="Aharoni" panose="02010803020104030203" pitchFamily="2" charset="-79"/>
            </a:endParaRPr>
          </a:p>
          <a:p>
            <a:pPr lvl="0" algn="r">
              <a:lnSpc>
                <a:spcPts val="2200"/>
              </a:lnSpc>
            </a:pPr>
            <a:endParaRPr lang="ar-AE" sz="1200" dirty="0">
              <a:solidFill>
                <a:srgbClr val="002E8A"/>
              </a:solidFill>
              <a:cs typeface="Aharoni" panose="02010803020104030203" pitchFamily="2" charset="-79"/>
            </a:endParaRPr>
          </a:p>
        </p:txBody>
      </p:sp>
    </p:spTree>
    <p:extLst>
      <p:ext uri="{BB962C8B-B14F-4D97-AF65-F5344CB8AC3E}">
        <p14:creationId xmlns:p14="http://schemas.microsoft.com/office/powerpoint/2010/main" val="2100941983"/>
      </p:ext>
    </p:extLst>
  </p:cSld>
  <p:clrMapOvr>
    <a:masterClrMapping/>
  </p:clrMapOvr>
  <mc:AlternateContent xmlns:mc="http://schemas.openxmlformats.org/markup-compatibility/2006" xmlns:p14="http://schemas.microsoft.com/office/powerpoint/2010/main">
    <mc:Choice Requires="p14">
      <p:transition spd="slow" p14:dur="2000" advTm="15674"/>
    </mc:Choice>
    <mc:Fallback xmlns="">
      <p:transition spd="slow" advTm="1567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358140" y="1217770"/>
            <a:ext cx="5138420" cy="6688556"/>
          </a:xfrm>
          <a:prstGeom prst="rect">
            <a:avLst/>
          </a:prstGeom>
          <a:noFill/>
        </p:spPr>
        <p:txBody>
          <a:bodyPr wrap="square" lIns="101151" tIns="50575" rIns="101151" bIns="50575" rtlCol="0">
            <a:spAutoFit/>
          </a:bodyPr>
          <a:lstStyle/>
          <a:p>
            <a:r>
              <a:rPr lang="fr-CH" sz="2400" spc="133" dirty="0">
                <a:solidFill>
                  <a:srgbClr val="FF0000"/>
                </a:solidFill>
                <a:latin typeface="Britannic Bold" panose="020B0903060703020204" pitchFamily="34" charset="0"/>
              </a:rPr>
              <a:t>ACQUISIZIONE D’AZIENDA </a:t>
            </a:r>
            <a:r>
              <a:rPr lang="en-US" sz="2400" spc="133" dirty="0">
                <a:solidFill>
                  <a:srgbClr val="002A7E"/>
                </a:solidFill>
                <a:latin typeface="Britannic Bold" panose="020B0903060703020204" pitchFamily="34" charset="0"/>
              </a:rPr>
              <a:t>TUTTO </a:t>
            </a:r>
            <a:r>
              <a:rPr lang="it-CH" sz="2400" spc="133" dirty="0">
                <a:solidFill>
                  <a:srgbClr val="002A7E"/>
                </a:solidFill>
                <a:latin typeface="Britannic Bold" panose="020B0903060703020204" pitchFamily="34" charset="0"/>
              </a:rPr>
              <a:t>CIO’ CHE OCCORRE SAPERE PRIMA DI METTERSI IN VIAGGIO</a:t>
            </a:r>
            <a:endParaRPr lang="it-CH" sz="2400" dirty="0">
              <a:solidFill>
                <a:srgbClr val="002A7E"/>
              </a:solidFill>
              <a:latin typeface="Arial Black" panose="020B0A04020102020204" pitchFamily="34" charset="0"/>
              <a:cs typeface="Aharoni" panose="02010803020104030203" pitchFamily="2" charset="-79"/>
            </a:endParaRPr>
          </a:p>
          <a:p>
            <a:pPr algn="just"/>
            <a:endParaRPr lang="it-CH" sz="1200" b="1" i="1" spc="33" dirty="0">
              <a:solidFill>
                <a:srgbClr val="002A7E"/>
              </a:solidFill>
              <a:cs typeface="Aharoni" panose="02010803020104030203" pitchFamily="2" charset="-79"/>
            </a:endParaRPr>
          </a:p>
          <a:p>
            <a:pPr marL="228600" indent="-228600" algn="just">
              <a:buFont typeface="+mj-lt"/>
              <a:buAutoNum type="arabicPeriod"/>
            </a:pPr>
            <a:r>
              <a:rPr lang="it-IT" sz="1200" b="1" spc="33" dirty="0">
                <a:solidFill>
                  <a:srgbClr val="002A7E"/>
                </a:solidFill>
                <a:cs typeface="Aharoni" panose="02010803020104030203" pitchFamily="2" charset="-79"/>
              </a:rPr>
              <a:t>Un impegno da non sottovalutare. </a:t>
            </a:r>
            <a:r>
              <a:rPr lang="it-IT" sz="1200" spc="33" dirty="0">
                <a:solidFill>
                  <a:srgbClr val="002A7E"/>
                </a:solidFill>
                <a:cs typeface="Aharoni" panose="02010803020104030203" pitchFamily="2" charset="-79"/>
              </a:rPr>
              <a:t>Acquisire l'</a:t>
            </a:r>
            <a:r>
              <a:rPr lang="it-IT" sz="1200" i="1" spc="33" dirty="0">
                <a:solidFill>
                  <a:srgbClr val="002A7E"/>
                </a:solidFill>
                <a:cs typeface="Aharoni" panose="02010803020104030203" pitchFamily="2" charset="-79"/>
              </a:rPr>
              <a:t>azienda giusta </a:t>
            </a:r>
            <a:r>
              <a:rPr lang="it-IT" sz="1200" spc="33" dirty="0">
                <a:solidFill>
                  <a:srgbClr val="002A7E"/>
                </a:solidFill>
                <a:cs typeface="Aharoni" panose="02010803020104030203" pitchFamily="2" charset="-79"/>
              </a:rPr>
              <a:t>è un impegno sfidante che richiede competenze ed assorbe risorse e tempo. Dalla ricerca dei </a:t>
            </a:r>
            <a:r>
              <a:rPr lang="it-IT" sz="1200" i="1" spc="33" dirty="0">
                <a:solidFill>
                  <a:srgbClr val="002A7E"/>
                </a:solidFill>
                <a:cs typeface="Aharoni" panose="02010803020104030203" pitchFamily="2" charset="-79"/>
              </a:rPr>
              <a:t>potenziali target </a:t>
            </a:r>
            <a:r>
              <a:rPr lang="it-IT" sz="1200" spc="33" dirty="0">
                <a:solidFill>
                  <a:srgbClr val="002A7E"/>
                </a:solidFill>
                <a:cs typeface="Aharoni" panose="02010803020104030203" pitchFamily="2" charset="-79"/>
              </a:rPr>
              <a:t>alla valutazione del </a:t>
            </a:r>
            <a:r>
              <a:rPr lang="it-IT" sz="1200" i="1" spc="33" dirty="0" err="1">
                <a:solidFill>
                  <a:srgbClr val="002A7E"/>
                </a:solidFill>
                <a:cs typeface="Aharoni" panose="02010803020104030203" pitchFamily="2" charset="-79"/>
              </a:rPr>
              <a:t>fit</a:t>
            </a:r>
            <a:r>
              <a:rPr lang="it-IT" sz="1200" spc="33" dirty="0">
                <a:solidFill>
                  <a:srgbClr val="002A7E"/>
                </a:solidFill>
                <a:cs typeface="Aharoni" panose="02010803020104030203" pitchFamily="2" charset="-79"/>
              </a:rPr>
              <a:t> </a:t>
            </a:r>
            <a:r>
              <a:rPr lang="it-IT" sz="1200" i="1" spc="33" dirty="0">
                <a:solidFill>
                  <a:srgbClr val="002A7E"/>
                </a:solidFill>
                <a:cs typeface="Aharoni" panose="02010803020104030203" pitchFamily="2" charset="-79"/>
              </a:rPr>
              <a:t>strategico e finanziario</a:t>
            </a:r>
            <a:r>
              <a:rPr lang="it-IT" sz="1200" spc="33" dirty="0">
                <a:solidFill>
                  <a:srgbClr val="002A7E"/>
                </a:solidFill>
                <a:cs typeface="Aharoni" panose="02010803020104030203" pitchFamily="2" charset="-79"/>
              </a:rPr>
              <a:t>; dallo sfruttamento delle </a:t>
            </a:r>
            <a:r>
              <a:rPr lang="it-IT" sz="1200" i="1" spc="33" dirty="0">
                <a:solidFill>
                  <a:srgbClr val="002A7E"/>
                </a:solidFill>
                <a:cs typeface="Aharoni" panose="02010803020104030203" pitchFamily="2" charset="-79"/>
              </a:rPr>
              <a:t>sinergie latenti </a:t>
            </a:r>
            <a:r>
              <a:rPr lang="it-IT" sz="1200" spc="33" dirty="0">
                <a:solidFill>
                  <a:srgbClr val="002A7E"/>
                </a:solidFill>
                <a:cs typeface="Aharoni" panose="02010803020104030203" pitchFamily="2" charset="-79"/>
              </a:rPr>
              <a:t>all'</a:t>
            </a:r>
            <a:r>
              <a:rPr lang="it-IT" sz="1200" i="1" spc="33" dirty="0">
                <a:solidFill>
                  <a:srgbClr val="002A7E"/>
                </a:solidFill>
                <a:cs typeface="Aharoni" panose="02010803020104030203" pitchFamily="2" charset="-79"/>
              </a:rPr>
              <a:t>allineamento organizzativo</a:t>
            </a:r>
            <a:r>
              <a:rPr lang="it-IT" sz="1200" spc="33" dirty="0">
                <a:solidFill>
                  <a:srgbClr val="002A7E"/>
                </a:solidFill>
                <a:cs typeface="Aharoni" panose="02010803020104030203" pitchFamily="2" charset="-79"/>
              </a:rPr>
              <a:t>, occorre assicurarsi che la transazione sia ben progettata ed eseguita e che il ritorno sull'investimento sia massimizzato. </a:t>
            </a:r>
          </a:p>
          <a:p>
            <a:pPr marL="228600" indent="-228600" algn="just">
              <a:buFont typeface="+mj-lt"/>
              <a:buAutoNum type="arabicPeriod"/>
            </a:pPr>
            <a:endParaRPr lang="it-IT" sz="800" b="1" spc="33" dirty="0">
              <a:solidFill>
                <a:srgbClr val="002A7E"/>
              </a:solidFill>
              <a:cs typeface="Aharoni" panose="02010803020104030203" pitchFamily="2" charset="-79"/>
            </a:endParaRPr>
          </a:p>
          <a:p>
            <a:pPr marL="228600" indent="-228600" algn="just">
              <a:buFont typeface="+mj-lt"/>
              <a:buAutoNum type="arabicPeriod"/>
            </a:pPr>
            <a:r>
              <a:rPr lang="it-IT" sz="1200" b="1" spc="33" dirty="0">
                <a:solidFill>
                  <a:srgbClr val="002A7E"/>
                </a:solidFill>
                <a:cs typeface="Aharoni" panose="02010803020104030203" pitchFamily="2" charset="-79"/>
              </a:rPr>
              <a:t>Una strategia chiara e coerente.</a:t>
            </a:r>
            <a:r>
              <a:rPr lang="it-IT" sz="1200" spc="33" dirty="0">
                <a:solidFill>
                  <a:srgbClr val="002A7E"/>
                </a:solidFill>
                <a:cs typeface="Aharoni" panose="02010803020104030203" pitchFamily="2" charset="-79"/>
              </a:rPr>
              <a:t> Non si deve intraprendere un'acquisizione d'azienda senza avere una chiara visione di quale </a:t>
            </a:r>
            <a:r>
              <a:rPr lang="it-IT" sz="1200" i="1" spc="33" dirty="0">
                <a:solidFill>
                  <a:srgbClr val="002A7E"/>
                </a:solidFill>
                <a:cs typeface="Aharoni" panose="02010803020104030203" pitchFamily="2" charset="-79"/>
              </a:rPr>
              <a:t>azienda target </a:t>
            </a:r>
            <a:r>
              <a:rPr lang="it-IT" sz="1200" spc="33" dirty="0">
                <a:solidFill>
                  <a:srgbClr val="002A7E"/>
                </a:solidFill>
                <a:cs typeface="Aharoni" panose="02010803020104030203" pitchFamily="2" charset="-79"/>
              </a:rPr>
              <a:t>acquistare e quale </a:t>
            </a:r>
            <a:r>
              <a:rPr lang="it-IT" sz="1200" i="1" spc="33" dirty="0">
                <a:solidFill>
                  <a:srgbClr val="002A7E"/>
                </a:solidFill>
                <a:cs typeface="Aharoni" panose="02010803020104030203" pitchFamily="2" charset="-79"/>
              </a:rPr>
              <a:t>contributo </a:t>
            </a:r>
            <a:r>
              <a:rPr lang="it-IT" sz="1200" spc="33" dirty="0">
                <a:solidFill>
                  <a:srgbClr val="002A7E"/>
                </a:solidFill>
                <a:cs typeface="Aharoni" panose="02010803020104030203" pitchFamily="2" charset="-79"/>
              </a:rPr>
              <a:t>attendersi da essa. Obiettivi, strategie e criteri di acquisizione devono essere fissati prima di attivare il processo d’acquisto per non inciampare su target errati, fuorvianti, speculativi, allettanti ma incoerenti rispetto al necessario.</a:t>
            </a:r>
            <a:endParaRPr lang="en-US" sz="1200" spc="33" dirty="0">
              <a:solidFill>
                <a:srgbClr val="002A7E"/>
              </a:solidFill>
              <a:cs typeface="Aharoni" panose="02010803020104030203" pitchFamily="2" charset="-79"/>
            </a:endParaRPr>
          </a:p>
          <a:p>
            <a:pPr marL="228600" indent="-228600" algn="just">
              <a:buFont typeface="+mj-lt"/>
              <a:buAutoNum type="arabicPeriod"/>
            </a:pPr>
            <a:endParaRPr lang="en-US" sz="800" b="1" spc="33" dirty="0">
              <a:solidFill>
                <a:srgbClr val="002A7E"/>
              </a:solidFill>
              <a:cs typeface="Aharoni" panose="02010803020104030203" pitchFamily="2" charset="-79"/>
            </a:endParaRPr>
          </a:p>
          <a:p>
            <a:pPr marL="228600" indent="-228600" algn="just">
              <a:buFont typeface="+mj-lt"/>
              <a:buAutoNum type="arabicPeriod"/>
            </a:pPr>
            <a:r>
              <a:rPr lang="it-IT" sz="1200" b="1" spc="33" dirty="0">
                <a:solidFill>
                  <a:srgbClr val="002A7E"/>
                </a:solidFill>
                <a:cs typeface="Aharoni" panose="02010803020104030203" pitchFamily="2" charset="-79"/>
              </a:rPr>
              <a:t>Un processo </a:t>
            </a:r>
            <a:r>
              <a:rPr lang="it-IT" sz="1200" b="1" i="1" spc="33" dirty="0" err="1">
                <a:solidFill>
                  <a:srgbClr val="002A7E"/>
                </a:solidFill>
                <a:cs typeface="Aharoni" panose="02010803020104030203" pitchFamily="2" charset="-79"/>
              </a:rPr>
              <a:t>buy</a:t>
            </a:r>
            <a:r>
              <a:rPr lang="it-IT" sz="1200" b="1" i="1" spc="33" dirty="0">
                <a:solidFill>
                  <a:srgbClr val="002A7E"/>
                </a:solidFill>
                <a:cs typeface="Aharoni" panose="02010803020104030203" pitchFamily="2" charset="-79"/>
              </a:rPr>
              <a:t>-sid</a:t>
            </a:r>
            <a:r>
              <a:rPr lang="it-IT" sz="1200" b="1" spc="33" dirty="0">
                <a:solidFill>
                  <a:srgbClr val="002A7E"/>
                </a:solidFill>
                <a:cs typeface="Aharoni" panose="02010803020104030203" pitchFamily="2" charset="-79"/>
              </a:rPr>
              <a:t>e finalizzato. </a:t>
            </a:r>
            <a:r>
              <a:rPr lang="it-IT" sz="1200" spc="33" dirty="0">
                <a:solidFill>
                  <a:srgbClr val="002A7E"/>
                </a:solidFill>
                <a:cs typeface="Aharoni" panose="02010803020104030203" pitchFamily="2" charset="-79"/>
              </a:rPr>
              <a:t>Il buon esito di un'acquisizione dipende anche dalla qualità del processo </a:t>
            </a:r>
            <a:r>
              <a:rPr lang="it-IT" sz="1200" i="1" spc="33" dirty="0" err="1">
                <a:solidFill>
                  <a:srgbClr val="002A7E"/>
                </a:solidFill>
                <a:cs typeface="Aharoni" panose="02010803020104030203" pitchFamily="2" charset="-79"/>
              </a:rPr>
              <a:t>buy</a:t>
            </a:r>
            <a:r>
              <a:rPr lang="it-IT" sz="1200" i="1" spc="33" dirty="0">
                <a:solidFill>
                  <a:srgbClr val="002A7E"/>
                </a:solidFill>
                <a:cs typeface="Aharoni" panose="02010803020104030203" pitchFamily="2" charset="-79"/>
              </a:rPr>
              <a:t>-side </a:t>
            </a:r>
            <a:r>
              <a:rPr lang="it-IT" sz="1200" spc="33" dirty="0">
                <a:solidFill>
                  <a:srgbClr val="002A7E"/>
                </a:solidFill>
                <a:cs typeface="Aharoni" panose="02010803020104030203" pitchFamily="2" charset="-79"/>
              </a:rPr>
              <a:t>utilizzato</a:t>
            </a:r>
            <a:r>
              <a:rPr lang="it-IT" sz="1200" i="1" spc="33" dirty="0">
                <a:solidFill>
                  <a:srgbClr val="002A7E"/>
                </a:solidFill>
                <a:cs typeface="Aharoni" panose="02010803020104030203" pitchFamily="2" charset="-79"/>
              </a:rPr>
              <a:t> </a:t>
            </a:r>
            <a:r>
              <a:rPr lang="it-IT" sz="1200" spc="33" dirty="0">
                <a:solidFill>
                  <a:srgbClr val="002A7E"/>
                </a:solidFill>
                <a:cs typeface="Aharoni" panose="02010803020104030203" pitchFamily="2" charset="-79"/>
              </a:rPr>
              <a:t>il quale deve essere mirato, disciplinato e finalizzato. Ciò serve per evitare di dispendere risorse e tempo a fronte di risultati infruttuosi o peggio, di incappare in fatidici errori di ingannevoli o scadenti investimenti. </a:t>
            </a:r>
          </a:p>
          <a:p>
            <a:pPr marL="228600" indent="-228600" algn="just">
              <a:buFont typeface="+mj-lt"/>
              <a:buAutoNum type="arabicPeriod"/>
            </a:pPr>
            <a:endParaRPr lang="it-IT" sz="800" b="1" spc="33" dirty="0">
              <a:solidFill>
                <a:srgbClr val="002A7E"/>
              </a:solidFill>
              <a:cs typeface="Aharoni" panose="02010803020104030203" pitchFamily="2" charset="-79"/>
            </a:endParaRPr>
          </a:p>
          <a:p>
            <a:pPr marL="228600" indent="-228600" algn="just">
              <a:buFont typeface="+mj-lt"/>
              <a:buAutoNum type="arabicPeriod"/>
            </a:pPr>
            <a:r>
              <a:rPr lang="it-IT" sz="1200" b="1" spc="33" dirty="0">
                <a:solidFill>
                  <a:srgbClr val="002A7E"/>
                </a:solidFill>
                <a:cs typeface="Aharoni" panose="02010803020104030203" pitchFamily="2" charset="-79"/>
              </a:rPr>
              <a:t>Un esperto M&amp;A al vostro fianco. </a:t>
            </a:r>
            <a:r>
              <a:rPr lang="it-IT" sz="1200" spc="33" dirty="0">
                <a:solidFill>
                  <a:srgbClr val="002A7E"/>
                </a:solidFill>
                <a:cs typeface="Aharoni" panose="02010803020104030203" pitchFamily="2" charset="-79"/>
              </a:rPr>
              <a:t>Pretendere di essere esperti di operazioni M.&amp;A. senza averne una adeguata esperienza è rischioso e costoso. Inoltre, il tempo sottratto alla conduzione del </a:t>
            </a:r>
            <a:r>
              <a:rPr lang="it-IT" sz="1200" i="1" spc="33" dirty="0">
                <a:solidFill>
                  <a:srgbClr val="002A7E"/>
                </a:solidFill>
                <a:cs typeface="Aharoni" panose="02010803020104030203" pitchFamily="2" charset="-79"/>
              </a:rPr>
              <a:t>day-by-day business</a:t>
            </a:r>
            <a:r>
              <a:rPr lang="it-IT" sz="1200" spc="33" dirty="0">
                <a:solidFill>
                  <a:srgbClr val="002A7E"/>
                </a:solidFill>
                <a:cs typeface="Aharoni" panose="02010803020104030203" pitchFamily="2" charset="-79"/>
              </a:rPr>
              <a:t> significa distrazione dagli obiettivi e perdita di opportunità. La guida di un esperto M&amp;A che affianchi l’acquirente con metodo, competenza e riservatezza, è la decisione giusta per assicurarsi il migliore </a:t>
            </a:r>
            <a:r>
              <a:rPr lang="it-IT" sz="1200" i="1" spc="33" dirty="0">
                <a:solidFill>
                  <a:srgbClr val="002A7E"/>
                </a:solidFill>
                <a:cs typeface="Aharoni" panose="02010803020104030203" pitchFamily="2" charset="-79"/>
              </a:rPr>
              <a:t>deal</a:t>
            </a:r>
            <a:r>
              <a:rPr lang="it-IT" sz="1200" spc="33" dirty="0">
                <a:solidFill>
                  <a:srgbClr val="002A7E"/>
                </a:solidFill>
                <a:cs typeface="Aharoni" panose="02010803020104030203" pitchFamily="2" charset="-79"/>
              </a:rPr>
              <a:t>, senza impattare sulla tenuta degli affari quotidiani. </a:t>
            </a:r>
          </a:p>
          <a:p>
            <a:pPr algn="just"/>
            <a:endParaRPr lang="it-IT" sz="1200" spc="33" dirty="0">
              <a:solidFill>
                <a:srgbClr val="002A7E"/>
              </a:solidFill>
              <a:cs typeface="Aharoni" panose="02010803020104030203" pitchFamily="2" charset="-79"/>
            </a:endParaRPr>
          </a:p>
          <a:p>
            <a:pPr algn="just"/>
            <a:endParaRPr lang="it-IT" sz="800" b="1" spc="33" dirty="0">
              <a:solidFill>
                <a:srgbClr val="002A7E"/>
              </a:solidFill>
              <a:cs typeface="Aharoni" panose="02010803020104030203" pitchFamily="2" charset="-79"/>
            </a:endParaRPr>
          </a:p>
        </p:txBody>
      </p:sp>
      <p:sp>
        <p:nvSpPr>
          <p:cNvPr id="5" name="Segnaposto numero diapositiva 4"/>
          <p:cNvSpPr>
            <a:spLocks noGrp="1"/>
          </p:cNvSpPr>
          <p:nvPr>
            <p:ph type="sldNum" sz="quarter" idx="4294967295"/>
          </p:nvPr>
        </p:nvSpPr>
        <p:spPr>
          <a:xfrm>
            <a:off x="196850" y="7320679"/>
            <a:ext cx="434261" cy="249791"/>
          </a:xfrm>
          <a:prstGeom prst="rect">
            <a:avLst/>
          </a:prstGeom>
        </p:spPr>
        <p:txBody>
          <a:bodyPr/>
          <a:lstStyle/>
          <a:p>
            <a:fld id="{4C2AB6C8-8D90-4BFD-B169-CECB02CD3501}" type="slidenum">
              <a:rPr lang="it-CH" smtClean="0"/>
              <a:t>2</a:t>
            </a:fld>
            <a:endParaRPr lang="it-CH" dirty="0"/>
          </a:p>
        </p:txBody>
      </p:sp>
      <p:sp>
        <p:nvSpPr>
          <p:cNvPr id="11" name="CasellaDiTesto 10">
            <a:extLst>
              <a:ext uri="{FF2B5EF4-FFF2-40B4-BE49-F238E27FC236}">
                <a16:creationId xmlns:a16="http://schemas.microsoft.com/office/drawing/2014/main" id="{C1B24925-6CD4-451C-9018-681CA4916E3B}"/>
              </a:ext>
            </a:extLst>
          </p:cNvPr>
          <p:cNvSpPr txBox="1"/>
          <p:nvPr/>
        </p:nvSpPr>
        <p:spPr>
          <a:xfrm>
            <a:off x="5688330" y="4555210"/>
            <a:ext cx="4832350" cy="2902905"/>
          </a:xfrm>
          <a:prstGeom prst="rect">
            <a:avLst/>
          </a:prstGeom>
          <a:noFill/>
        </p:spPr>
        <p:txBody>
          <a:bodyPr wrap="square" lIns="101151" tIns="50575" rIns="101151" bIns="50575" rtlCol="0">
            <a:spAutoFit/>
          </a:bodyPr>
          <a:lstStyle/>
          <a:p>
            <a:pPr algn="just"/>
            <a:endParaRPr lang="it-CH" sz="1000" b="1" i="1" spc="33" dirty="0">
              <a:solidFill>
                <a:srgbClr val="002A7E"/>
              </a:solidFill>
              <a:cs typeface="Aharoni" panose="02010803020104030203" pitchFamily="2" charset="-79"/>
            </a:endParaRPr>
          </a:p>
          <a:p>
            <a:pPr marL="228600" indent="-228600" algn="just">
              <a:buFont typeface="+mj-lt"/>
              <a:buAutoNum type="arabicPeriod" startAt="5"/>
            </a:pPr>
            <a:r>
              <a:rPr lang="it-IT" sz="1200" b="1" spc="33" dirty="0">
                <a:solidFill>
                  <a:srgbClr val="002A7E"/>
                </a:solidFill>
                <a:cs typeface="Aharoni" panose="02010803020104030203" pitchFamily="2" charset="-79"/>
              </a:rPr>
              <a:t>Uno sportello unico di risorse e competenze. </a:t>
            </a:r>
            <a:r>
              <a:rPr lang="it-IT" sz="1200" spc="33" dirty="0">
                <a:solidFill>
                  <a:srgbClr val="002A7E"/>
                </a:solidFill>
                <a:cs typeface="Aharoni" panose="02010803020104030203" pitchFamily="2" charset="-79"/>
              </a:rPr>
              <a:t>L’acquisizione d’azienda richiede la messa in campo di una panoplia di competenze, relazioni e tecnologie. Dalla strategia di acquisizione, alla ricerca e contatto dei target; dalla valutazione d’azienda alla negoziazione con i venditori; dalla strutturazione del deal al coordinamento degli accordi finali; un </a:t>
            </a:r>
            <a:r>
              <a:rPr lang="it-IT" sz="1200" i="1" spc="33" dirty="0">
                <a:solidFill>
                  <a:srgbClr val="002A7E"/>
                </a:solidFill>
                <a:cs typeface="Aharoni" panose="02010803020104030203" pitchFamily="2" charset="-79"/>
              </a:rPr>
              <a:t>one-stop shop M&amp;A</a:t>
            </a:r>
            <a:r>
              <a:rPr lang="it-IT" sz="1200" spc="33" dirty="0">
                <a:solidFill>
                  <a:srgbClr val="002A7E"/>
                </a:solidFill>
                <a:cs typeface="Aharoni" panose="02010803020104030203" pitchFamily="2" charset="-79"/>
              </a:rPr>
              <a:t> ottimizza le </a:t>
            </a:r>
            <a:r>
              <a:rPr lang="it-IT" sz="1200" i="1" spc="33" dirty="0">
                <a:solidFill>
                  <a:srgbClr val="002A7E"/>
                </a:solidFill>
                <a:cs typeface="Aharoni" panose="02010803020104030203" pitchFamily="2" charset="-79"/>
              </a:rPr>
              <a:t>chance</a:t>
            </a:r>
            <a:r>
              <a:rPr lang="it-IT" sz="1200" spc="33" dirty="0">
                <a:solidFill>
                  <a:srgbClr val="002A7E"/>
                </a:solidFill>
                <a:cs typeface="Aharoni" panose="02010803020104030203" pitchFamily="2" charset="-79"/>
              </a:rPr>
              <a:t> e il risultato della vostra transazione.</a:t>
            </a:r>
          </a:p>
          <a:p>
            <a:pPr algn="just"/>
            <a:endParaRPr lang="it-IT" sz="800" spc="33" dirty="0">
              <a:solidFill>
                <a:srgbClr val="002A7E"/>
              </a:solidFill>
              <a:cs typeface="Aharoni" panose="02010803020104030203" pitchFamily="2" charset="-79"/>
            </a:endParaRPr>
          </a:p>
          <a:p>
            <a:pPr marL="228600" indent="-228600" algn="just">
              <a:buFont typeface="+mj-lt"/>
              <a:buAutoNum type="arabicPeriod" startAt="6"/>
            </a:pPr>
            <a:r>
              <a:rPr lang="it-IT" sz="1200" b="1" spc="33" dirty="0">
                <a:solidFill>
                  <a:srgbClr val="002A7E"/>
                </a:solidFill>
                <a:cs typeface="Aharoni" panose="02010803020104030203" pitchFamily="2" charset="-79"/>
              </a:rPr>
              <a:t>Una partnership collaborativa e leale. </a:t>
            </a:r>
            <a:r>
              <a:rPr lang="it-IT" sz="1200" spc="33" dirty="0">
                <a:solidFill>
                  <a:srgbClr val="002A7E"/>
                </a:solidFill>
                <a:cs typeface="Aharoni" panose="02010803020104030203" pitchFamily="2" charset="-79"/>
              </a:rPr>
              <a:t>L'acquisto di un’azienda è un processo complesso e laborioso che esige l'instaurazione di una partnership leale, trasparente e collaborativa tra Cliente e </a:t>
            </a:r>
            <a:r>
              <a:rPr lang="it-IT" sz="1200" i="1" spc="33" dirty="0">
                <a:solidFill>
                  <a:srgbClr val="002A7E"/>
                </a:solidFill>
                <a:cs typeface="Aharoni" panose="02010803020104030203" pitchFamily="2" charset="-79"/>
              </a:rPr>
              <a:t>Advisor</a:t>
            </a:r>
            <a:r>
              <a:rPr lang="it-IT" sz="1200" spc="33" dirty="0">
                <a:solidFill>
                  <a:srgbClr val="002A7E"/>
                </a:solidFill>
                <a:cs typeface="Aharoni" panose="02010803020104030203" pitchFamily="2" charset="-79"/>
              </a:rPr>
              <a:t>. Entrambe le parti devono adempiere ai rispettivi obblighi contrattuali, relazionandosi, coinvolgendosi e informandosi vicendevolmente in modo tempestivo, esaustivo e veritiero.</a:t>
            </a:r>
          </a:p>
          <a:p>
            <a:pPr marL="228600" indent="-228600" algn="just">
              <a:buFont typeface="+mj-lt"/>
              <a:buAutoNum type="arabicPeriod" startAt="6"/>
            </a:pPr>
            <a:endParaRPr lang="it-IT" sz="800" b="1" spc="33" dirty="0">
              <a:solidFill>
                <a:srgbClr val="002A7E"/>
              </a:solidFill>
              <a:cs typeface="Aharoni" panose="02010803020104030203" pitchFamily="2" charset="-79"/>
            </a:endParaRPr>
          </a:p>
        </p:txBody>
      </p:sp>
      <p:pic>
        <p:nvPicPr>
          <p:cNvPr id="2" name="Immagine 1">
            <a:extLst>
              <a:ext uri="{FF2B5EF4-FFF2-40B4-BE49-F238E27FC236}">
                <a16:creationId xmlns:a16="http://schemas.microsoft.com/office/drawing/2014/main" id="{EEB25269-9C01-4EF2-9F28-CACA24C9DC33}"/>
              </a:ext>
            </a:extLst>
          </p:cNvPr>
          <p:cNvPicPr>
            <a:picLocks noChangeAspect="1"/>
          </p:cNvPicPr>
          <p:nvPr/>
        </p:nvPicPr>
        <p:blipFill>
          <a:blip r:embed="rId2"/>
          <a:stretch>
            <a:fillRect/>
          </a:stretch>
        </p:blipFill>
        <p:spPr>
          <a:xfrm>
            <a:off x="5734908" y="1367516"/>
            <a:ext cx="4755292" cy="3194581"/>
          </a:xfrm>
          <a:prstGeom prst="rect">
            <a:avLst/>
          </a:prstGeom>
        </p:spPr>
      </p:pic>
    </p:spTree>
    <p:extLst>
      <p:ext uri="{BB962C8B-B14F-4D97-AF65-F5344CB8AC3E}">
        <p14:creationId xmlns:p14="http://schemas.microsoft.com/office/powerpoint/2010/main" val="1738564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323850" y="1526677"/>
            <a:ext cx="5048250" cy="6134558"/>
          </a:xfrm>
          <a:prstGeom prst="rect">
            <a:avLst/>
          </a:prstGeom>
          <a:noFill/>
        </p:spPr>
        <p:txBody>
          <a:bodyPr wrap="square" lIns="101151" tIns="50575" rIns="101151" bIns="50575" rtlCol="0">
            <a:spAutoFit/>
          </a:bodyPr>
          <a:lstStyle/>
          <a:p>
            <a:pPr marL="228600" indent="-228600" algn="just">
              <a:buFont typeface="+mj-lt"/>
              <a:buAutoNum type="arabicPeriod" startAt="7"/>
            </a:pPr>
            <a:r>
              <a:rPr lang="it-IT" sz="1200" b="1" spc="33" dirty="0">
                <a:solidFill>
                  <a:srgbClr val="002A7E"/>
                </a:solidFill>
                <a:cs typeface="Aharoni" panose="02010803020104030203" pitchFamily="2" charset="-79"/>
              </a:rPr>
              <a:t>Acquistare o non acquistare? </a:t>
            </a:r>
            <a:r>
              <a:rPr lang="it-IT" sz="1200" spc="33" dirty="0">
                <a:solidFill>
                  <a:srgbClr val="002A7E"/>
                </a:solidFill>
                <a:cs typeface="Aharoni" panose="02010803020104030203" pitchFamily="2" charset="-79"/>
              </a:rPr>
              <a:t>La domanda che spesso si insinua è se sia o meno giunto il momento di crescere attraverso un'acquisizione d’azienda e se "Si", in quale direzione. La risposta dipende dalla struttura e dinamica del mercato, dalla visione strategica e dalle risorse finanziarie disponibili, così come dall’attrattiva e dal contributo sinergico che l’azienda target può arrecare all'acquirente. </a:t>
            </a:r>
          </a:p>
          <a:p>
            <a:pPr marL="228600" indent="-228600" algn="just">
              <a:buFont typeface="+mj-lt"/>
              <a:buAutoNum type="arabicPeriod" startAt="7"/>
            </a:pPr>
            <a:endParaRPr lang="it-IT" sz="800" b="1" spc="33" dirty="0">
              <a:solidFill>
                <a:srgbClr val="002A7E"/>
              </a:solidFill>
              <a:cs typeface="Aharoni" panose="02010803020104030203" pitchFamily="2" charset="-79"/>
            </a:endParaRPr>
          </a:p>
          <a:p>
            <a:pPr marL="228600" indent="-228600" algn="just">
              <a:buFont typeface="+mj-lt"/>
              <a:buAutoNum type="arabicPeriod" startAt="7"/>
            </a:pPr>
            <a:r>
              <a:rPr lang="en-US" sz="1200" b="1" spc="33" dirty="0">
                <a:solidFill>
                  <a:srgbClr val="002A7E"/>
                </a:solidFill>
                <a:cs typeface="Aharoni" panose="02010803020104030203" pitchFamily="2" charset="-79"/>
              </a:rPr>
              <a:t>Le </a:t>
            </a:r>
            <a:r>
              <a:rPr lang="en-US" sz="1200" b="1" spc="33" dirty="0" err="1">
                <a:solidFill>
                  <a:srgbClr val="002A7E"/>
                </a:solidFill>
                <a:cs typeface="Aharoni" panose="02010803020104030203" pitchFamily="2" charset="-79"/>
              </a:rPr>
              <a:t>sinergie</a:t>
            </a:r>
            <a:r>
              <a:rPr lang="en-US" sz="1200" b="1" spc="33" dirty="0">
                <a:solidFill>
                  <a:srgbClr val="002A7E"/>
                </a:solidFill>
                <a:cs typeface="Aharoni" panose="02010803020104030203" pitchFamily="2" charset="-79"/>
              </a:rPr>
              <a:t> </a:t>
            </a:r>
            <a:r>
              <a:rPr lang="en-US" sz="1200" b="1" spc="33" dirty="0" err="1">
                <a:solidFill>
                  <a:srgbClr val="002A7E"/>
                </a:solidFill>
                <a:cs typeface="Aharoni" panose="02010803020104030203" pitchFamily="2" charset="-79"/>
              </a:rPr>
              <a:t>devono</a:t>
            </a:r>
            <a:r>
              <a:rPr lang="en-US" sz="1200" b="1" spc="33" dirty="0">
                <a:solidFill>
                  <a:srgbClr val="002A7E"/>
                </a:solidFill>
                <a:cs typeface="Aharoni" panose="02010803020104030203" pitchFamily="2" charset="-79"/>
              </a:rPr>
              <a:t> </a:t>
            </a:r>
            <a:r>
              <a:rPr lang="en-US" sz="1200" b="1" spc="33" dirty="0" err="1">
                <a:solidFill>
                  <a:srgbClr val="002A7E"/>
                </a:solidFill>
                <a:cs typeface="Aharoni" panose="02010803020104030203" pitchFamily="2" charset="-79"/>
              </a:rPr>
              <a:t>essere</a:t>
            </a:r>
            <a:r>
              <a:rPr lang="en-US" sz="1200" b="1" spc="33" dirty="0">
                <a:solidFill>
                  <a:srgbClr val="002A7E"/>
                </a:solidFill>
                <a:cs typeface="Aharoni" panose="02010803020104030203" pitchFamily="2" charset="-79"/>
              </a:rPr>
              <a:t> </a:t>
            </a:r>
            <a:r>
              <a:rPr lang="en-US" sz="1200" b="1" spc="33" dirty="0" err="1">
                <a:solidFill>
                  <a:srgbClr val="002A7E"/>
                </a:solidFill>
                <a:cs typeface="Aharoni" panose="02010803020104030203" pitchFamily="2" charset="-79"/>
              </a:rPr>
              <a:t>superiori</a:t>
            </a:r>
            <a:r>
              <a:rPr lang="en-US" sz="1200" b="1" spc="33" dirty="0">
                <a:solidFill>
                  <a:srgbClr val="002A7E"/>
                </a:solidFill>
                <a:cs typeface="Aharoni" panose="02010803020104030203" pitchFamily="2" charset="-79"/>
              </a:rPr>
              <a:t> al </a:t>
            </a:r>
            <a:r>
              <a:rPr lang="en-US" sz="1200" b="1" spc="33" dirty="0" err="1">
                <a:solidFill>
                  <a:srgbClr val="002A7E"/>
                </a:solidFill>
                <a:cs typeface="Aharoni" panose="02010803020104030203" pitchFamily="2" charset="-79"/>
              </a:rPr>
              <a:t>sovraprezzo</a:t>
            </a:r>
            <a:r>
              <a:rPr lang="en-US" sz="1200" b="1" spc="33" dirty="0">
                <a:solidFill>
                  <a:srgbClr val="002A7E"/>
                </a:solidFill>
                <a:cs typeface="Aharoni" panose="02010803020104030203" pitchFamily="2" charset="-79"/>
              </a:rPr>
              <a:t>. </a:t>
            </a:r>
            <a:r>
              <a:rPr lang="it-IT" sz="1200" spc="33" dirty="0">
                <a:solidFill>
                  <a:srgbClr val="002A7E"/>
                </a:solidFill>
                <a:cs typeface="Aharoni" panose="02010803020104030203" pitchFamily="2" charset="-79"/>
              </a:rPr>
              <a:t>Non c’è alcuna buona ragione per acquisire un'azienda, se il piano di integrazione post-acquisizione non è in grado di generare sinergie e guadagni in misura ben maggiore rispetto al premio pagato. Attenzione però anche ai ribassi di prezzo. Nessun prezzo è abbastanza basso quando si acquista un'azienda che distrugge regolarmente valore economico. </a:t>
            </a:r>
          </a:p>
          <a:p>
            <a:pPr marL="228600" indent="-228600" algn="just">
              <a:buFont typeface="+mj-lt"/>
              <a:buAutoNum type="arabicPeriod" startAt="7"/>
            </a:pPr>
            <a:endParaRPr lang="fr-CH" sz="800" b="1" spc="33" dirty="0">
              <a:solidFill>
                <a:srgbClr val="002A7E"/>
              </a:solidFill>
              <a:cs typeface="Aharoni" panose="02010803020104030203" pitchFamily="2" charset="-79"/>
            </a:endParaRPr>
          </a:p>
          <a:p>
            <a:pPr marL="180975" indent="-180975" algn="just"/>
            <a:r>
              <a:rPr lang="fr-CH" sz="1200" b="1" spc="33" dirty="0">
                <a:solidFill>
                  <a:srgbClr val="002A7E"/>
                </a:solidFill>
                <a:cs typeface="Aharoni" panose="02010803020104030203" pitchFamily="2" charset="-79"/>
              </a:rPr>
              <a:t>9. </a:t>
            </a:r>
            <a:r>
              <a:rPr lang="en-US" sz="1200" b="1" spc="33" dirty="0" err="1">
                <a:solidFill>
                  <a:srgbClr val="002A7E"/>
                </a:solidFill>
                <a:cs typeface="Aharoni" panose="02010803020104030203" pitchFamily="2" charset="-79"/>
              </a:rPr>
              <a:t>Quanto</a:t>
            </a:r>
            <a:r>
              <a:rPr lang="en-US" sz="1200" b="1" spc="33" dirty="0">
                <a:solidFill>
                  <a:srgbClr val="002A7E"/>
                </a:solidFill>
                <a:cs typeface="Aharoni" panose="02010803020104030203" pitchFamily="2" charset="-79"/>
              </a:rPr>
              <a:t> </a:t>
            </a:r>
            <a:r>
              <a:rPr lang="en-US" sz="1200" b="1" spc="33" dirty="0" err="1">
                <a:solidFill>
                  <a:srgbClr val="002A7E"/>
                </a:solidFill>
                <a:cs typeface="Aharoni" panose="02010803020104030203" pitchFamily="2" charset="-79"/>
              </a:rPr>
              <a:t>pagare</a:t>
            </a:r>
            <a:r>
              <a:rPr lang="en-US" sz="1200" b="1" spc="33" dirty="0">
                <a:solidFill>
                  <a:srgbClr val="002A7E"/>
                </a:solidFill>
                <a:cs typeface="Aharoni" panose="02010803020104030203" pitchFamily="2" charset="-79"/>
              </a:rPr>
              <a:t> le </a:t>
            </a:r>
            <a:r>
              <a:rPr lang="en-US" sz="1200" b="1" spc="33" dirty="0" err="1">
                <a:solidFill>
                  <a:srgbClr val="002A7E"/>
                </a:solidFill>
                <a:cs typeface="Aharoni" panose="02010803020104030203" pitchFamily="2" charset="-79"/>
              </a:rPr>
              <a:t>sinergie</a:t>
            </a:r>
            <a:r>
              <a:rPr lang="en-US" sz="1200" b="1" spc="33" dirty="0">
                <a:solidFill>
                  <a:srgbClr val="002A7E"/>
                </a:solidFill>
                <a:cs typeface="Aharoni" panose="02010803020104030203" pitchFamily="2" charset="-79"/>
              </a:rPr>
              <a:t>? </a:t>
            </a:r>
            <a:r>
              <a:rPr lang="it-IT" sz="1200" spc="33" dirty="0">
                <a:solidFill>
                  <a:srgbClr val="002A7E"/>
                </a:solidFill>
                <a:cs typeface="Aharoni" panose="02010803020104030203" pitchFamily="2" charset="-79"/>
              </a:rPr>
              <a:t>Teoricamente, l'offerente che beneficia delle maggiori sinergie dall’acquisizione di una azienda, dovrebbe essere quello che è in grado di offrire il prezzo più alto. Quindi, si dovrebbe evitare di offrire un prezzo più alto di questo offerente per non mettere in pericolo il rendimento del proprio investimento.</a:t>
            </a:r>
          </a:p>
          <a:p>
            <a:pPr marL="180975" indent="-180975" algn="just"/>
            <a:endParaRPr lang="it-IT" sz="800" spc="33" dirty="0">
              <a:solidFill>
                <a:srgbClr val="002A7E"/>
              </a:solidFill>
              <a:cs typeface="Aharoni" panose="02010803020104030203" pitchFamily="2" charset="-79"/>
            </a:endParaRPr>
          </a:p>
          <a:p>
            <a:pPr marL="180975" indent="-180975" algn="just"/>
            <a:r>
              <a:rPr lang="it-CH" sz="1200" b="1" spc="33" dirty="0">
                <a:solidFill>
                  <a:srgbClr val="002A7E"/>
                </a:solidFill>
                <a:cs typeface="Aharoni" panose="02010803020104030203" pitchFamily="2" charset="-79"/>
              </a:rPr>
              <a:t>10. </a:t>
            </a:r>
            <a:r>
              <a:rPr lang="it-IT" sz="1200" b="1" spc="33" dirty="0">
                <a:solidFill>
                  <a:srgbClr val="002A7E"/>
                </a:solidFill>
                <a:cs typeface="Aharoni" panose="02010803020104030203" pitchFamily="2" charset="-79"/>
              </a:rPr>
              <a:t>Rafforzare il bilancio e mettere da parte i soldi</a:t>
            </a:r>
            <a:r>
              <a:rPr lang="it-IT" sz="1200" spc="33" dirty="0">
                <a:solidFill>
                  <a:srgbClr val="002A7E"/>
                </a:solidFill>
                <a:cs typeface="Aharoni" panose="02010803020104030203" pitchFamily="2" charset="-79"/>
              </a:rPr>
              <a:t>. Le aziende che possono permettersi un’acquisizione hanno usualmente una forte posizione di cassa e poco o nessun debito finanziario. Il margine di struttura è positivo e gli indici di solvibilità sono superiori alla media. Il contante minimo richiesto per l'affare deve essere messo da parte prima di iniziare l'acquisizione ed attivare la leva finanziaria esterna. </a:t>
            </a:r>
            <a:endParaRPr lang="en-US" sz="1200" spc="33" dirty="0">
              <a:solidFill>
                <a:srgbClr val="002A7E"/>
              </a:solidFill>
              <a:cs typeface="Aharoni" panose="02010803020104030203" pitchFamily="2" charset="-79"/>
            </a:endParaRPr>
          </a:p>
          <a:p>
            <a:pPr marL="180975" indent="-180975" algn="just"/>
            <a:endParaRPr lang="it-CH" sz="800" b="1" spc="33" dirty="0">
              <a:solidFill>
                <a:srgbClr val="002A7E"/>
              </a:solidFill>
              <a:cs typeface="Aharoni" panose="02010803020104030203" pitchFamily="2" charset="-79"/>
            </a:endParaRPr>
          </a:p>
          <a:p>
            <a:pPr marL="180975" indent="-180975" algn="just"/>
            <a:r>
              <a:rPr lang="it-CH" sz="1200" b="1" spc="33" dirty="0">
                <a:solidFill>
                  <a:srgbClr val="002A7E"/>
                </a:solidFill>
                <a:cs typeface="Aharoni" panose="02010803020104030203" pitchFamily="2" charset="-79"/>
              </a:rPr>
              <a:t>11. </a:t>
            </a:r>
            <a:r>
              <a:rPr lang="en-US" sz="1200" b="1" spc="33" dirty="0">
                <a:solidFill>
                  <a:srgbClr val="002A7E"/>
                </a:solidFill>
                <a:cs typeface="Aharoni" panose="02010803020104030203" pitchFamily="2" charset="-79"/>
              </a:rPr>
              <a:t>I </a:t>
            </a:r>
            <a:r>
              <a:rPr lang="en-US" sz="1200" b="1" spc="33" dirty="0" err="1">
                <a:solidFill>
                  <a:srgbClr val="002A7E"/>
                </a:solidFill>
                <a:cs typeface="Aharoni" panose="02010803020104030203" pitchFamily="2" charset="-79"/>
              </a:rPr>
              <a:t>costi</a:t>
            </a:r>
            <a:r>
              <a:rPr lang="en-US" sz="1200" b="1" spc="33" dirty="0">
                <a:solidFill>
                  <a:srgbClr val="002A7E"/>
                </a:solidFill>
                <a:cs typeface="Aharoni" panose="02010803020104030203" pitchFamily="2" charset="-79"/>
              </a:rPr>
              <a:t> di </a:t>
            </a:r>
            <a:r>
              <a:rPr lang="en-US" sz="1200" b="1" spc="33" dirty="0" err="1">
                <a:solidFill>
                  <a:srgbClr val="002A7E"/>
                </a:solidFill>
                <a:cs typeface="Aharoni" panose="02010803020104030203" pitchFamily="2" charset="-79"/>
              </a:rPr>
              <a:t>apprendimento</a:t>
            </a:r>
            <a:r>
              <a:rPr lang="en-US" sz="1200" b="1" spc="33" dirty="0">
                <a:solidFill>
                  <a:srgbClr val="002A7E"/>
                </a:solidFill>
                <a:cs typeface="Aharoni" panose="02010803020104030203" pitchFamily="2" charset="-79"/>
              </a:rPr>
              <a:t> del nuovo business. </a:t>
            </a:r>
            <a:r>
              <a:rPr lang="it-IT" sz="1200" spc="33" dirty="0">
                <a:solidFill>
                  <a:srgbClr val="002A7E"/>
                </a:solidFill>
                <a:cs typeface="Aharoni" panose="02010803020104030203" pitchFamily="2" charset="-79"/>
              </a:rPr>
              <a:t>Meno si ha familiarità con il nuovo business, più alti sono i costi di apprendimento. Questo è il motivo per cui le diversificazioni (correlate o meno) hanno di solito un minor grado di successo rispetto alle acquisizioni di aziende nel proprio </a:t>
            </a:r>
            <a:r>
              <a:rPr lang="it-IT" sz="1200" i="1" spc="33" dirty="0">
                <a:solidFill>
                  <a:srgbClr val="002A7E"/>
                </a:solidFill>
                <a:cs typeface="Aharoni" panose="02010803020104030203" pitchFamily="2" charset="-79"/>
              </a:rPr>
              <a:t>core business</a:t>
            </a:r>
            <a:r>
              <a:rPr lang="it-IT" sz="1200" spc="33" dirty="0">
                <a:solidFill>
                  <a:srgbClr val="002A7E"/>
                </a:solidFill>
                <a:cs typeface="Aharoni" panose="02010803020104030203" pitchFamily="2" charset="-79"/>
              </a:rPr>
              <a:t>. Mediamente, i costi di apprendimento del nuovo business oscillano tra il 10% ed il 30% del suo prezzo d’acquisto.</a:t>
            </a:r>
          </a:p>
        </p:txBody>
      </p:sp>
      <p:sp>
        <p:nvSpPr>
          <p:cNvPr id="4" name="Rettangolo 3"/>
          <p:cNvSpPr/>
          <p:nvPr/>
        </p:nvSpPr>
        <p:spPr>
          <a:xfrm>
            <a:off x="5537202" y="2176574"/>
            <a:ext cx="4997448" cy="5447645"/>
          </a:xfrm>
          <a:prstGeom prst="rect">
            <a:avLst/>
          </a:prstGeom>
        </p:spPr>
        <p:txBody>
          <a:bodyPr wrap="square">
            <a:spAutoFit/>
          </a:bodyPr>
          <a:lstStyle/>
          <a:p>
            <a:pPr marL="180975" indent="-180975" algn="just"/>
            <a:r>
              <a:rPr lang="it-CH" sz="1200" i="1" spc="33" dirty="0">
                <a:solidFill>
                  <a:srgbClr val="002A7E"/>
                </a:solidFill>
                <a:cs typeface="Aharoni" panose="02010803020104030203" pitchFamily="2" charset="-79"/>
              </a:rPr>
              <a:t>    </a:t>
            </a:r>
            <a:endParaRPr lang="it-CH" sz="1200" b="1" spc="33" dirty="0">
              <a:solidFill>
                <a:srgbClr val="002A7E"/>
              </a:solidFill>
              <a:cs typeface="Aharoni" panose="02010803020104030203" pitchFamily="2" charset="-79"/>
            </a:endParaRPr>
          </a:p>
          <a:p>
            <a:pPr marL="180975" indent="-180975" algn="just"/>
            <a:r>
              <a:rPr lang="it-CH" sz="1200" b="1" spc="33" dirty="0">
                <a:solidFill>
                  <a:srgbClr val="002A7E"/>
                </a:solidFill>
                <a:cs typeface="Aharoni" panose="02010803020104030203" pitchFamily="2" charset="-79"/>
              </a:rPr>
              <a:t>12. </a:t>
            </a:r>
            <a:r>
              <a:rPr lang="en-US" sz="1200" b="1" spc="33" dirty="0">
                <a:solidFill>
                  <a:srgbClr val="002A7E"/>
                </a:solidFill>
                <a:cs typeface="Aharoni" panose="02010803020104030203" pitchFamily="2" charset="-79"/>
              </a:rPr>
              <a:t>Acquisto di </a:t>
            </a:r>
            <a:r>
              <a:rPr lang="en-US" sz="1200" b="1" spc="33" dirty="0" err="1">
                <a:solidFill>
                  <a:srgbClr val="002A7E"/>
                </a:solidFill>
                <a:cs typeface="Aharoni" panose="02010803020104030203" pitchFamily="2" charset="-79"/>
              </a:rPr>
              <a:t>azioni</a:t>
            </a:r>
            <a:r>
              <a:rPr lang="en-US" sz="1200" b="1" spc="33" dirty="0">
                <a:solidFill>
                  <a:srgbClr val="002A7E"/>
                </a:solidFill>
                <a:cs typeface="Aharoni" panose="02010803020104030203" pitchFamily="2" charset="-79"/>
              </a:rPr>
              <a:t> od </a:t>
            </a:r>
            <a:r>
              <a:rPr lang="en-US" sz="1200" b="1" i="1" spc="33" dirty="0">
                <a:solidFill>
                  <a:srgbClr val="002A7E"/>
                </a:solidFill>
                <a:cs typeface="Aharoni" panose="02010803020104030203" pitchFamily="2" charset="-79"/>
              </a:rPr>
              <a:t>asset</a:t>
            </a:r>
            <a:r>
              <a:rPr lang="en-US" sz="1200" b="1" spc="33" dirty="0">
                <a:solidFill>
                  <a:srgbClr val="002A7E"/>
                </a:solidFill>
                <a:cs typeface="Aharoni" panose="02010803020104030203" pitchFamily="2" charset="-79"/>
              </a:rPr>
              <a:t>?</a:t>
            </a:r>
            <a:r>
              <a:rPr lang="en-US" sz="1200" spc="33" dirty="0">
                <a:solidFill>
                  <a:srgbClr val="002A7E"/>
                </a:solidFill>
                <a:cs typeface="Aharoni" panose="02010803020104030203" pitchFamily="2" charset="-79"/>
              </a:rPr>
              <a:t> </a:t>
            </a:r>
            <a:r>
              <a:rPr lang="it-IT" sz="1200" spc="33" dirty="0">
                <a:solidFill>
                  <a:srgbClr val="002A7E"/>
                </a:solidFill>
                <a:cs typeface="Aharoni" panose="02010803020104030203" pitchFamily="2" charset="-79"/>
              </a:rPr>
              <a:t>L'acquisizione d’azienda può avvenire attraverso l'acquisto di titoli partecipativi della società (</a:t>
            </a:r>
            <a:r>
              <a:rPr lang="it-IT" sz="1200" i="1" spc="33" dirty="0">
                <a:solidFill>
                  <a:srgbClr val="002A7E"/>
                </a:solidFill>
                <a:cs typeface="Aharoni" panose="02010803020104030203" pitchFamily="2" charset="-79"/>
              </a:rPr>
              <a:t>share deal</a:t>
            </a:r>
            <a:r>
              <a:rPr lang="it-IT" sz="1200" spc="33" dirty="0">
                <a:solidFill>
                  <a:srgbClr val="002A7E"/>
                </a:solidFill>
                <a:cs typeface="Aharoni" panose="02010803020104030203" pitchFamily="2" charset="-79"/>
              </a:rPr>
              <a:t>) o del compendio di attività e passività del business (</a:t>
            </a:r>
            <a:r>
              <a:rPr lang="it-IT" sz="1200" i="1" spc="33" dirty="0">
                <a:solidFill>
                  <a:srgbClr val="002A7E"/>
                </a:solidFill>
                <a:cs typeface="Aharoni" panose="02010803020104030203" pitchFamily="2" charset="-79"/>
              </a:rPr>
              <a:t>asset deal</a:t>
            </a:r>
            <a:r>
              <a:rPr lang="it-IT" sz="1200" spc="33" dirty="0">
                <a:solidFill>
                  <a:srgbClr val="002A7E"/>
                </a:solidFill>
                <a:cs typeface="Aharoni" panose="02010803020104030203" pitchFamily="2" charset="-79"/>
              </a:rPr>
              <a:t>). Le implicazioni legali, fiscali e finanziarie sono diverse e devono essere rese note e decise prima di negoziare la transazione d’acquisto.</a:t>
            </a:r>
          </a:p>
          <a:p>
            <a:pPr marL="180975" indent="-180975" algn="just"/>
            <a:endParaRPr lang="it-CH" sz="800" b="1" spc="33" dirty="0">
              <a:solidFill>
                <a:srgbClr val="002A7E"/>
              </a:solidFill>
              <a:cs typeface="Aharoni" panose="02010803020104030203" pitchFamily="2" charset="-79"/>
            </a:endParaRPr>
          </a:p>
          <a:p>
            <a:pPr marL="180975" indent="-180975" algn="just"/>
            <a:r>
              <a:rPr lang="it-CH" sz="1200" b="1" spc="33" dirty="0">
                <a:solidFill>
                  <a:srgbClr val="002A7E"/>
                </a:solidFill>
                <a:cs typeface="Aharoni" panose="02010803020104030203" pitchFamily="2" charset="-79"/>
              </a:rPr>
              <a:t>13. </a:t>
            </a:r>
            <a:r>
              <a:rPr lang="it-IT" sz="1200" b="1" spc="33" dirty="0">
                <a:solidFill>
                  <a:srgbClr val="002A7E"/>
                </a:solidFill>
                <a:cs typeface="Aharoni" panose="02010803020104030203" pitchFamily="2" charset="-79"/>
              </a:rPr>
              <a:t>Rapporto tra capitale proprio e debito. </a:t>
            </a:r>
            <a:r>
              <a:rPr lang="it-IT" sz="1200" spc="33" dirty="0">
                <a:solidFill>
                  <a:srgbClr val="002A7E"/>
                </a:solidFill>
                <a:cs typeface="Aharoni" panose="02010803020104030203" pitchFamily="2" charset="-79"/>
              </a:rPr>
              <a:t>È la combinazione tra il capitale proprio dell'acquirente e il debito prestato dai finanziatori. Il mix tra questi due strumenti dipende dal profilo di </a:t>
            </a:r>
            <a:r>
              <a:rPr lang="it-IT" sz="1200" i="1" spc="33" dirty="0">
                <a:solidFill>
                  <a:srgbClr val="002A7E"/>
                </a:solidFill>
                <a:cs typeface="Aharoni" panose="02010803020104030203" pitchFamily="2" charset="-79"/>
              </a:rPr>
              <a:t>rendimento/rischio </a:t>
            </a:r>
            <a:r>
              <a:rPr lang="it-IT" sz="1200" spc="33" dirty="0">
                <a:solidFill>
                  <a:srgbClr val="002A7E"/>
                </a:solidFill>
                <a:cs typeface="Aharoni" panose="02010803020104030203" pitchFamily="2" charset="-79"/>
              </a:rPr>
              <a:t>della </a:t>
            </a:r>
            <a:r>
              <a:rPr lang="it-IT" sz="1200" i="1" spc="33" dirty="0">
                <a:solidFill>
                  <a:srgbClr val="002A7E"/>
                </a:solidFill>
                <a:cs typeface="Aharoni" panose="02010803020104030203" pitchFamily="2" charset="-79"/>
              </a:rPr>
              <a:t>target</a:t>
            </a:r>
            <a:r>
              <a:rPr lang="it-IT" sz="1200" spc="33" dirty="0">
                <a:solidFill>
                  <a:srgbClr val="002A7E"/>
                </a:solidFill>
                <a:cs typeface="Aharoni" panose="02010803020104030203" pitchFamily="2" charset="-79"/>
              </a:rPr>
              <a:t> e dal </a:t>
            </a:r>
            <a:r>
              <a:rPr lang="it-IT" sz="1200" i="1" spc="33" dirty="0" err="1">
                <a:solidFill>
                  <a:srgbClr val="002A7E"/>
                </a:solidFill>
                <a:cs typeface="Aharoni" panose="02010803020104030203" pitchFamily="2" charset="-79"/>
              </a:rPr>
              <a:t>committment</a:t>
            </a:r>
            <a:r>
              <a:rPr lang="it-IT" sz="1200" spc="33" dirty="0">
                <a:solidFill>
                  <a:srgbClr val="002A7E"/>
                </a:solidFill>
                <a:cs typeface="Aharoni" panose="02010803020104030203" pitchFamily="2" charset="-79"/>
              </a:rPr>
              <a:t> dell’acquirente. Il flusso di cassa della </a:t>
            </a:r>
            <a:r>
              <a:rPr lang="it-IT" sz="1200" i="1" spc="33" dirty="0">
                <a:solidFill>
                  <a:srgbClr val="002A7E"/>
                </a:solidFill>
                <a:cs typeface="Aharoni" panose="02010803020104030203" pitchFamily="2" charset="-79"/>
              </a:rPr>
              <a:t>target</a:t>
            </a:r>
            <a:r>
              <a:rPr lang="it-IT" sz="1200" spc="33" dirty="0">
                <a:solidFill>
                  <a:srgbClr val="002A7E"/>
                </a:solidFill>
                <a:cs typeface="Aharoni" panose="02010803020104030203" pitchFamily="2" charset="-79"/>
              </a:rPr>
              <a:t> verrà utilizzato per garantire e rimborsare il debito di finanziamento, mentre i beni della stessa, fungeranno da garanzia. </a:t>
            </a:r>
            <a:endParaRPr lang="en-US" sz="1200" spc="33" dirty="0">
              <a:solidFill>
                <a:srgbClr val="002A7E"/>
              </a:solidFill>
              <a:cs typeface="Aharoni" panose="02010803020104030203" pitchFamily="2" charset="-79"/>
            </a:endParaRPr>
          </a:p>
          <a:p>
            <a:pPr marL="180975" indent="-180975" algn="just"/>
            <a:endParaRPr lang="it-CH" sz="800" b="1" spc="33" dirty="0">
              <a:solidFill>
                <a:srgbClr val="002A7E"/>
              </a:solidFill>
              <a:cs typeface="Aharoni" panose="02010803020104030203" pitchFamily="2" charset="-79"/>
            </a:endParaRPr>
          </a:p>
          <a:p>
            <a:pPr marL="180975" indent="-180975" algn="just"/>
            <a:r>
              <a:rPr lang="it-CH" sz="1200" b="1" spc="33" dirty="0">
                <a:solidFill>
                  <a:srgbClr val="002A7E"/>
                </a:solidFill>
                <a:cs typeface="Aharoni" panose="02010803020104030203" pitchFamily="2" charset="-79"/>
              </a:rPr>
              <a:t>14. </a:t>
            </a:r>
            <a:r>
              <a:rPr lang="it-IT" sz="1200" b="1" spc="33" dirty="0">
                <a:solidFill>
                  <a:srgbClr val="002A7E"/>
                </a:solidFill>
                <a:cs typeface="Aharoni" panose="02010803020104030203" pitchFamily="2" charset="-79"/>
              </a:rPr>
              <a:t>Opzioni di regolamento del prezzo. </a:t>
            </a:r>
            <a:r>
              <a:rPr lang="it-IT" sz="1200" spc="33" dirty="0">
                <a:solidFill>
                  <a:srgbClr val="002A7E"/>
                </a:solidFill>
                <a:cs typeface="Aharoni" panose="02010803020104030203" pitchFamily="2" charset="-79"/>
              </a:rPr>
              <a:t>Anche se </a:t>
            </a:r>
            <a:r>
              <a:rPr lang="it-IT" sz="1200" i="1" spc="33" dirty="0">
                <a:solidFill>
                  <a:srgbClr val="002A7E"/>
                </a:solidFill>
                <a:cs typeface="Aharoni" panose="02010803020104030203" pitchFamily="2" charset="-79"/>
              </a:rPr>
              <a:t>contanti alla chiusura</a:t>
            </a:r>
            <a:r>
              <a:rPr lang="it-IT" sz="1200" spc="33" dirty="0">
                <a:solidFill>
                  <a:srgbClr val="002A7E"/>
                </a:solidFill>
                <a:cs typeface="Aharoni" panose="02010803020104030203" pitchFamily="2" charset="-79"/>
              </a:rPr>
              <a:t> è il pagamento preferito dal venditore, questo non è l'unico modo di regolare l'acquisto di un'azienda. Non sono rari i casi in cui il prezzo viene pagato </a:t>
            </a:r>
            <a:r>
              <a:rPr lang="it-IT" sz="1200" i="1" spc="33" dirty="0">
                <a:solidFill>
                  <a:srgbClr val="002A7E"/>
                </a:solidFill>
                <a:cs typeface="Aharoni" panose="02010803020104030203" pitchFamily="2" charset="-79"/>
              </a:rPr>
              <a:t>in contanti </a:t>
            </a:r>
            <a:r>
              <a:rPr lang="it-IT" sz="1200" spc="33" dirty="0">
                <a:solidFill>
                  <a:srgbClr val="002A7E"/>
                </a:solidFill>
                <a:cs typeface="Aharoni" panose="02010803020104030203" pitchFamily="2" charset="-79"/>
              </a:rPr>
              <a:t>in più fasi (garantito o meno), o parzialmente attraverso azioni della società acquirente, o parzialmente soggetto al raggiungimento di determinati risultati (esempio: </a:t>
            </a:r>
            <a:r>
              <a:rPr lang="it-IT" sz="1200" i="1" spc="33" dirty="0" err="1">
                <a:solidFill>
                  <a:srgbClr val="002A7E"/>
                </a:solidFill>
                <a:cs typeface="Aharoni" panose="02010803020104030203" pitchFamily="2" charset="-79"/>
              </a:rPr>
              <a:t>earn</a:t>
            </a:r>
            <a:r>
              <a:rPr lang="it-IT" sz="1200" i="1" spc="33" dirty="0">
                <a:solidFill>
                  <a:srgbClr val="002A7E"/>
                </a:solidFill>
                <a:cs typeface="Aharoni" panose="02010803020104030203" pitchFamily="2" charset="-79"/>
              </a:rPr>
              <a:t>-out o </a:t>
            </a:r>
            <a:r>
              <a:rPr lang="it-IT" sz="1200" i="1" spc="33" dirty="0" err="1">
                <a:solidFill>
                  <a:srgbClr val="002A7E"/>
                </a:solidFill>
                <a:cs typeface="Aharoni" panose="02010803020104030203" pitchFamily="2" charset="-79"/>
              </a:rPr>
              <a:t>ratchet</a:t>
            </a:r>
            <a:r>
              <a:rPr lang="it-IT" sz="1200" spc="33" dirty="0">
                <a:solidFill>
                  <a:srgbClr val="002A7E"/>
                </a:solidFill>
                <a:cs typeface="Aharoni" panose="02010803020104030203" pitchFamily="2" charset="-79"/>
              </a:rPr>
              <a:t>).</a:t>
            </a:r>
            <a:r>
              <a:rPr lang="en-US" sz="1200" spc="33" dirty="0">
                <a:solidFill>
                  <a:srgbClr val="002A7E"/>
                </a:solidFill>
                <a:cs typeface="Aharoni" panose="02010803020104030203" pitchFamily="2" charset="-79"/>
              </a:rPr>
              <a:t> </a:t>
            </a:r>
            <a:r>
              <a:rPr lang="it-CH" sz="1200" spc="33" dirty="0">
                <a:solidFill>
                  <a:srgbClr val="002A7E"/>
                </a:solidFill>
                <a:cs typeface="Aharoni" panose="02010803020104030203" pitchFamily="2" charset="-79"/>
              </a:rPr>
              <a:t>  </a:t>
            </a:r>
          </a:p>
          <a:p>
            <a:pPr marL="180975" indent="-180975" algn="just"/>
            <a:endParaRPr lang="fr-CH" sz="800" spc="33" dirty="0">
              <a:solidFill>
                <a:srgbClr val="002A7E"/>
              </a:solidFill>
              <a:cs typeface="Aharoni" panose="02010803020104030203" pitchFamily="2" charset="-79"/>
            </a:endParaRPr>
          </a:p>
          <a:p>
            <a:pPr marL="180975" indent="-180975" algn="just"/>
            <a:r>
              <a:rPr lang="fr-CH" sz="1200" b="1" spc="33" dirty="0">
                <a:solidFill>
                  <a:srgbClr val="002A7E"/>
                </a:solidFill>
                <a:cs typeface="Aharoni" panose="02010803020104030203" pitchFamily="2" charset="-79"/>
              </a:rPr>
              <a:t>15. </a:t>
            </a:r>
            <a:r>
              <a:rPr lang="it-IT" sz="1200" b="1" spc="33" dirty="0">
                <a:solidFill>
                  <a:srgbClr val="002A7E"/>
                </a:solidFill>
                <a:cs typeface="Aharoni" panose="02010803020104030203" pitchFamily="2" charset="-79"/>
              </a:rPr>
              <a:t>Il processo </a:t>
            </a:r>
            <a:r>
              <a:rPr lang="it-IT" sz="1200" b="1" i="1" spc="33" dirty="0" err="1">
                <a:solidFill>
                  <a:srgbClr val="002A7E"/>
                </a:solidFill>
                <a:cs typeface="Aharoni" panose="02010803020104030203" pitchFamily="2" charset="-79"/>
              </a:rPr>
              <a:t>buy</a:t>
            </a:r>
            <a:r>
              <a:rPr lang="it-IT" sz="1200" b="1" i="1" spc="33" dirty="0">
                <a:solidFill>
                  <a:srgbClr val="002A7E"/>
                </a:solidFill>
                <a:cs typeface="Aharoni" panose="02010803020104030203" pitchFamily="2" charset="-79"/>
              </a:rPr>
              <a:t>-side</a:t>
            </a:r>
            <a:r>
              <a:rPr lang="it-IT" sz="1200" b="1" spc="33" dirty="0">
                <a:solidFill>
                  <a:srgbClr val="002A7E"/>
                </a:solidFill>
                <a:cs typeface="Aharoni" panose="02010803020104030203" pitchFamily="2" charset="-79"/>
              </a:rPr>
              <a:t> in sintesi. </a:t>
            </a:r>
            <a:r>
              <a:rPr lang="it-IT" sz="1200" spc="33" dirty="0">
                <a:solidFill>
                  <a:srgbClr val="002A7E"/>
                </a:solidFill>
                <a:cs typeface="Aharoni" panose="02010803020104030203" pitchFamily="2" charset="-79"/>
              </a:rPr>
              <a:t>Il processo di acquisto di un'azienda non è così lineare come si potrebbe pensare e spesso richiede maggior tempo e costi del previsto. La negoziazione di un accordo richiede impegno, flessibilità e capacità di risolvere i problemi e di scendere a compromessi. Per essere un </a:t>
            </a:r>
            <a:r>
              <a:rPr lang="it-IT" sz="1200" i="1" spc="33" dirty="0">
                <a:solidFill>
                  <a:srgbClr val="002A7E"/>
                </a:solidFill>
                <a:cs typeface="Aharoni" panose="02010803020104030203" pitchFamily="2" charset="-79"/>
              </a:rPr>
              <a:t>acquirente di successo </a:t>
            </a:r>
            <a:r>
              <a:rPr lang="it-IT" sz="1200" spc="33" dirty="0">
                <a:solidFill>
                  <a:srgbClr val="002A7E"/>
                </a:solidFill>
                <a:cs typeface="Aharoni" panose="02010803020104030203" pitchFamily="2" charset="-79"/>
              </a:rPr>
              <a:t>è necessario capire come funziona il processo, in modo da poter ragionare molti passi avanti e pianificare ed agire di conseguenza, per garantire il miglior risultato possibile della transazione</a:t>
            </a:r>
            <a:r>
              <a:rPr lang="it-IT" sz="1200" b="1" spc="33" dirty="0">
                <a:solidFill>
                  <a:srgbClr val="002A7E"/>
                </a:solidFill>
                <a:cs typeface="Aharoni" panose="02010803020104030203" pitchFamily="2" charset="-79"/>
              </a:rPr>
              <a:t>. </a:t>
            </a:r>
            <a:endParaRPr lang="it-CH" sz="1200" spc="33" dirty="0">
              <a:solidFill>
                <a:srgbClr val="002A7E"/>
              </a:solidFill>
              <a:cs typeface="Aharoni" panose="02010803020104030203" pitchFamily="2" charset="-79"/>
            </a:endParaRPr>
          </a:p>
        </p:txBody>
      </p:sp>
      <p:sp>
        <p:nvSpPr>
          <p:cNvPr id="5" name="Segnaposto numero diapositiva 4"/>
          <p:cNvSpPr>
            <a:spLocks noGrp="1"/>
          </p:cNvSpPr>
          <p:nvPr>
            <p:ph type="sldNum" sz="quarter" idx="4294967295"/>
          </p:nvPr>
        </p:nvSpPr>
        <p:spPr>
          <a:xfrm>
            <a:off x="10069909" y="7333934"/>
            <a:ext cx="434261" cy="249791"/>
          </a:xfrm>
          <a:prstGeom prst="rect">
            <a:avLst/>
          </a:prstGeom>
        </p:spPr>
        <p:txBody>
          <a:bodyPr/>
          <a:lstStyle/>
          <a:p>
            <a:fld id="{4C2AB6C8-8D90-4BFD-B169-CECB02CD3501}" type="slidenum">
              <a:rPr lang="it-CH" smtClean="0"/>
              <a:t>3</a:t>
            </a:fld>
            <a:endParaRPr lang="it-CH" dirty="0"/>
          </a:p>
        </p:txBody>
      </p:sp>
      <p:sp>
        <p:nvSpPr>
          <p:cNvPr id="7" name="Rettangolo 6">
            <a:extLst>
              <a:ext uri="{FF2B5EF4-FFF2-40B4-BE49-F238E27FC236}">
                <a16:creationId xmlns:a16="http://schemas.microsoft.com/office/drawing/2014/main" id="{BE43CBF9-DB28-40A9-A903-EB82AF3C6BE8}"/>
              </a:ext>
            </a:extLst>
          </p:cNvPr>
          <p:cNvSpPr/>
          <p:nvPr/>
        </p:nvSpPr>
        <p:spPr>
          <a:xfrm>
            <a:off x="4962525" y="1069524"/>
            <a:ext cx="5572125" cy="1015663"/>
          </a:xfrm>
          <a:prstGeom prst="rect">
            <a:avLst/>
          </a:prstGeom>
        </p:spPr>
        <p:txBody>
          <a:bodyPr wrap="square">
            <a:spAutoFit/>
          </a:bodyPr>
          <a:lstStyle/>
          <a:p>
            <a:pPr algn="r"/>
            <a:endParaRPr lang="fr-CH" spc="133" dirty="0">
              <a:solidFill>
                <a:srgbClr val="FF0000"/>
              </a:solidFill>
              <a:latin typeface="Britannic Bold" panose="020B0903060703020204" pitchFamily="34" charset="0"/>
            </a:endParaRPr>
          </a:p>
          <a:p>
            <a:pPr algn="r"/>
            <a:r>
              <a:rPr lang="fr-CH" spc="133" dirty="0">
                <a:solidFill>
                  <a:srgbClr val="FF0000"/>
                </a:solidFill>
                <a:latin typeface="Britannic Bold" panose="020B0903060703020204" pitchFamily="34" charset="0"/>
              </a:rPr>
              <a:t>CAVEAT E REQUISITI BASE </a:t>
            </a:r>
            <a:r>
              <a:rPr lang="fr-CH" spc="133" dirty="0">
                <a:solidFill>
                  <a:srgbClr val="002A7E"/>
                </a:solidFill>
                <a:latin typeface="Britannic Bold" panose="020B0903060703020204" pitchFamily="34" charset="0"/>
                <a:cs typeface="Aharoni" panose="02010803020104030203" pitchFamily="2" charset="-79"/>
              </a:rPr>
              <a:t>PER </a:t>
            </a:r>
          </a:p>
          <a:p>
            <a:pPr algn="r"/>
            <a:r>
              <a:rPr lang="it-CH" spc="133" dirty="0">
                <a:solidFill>
                  <a:srgbClr val="002A7E"/>
                </a:solidFill>
                <a:latin typeface="Britannic Bold" panose="020B0903060703020204" pitchFamily="34" charset="0"/>
                <a:cs typeface="Aharoni" panose="02010803020104030203" pitchFamily="2" charset="-79"/>
              </a:rPr>
              <a:t>UNA ACQUISIZIONE DI SUCCESSO</a:t>
            </a:r>
            <a:endParaRPr lang="it-CH" dirty="0">
              <a:solidFill>
                <a:srgbClr val="002A7E"/>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1984387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376634" y="7246479"/>
            <a:ext cx="353457" cy="414062"/>
          </a:xfrm>
        </p:spPr>
        <p:txBody>
          <a:bodyPr/>
          <a:lstStyle/>
          <a:p>
            <a:pPr algn="l"/>
            <a:fld id="{4C2AB6C8-8D90-4BFD-B169-CECB02CD3501}" type="slidenum">
              <a:rPr lang="it-CH" smtClean="0"/>
              <a:pPr algn="l"/>
              <a:t>4</a:t>
            </a:fld>
            <a:endParaRPr lang="it-CH" dirty="0"/>
          </a:p>
        </p:txBody>
      </p:sp>
      <p:sp>
        <p:nvSpPr>
          <p:cNvPr id="8" name="Rettangolo 7"/>
          <p:cNvSpPr/>
          <p:nvPr/>
        </p:nvSpPr>
        <p:spPr>
          <a:xfrm>
            <a:off x="3362325" y="1192787"/>
            <a:ext cx="7232897" cy="707886"/>
          </a:xfrm>
          <a:prstGeom prst="rect">
            <a:avLst/>
          </a:prstGeom>
        </p:spPr>
        <p:txBody>
          <a:bodyPr wrap="square">
            <a:spAutoFit/>
          </a:bodyPr>
          <a:lstStyle/>
          <a:p>
            <a:pPr algn="r"/>
            <a:r>
              <a:rPr lang="fr-CH" spc="133" dirty="0">
                <a:solidFill>
                  <a:srgbClr val="FF0000"/>
                </a:solidFill>
                <a:latin typeface="Britannic Bold" panose="020B0903060703020204" pitchFamily="34" charset="0"/>
              </a:rPr>
              <a:t>ACQUISIZIONE D’AZIENDA</a:t>
            </a:r>
          </a:p>
          <a:p>
            <a:pPr algn="r"/>
            <a:r>
              <a:rPr lang="it-CH" spc="133" dirty="0">
                <a:solidFill>
                  <a:srgbClr val="002A7E"/>
                </a:solidFill>
                <a:latin typeface="Britannic Bold" panose="020B0903060703020204" pitchFamily="34" charset="0"/>
              </a:rPr>
              <a:t>Il set di RISORSE e COMPETENZE di HELVIA</a:t>
            </a:r>
            <a:endParaRPr lang="it-CH" dirty="0">
              <a:solidFill>
                <a:srgbClr val="002A7E"/>
              </a:solidFill>
              <a:latin typeface="Arial Black" panose="020B0A04020102020204" pitchFamily="34" charset="0"/>
              <a:cs typeface="Aharoni" panose="02010803020104030203" pitchFamily="2" charset="-79"/>
            </a:endParaRPr>
          </a:p>
        </p:txBody>
      </p:sp>
      <p:sp>
        <p:nvSpPr>
          <p:cNvPr id="6" name="Rectangle 19"/>
          <p:cNvSpPr>
            <a:spLocks noChangeArrowheads="1"/>
          </p:cNvSpPr>
          <p:nvPr/>
        </p:nvSpPr>
        <p:spPr bwMode="auto">
          <a:xfrm>
            <a:off x="3743905" y="1969526"/>
            <a:ext cx="3457574" cy="5625231"/>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38" tIns="37769" rIns="75538" bIns="37769">
            <a:spAutoFit/>
          </a:bodyPr>
          <a:lstStyle>
            <a:lvl1pPr defTabSz="912813" eaLnBrk="0" hangingPunct="0">
              <a:defRPr sz="3600">
                <a:solidFill>
                  <a:schemeClr val="tx1"/>
                </a:solidFill>
                <a:latin typeface="Arial" charset="0"/>
                <a:cs typeface="Arial" charset="0"/>
              </a:defRPr>
            </a:lvl1pPr>
            <a:lvl2pPr marL="742950" indent="-285750" defTabSz="912813" eaLnBrk="0" hangingPunct="0">
              <a:defRPr sz="3600">
                <a:solidFill>
                  <a:schemeClr val="tx1"/>
                </a:solidFill>
                <a:latin typeface="Arial" charset="0"/>
                <a:cs typeface="Arial" charset="0"/>
              </a:defRPr>
            </a:lvl2pPr>
            <a:lvl3pPr marL="1143000" indent="-228600" defTabSz="912813" eaLnBrk="0" hangingPunct="0">
              <a:defRPr sz="3600">
                <a:solidFill>
                  <a:schemeClr val="tx1"/>
                </a:solidFill>
                <a:latin typeface="Arial" charset="0"/>
                <a:cs typeface="Arial" charset="0"/>
              </a:defRPr>
            </a:lvl3pPr>
            <a:lvl4pPr marL="1600200" indent="-228600" defTabSz="912813" eaLnBrk="0" hangingPunct="0">
              <a:defRPr sz="3600">
                <a:solidFill>
                  <a:schemeClr val="tx1"/>
                </a:solidFill>
                <a:latin typeface="Arial" charset="0"/>
                <a:cs typeface="Arial" charset="0"/>
              </a:defRPr>
            </a:lvl4pPr>
            <a:lvl5pPr marL="2057400" indent="-228600" defTabSz="912813" eaLnBrk="0" hangingPunct="0">
              <a:defRPr sz="3600">
                <a:solidFill>
                  <a:schemeClr val="tx1"/>
                </a:solidFill>
                <a:latin typeface="Arial" charset="0"/>
                <a:cs typeface="Arial" charset="0"/>
              </a:defRPr>
            </a:lvl5pPr>
            <a:lvl6pPr marL="2514600" indent="-228600" defTabSz="912813" eaLnBrk="0" fontAlgn="base" hangingPunct="0">
              <a:spcBef>
                <a:spcPct val="0"/>
              </a:spcBef>
              <a:spcAft>
                <a:spcPct val="0"/>
              </a:spcAft>
              <a:defRPr sz="3600">
                <a:solidFill>
                  <a:schemeClr val="tx1"/>
                </a:solidFill>
                <a:latin typeface="Arial" charset="0"/>
                <a:cs typeface="Arial" charset="0"/>
              </a:defRPr>
            </a:lvl6pPr>
            <a:lvl7pPr marL="2971800" indent="-228600" defTabSz="912813" eaLnBrk="0" fontAlgn="base" hangingPunct="0">
              <a:spcBef>
                <a:spcPct val="0"/>
              </a:spcBef>
              <a:spcAft>
                <a:spcPct val="0"/>
              </a:spcAft>
              <a:defRPr sz="3600">
                <a:solidFill>
                  <a:schemeClr val="tx1"/>
                </a:solidFill>
                <a:latin typeface="Arial" charset="0"/>
                <a:cs typeface="Arial" charset="0"/>
              </a:defRPr>
            </a:lvl7pPr>
            <a:lvl8pPr marL="3429000" indent="-228600" defTabSz="912813" eaLnBrk="0" fontAlgn="base" hangingPunct="0">
              <a:spcBef>
                <a:spcPct val="0"/>
              </a:spcBef>
              <a:spcAft>
                <a:spcPct val="0"/>
              </a:spcAft>
              <a:defRPr sz="3600">
                <a:solidFill>
                  <a:schemeClr val="tx1"/>
                </a:solidFill>
                <a:latin typeface="Arial" charset="0"/>
                <a:cs typeface="Arial" charset="0"/>
              </a:defRPr>
            </a:lvl8pPr>
            <a:lvl9pPr marL="3886200" indent="-228600" defTabSz="912813" eaLnBrk="0" fontAlgn="base" hangingPunct="0">
              <a:spcBef>
                <a:spcPct val="0"/>
              </a:spcBef>
              <a:spcAft>
                <a:spcPct val="0"/>
              </a:spcAft>
              <a:defRPr sz="3600">
                <a:solidFill>
                  <a:schemeClr val="tx1"/>
                </a:solidFill>
                <a:latin typeface="Arial" charset="0"/>
                <a:cs typeface="Arial" charset="0"/>
              </a:defRPr>
            </a:lvl9pPr>
          </a:lstStyle>
          <a:p>
            <a:pPr algn="ctr" eaLnBrk="1" hangingPunct="1">
              <a:lnSpc>
                <a:spcPct val="125000"/>
              </a:lnSpc>
              <a:defRPr/>
            </a:pPr>
            <a:r>
              <a:rPr lang="fr-CH" altLang="it-CH" sz="1500" b="1" u="sng" dirty="0">
                <a:solidFill>
                  <a:srgbClr val="FF0000"/>
                </a:solidFill>
                <a:latin typeface="Helvetica" pitchFamily="34" charset="0"/>
              </a:rPr>
              <a:t>RISORSE</a:t>
            </a:r>
            <a:endParaRPr lang="it-CH" altLang="it-CH" sz="1500" b="1" u="sng" dirty="0">
              <a:solidFill>
                <a:srgbClr val="FF0000"/>
              </a:solidFill>
              <a:latin typeface="Helvetica" pitchFamily="34" charset="0"/>
            </a:endParaRPr>
          </a:p>
          <a:p>
            <a:pPr algn="ctr" eaLnBrk="1" hangingPunct="1">
              <a:lnSpc>
                <a:spcPct val="125000"/>
              </a:lnSpc>
              <a:defRPr/>
            </a:pPr>
            <a:endParaRPr lang="it-CH" altLang="it-CH" sz="400" b="1" u="sng" dirty="0">
              <a:solidFill>
                <a:srgbClr val="002A7E"/>
              </a:solidFill>
              <a:effectLst>
                <a:outerShdw blurRad="38100" dist="38100" dir="2700000" algn="tl">
                  <a:srgbClr val="000000">
                    <a:alpha val="43137"/>
                  </a:srgbClr>
                </a:outerShdw>
              </a:effectLst>
              <a:latin typeface="Helvetica" pitchFamily="34" charset="0"/>
            </a:endParaRPr>
          </a:p>
          <a:p>
            <a:pPr marL="92075" algn="ctr" eaLnBrk="1" hangingPunct="1">
              <a:defRPr/>
            </a:pPr>
            <a:r>
              <a:rPr lang="it-CH" altLang="it-CH" sz="1300" b="1" cap="small" spc="100" dirty="0">
                <a:solidFill>
                  <a:srgbClr val="002A7E"/>
                </a:solidFill>
                <a:latin typeface="Arial Narrow" panose="020B0606020202030204" pitchFamily="34" charset="0"/>
              </a:rPr>
              <a:t>Portafoglio di Aziende Target (Gruppi e PMI) e Proprietà in Italia ed Europa Tecnologie M&amp;A e Best Practices</a:t>
            </a:r>
          </a:p>
          <a:p>
            <a:pPr algn="ctr" eaLnBrk="1" hangingPunct="1">
              <a:defRPr/>
            </a:pPr>
            <a:endParaRPr lang="fr-CH" altLang="it-CH" sz="1200" b="1"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b="1" spc="33" dirty="0" err="1">
                <a:solidFill>
                  <a:srgbClr val="002A7E"/>
                </a:solidFill>
                <a:latin typeface="+mn-lt"/>
                <a:cs typeface="Aharoni" panose="02010803020104030203" pitchFamily="2" charset="-79"/>
              </a:rPr>
              <a:t>Selezione</a:t>
            </a:r>
            <a:r>
              <a:rPr lang="fr-CH" altLang="it-CH" sz="1200" b="1" spc="33" dirty="0">
                <a:solidFill>
                  <a:srgbClr val="002A7E"/>
                </a:solidFill>
                <a:latin typeface="+mn-lt"/>
                <a:cs typeface="Aharoni" panose="02010803020104030203" pitchFamily="2" charset="-79"/>
              </a:rPr>
              <a:t> di </a:t>
            </a:r>
            <a:r>
              <a:rPr lang="fr-CH" altLang="it-CH" sz="1200" b="1" spc="33" dirty="0" err="1">
                <a:solidFill>
                  <a:srgbClr val="002A7E"/>
                </a:solidFill>
                <a:latin typeface="+mn-lt"/>
                <a:cs typeface="Aharoni" panose="02010803020104030203" pitchFamily="2" charset="-79"/>
              </a:rPr>
              <a:t>oltre</a:t>
            </a:r>
            <a:r>
              <a:rPr lang="fr-CH" altLang="it-CH" sz="1200" b="1" spc="33" dirty="0">
                <a:solidFill>
                  <a:srgbClr val="002A7E"/>
                </a:solidFill>
                <a:latin typeface="+mn-lt"/>
                <a:cs typeface="Aharoni" panose="02010803020104030203" pitchFamily="2" charset="-79"/>
              </a:rPr>
              <a:t> 600 </a:t>
            </a:r>
            <a:r>
              <a:rPr lang="fr-CH" altLang="it-CH" sz="1200" b="1" spc="33" dirty="0" err="1">
                <a:solidFill>
                  <a:srgbClr val="002A7E"/>
                </a:solidFill>
                <a:latin typeface="+mn-lt"/>
                <a:cs typeface="Aharoni" panose="02010803020104030203" pitchFamily="2" charset="-79"/>
              </a:rPr>
              <a:t>Aziende</a:t>
            </a:r>
            <a:r>
              <a:rPr lang="fr-CH" altLang="it-CH" sz="1200" b="1" spc="33" dirty="0">
                <a:solidFill>
                  <a:srgbClr val="002A7E"/>
                </a:solidFill>
                <a:latin typeface="+mn-lt"/>
                <a:cs typeface="Aharoni" panose="02010803020104030203" pitchFamily="2" charset="-79"/>
              </a:rPr>
              <a:t> in </a:t>
            </a:r>
            <a:r>
              <a:rPr lang="fr-CH" altLang="it-CH" sz="1200" b="1" spc="33" dirty="0" err="1">
                <a:solidFill>
                  <a:srgbClr val="002A7E"/>
                </a:solidFill>
                <a:latin typeface="+mn-lt"/>
                <a:cs typeface="Aharoni" panose="02010803020104030203" pitchFamily="2" charset="-79"/>
              </a:rPr>
              <a:t>Vendita</a:t>
            </a:r>
            <a:r>
              <a:rPr lang="fr-CH" altLang="it-CH" sz="1200" b="1" spc="33" dirty="0">
                <a:solidFill>
                  <a:srgbClr val="002A7E"/>
                </a:solidFill>
                <a:latin typeface="+mn-lt"/>
                <a:cs typeface="Aharoni" panose="02010803020104030203" pitchFamily="2" charset="-79"/>
              </a:rPr>
              <a:t> </a:t>
            </a:r>
            <a:r>
              <a:rPr lang="fr-CH" altLang="it-CH" sz="1200" i="1" spc="33" dirty="0">
                <a:solidFill>
                  <a:srgbClr val="002A7E"/>
                </a:solidFill>
                <a:latin typeface="+mn-lt"/>
                <a:cs typeface="Aharoni" panose="02010803020104030203" pitchFamily="2" charset="-79"/>
              </a:rPr>
              <a:t>(</a:t>
            </a:r>
            <a:r>
              <a:rPr lang="fr-CH" altLang="it-CH" sz="1200" i="1" spc="33" dirty="0" err="1">
                <a:solidFill>
                  <a:srgbClr val="002A7E"/>
                </a:solidFill>
                <a:latin typeface="+mn-lt"/>
                <a:cs typeface="Aharoni" panose="02010803020104030203" pitchFamily="2" charset="-79"/>
              </a:rPr>
              <a:t>Gruppi</a:t>
            </a:r>
            <a:r>
              <a:rPr lang="fr-CH" altLang="it-CH" sz="1200" i="1" spc="33" dirty="0">
                <a:solidFill>
                  <a:srgbClr val="002A7E"/>
                </a:solidFill>
                <a:latin typeface="+mn-lt"/>
                <a:cs typeface="Aharoni" panose="02010803020104030203" pitchFamily="2" charset="-79"/>
              </a:rPr>
              <a:t> e PMI dei </a:t>
            </a:r>
            <a:r>
              <a:rPr lang="fr-CH" altLang="it-CH" sz="1200" i="1" spc="33" dirty="0" err="1">
                <a:solidFill>
                  <a:srgbClr val="002A7E"/>
                </a:solidFill>
                <a:latin typeface="+mn-lt"/>
                <a:cs typeface="Aharoni" panose="02010803020104030203" pitchFamily="2" charset="-79"/>
              </a:rPr>
              <a:t>settori</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industria</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tecnologia</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commercio</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circular</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economy</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agro-alimentare</a:t>
            </a:r>
            <a:r>
              <a:rPr lang="fr-CH" altLang="it-CH" sz="1200" i="1" spc="33" dirty="0">
                <a:solidFill>
                  <a:srgbClr val="002A7E"/>
                </a:solidFill>
                <a:latin typeface="+mn-lt"/>
                <a:cs typeface="Aharoni" panose="02010803020104030203" pitchFamily="2" charset="-79"/>
              </a:rPr>
              <a:t>, Made in Italy, </a:t>
            </a:r>
            <a:r>
              <a:rPr lang="fr-CH" altLang="it-CH" sz="1200" i="1" spc="33" dirty="0" err="1">
                <a:solidFill>
                  <a:srgbClr val="002A7E"/>
                </a:solidFill>
                <a:latin typeface="+mn-lt"/>
                <a:cs typeface="Aharoni" panose="02010803020104030203" pitchFamily="2" charset="-79"/>
              </a:rPr>
              <a:t>servizi</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finanza</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costruzioni</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energia</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infrastrutture</a:t>
            </a:r>
            <a:r>
              <a:rPr lang="fr-CH" altLang="it-CH" sz="1200" i="1" spc="33" dirty="0">
                <a:solidFill>
                  <a:srgbClr val="002A7E"/>
                </a:solidFill>
                <a:latin typeface="+mn-lt"/>
                <a:cs typeface="Aharoni" panose="02010803020104030203" pitchFamily="2" charset="-79"/>
              </a:rPr>
              <a:t>)</a:t>
            </a:r>
            <a:r>
              <a:rPr lang="fr-CH" altLang="it-CH" sz="1200" spc="33" dirty="0">
                <a:solidFill>
                  <a:srgbClr val="002A7E"/>
                </a:solidFill>
                <a:latin typeface="+mn-lt"/>
                <a:cs typeface="Aharoni" panose="02010803020104030203" pitchFamily="2" charset="-79"/>
              </a:rPr>
              <a:t> site in Italia, Svizzera e resto d’Europa</a:t>
            </a:r>
          </a:p>
          <a:p>
            <a:pPr marL="285750" indent="-285750" algn="just" eaLnBrk="1" hangingPunct="1">
              <a:spcAft>
                <a:spcPts val="111"/>
              </a:spcAft>
              <a:buFont typeface="Wingdings" panose="05000000000000000000" pitchFamily="2" charset="2"/>
              <a:buChar char="v"/>
              <a:defRPr/>
            </a:pPr>
            <a:r>
              <a:rPr lang="fr-CH" altLang="it-CH" sz="1200" b="1" spc="33" dirty="0" err="1">
                <a:solidFill>
                  <a:srgbClr val="002A7E"/>
                </a:solidFill>
                <a:latin typeface="+mn-lt"/>
                <a:cs typeface="Aharoni" panose="02010803020104030203" pitchFamily="2" charset="-79"/>
              </a:rPr>
              <a:t>Selezionato</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portafoglio</a:t>
            </a:r>
            <a:r>
              <a:rPr lang="fr-CH" altLang="it-CH" sz="1200" b="1" spc="33" dirty="0">
                <a:solidFill>
                  <a:srgbClr val="002A7E"/>
                </a:solidFill>
                <a:latin typeface="+mn-lt"/>
                <a:cs typeface="Aharoni" panose="02010803020104030203" pitchFamily="2" charset="-79"/>
              </a:rPr>
              <a:t> di </a:t>
            </a:r>
            <a:r>
              <a:rPr lang="fr-CH" altLang="it-CH" sz="1200" b="1" spc="33" dirty="0" err="1">
                <a:solidFill>
                  <a:srgbClr val="002A7E"/>
                </a:solidFill>
                <a:latin typeface="+mn-lt"/>
                <a:cs typeface="Aharoni" panose="02010803020104030203" pitchFamily="2" charset="-79"/>
              </a:rPr>
              <a:t>oltre</a:t>
            </a:r>
            <a:r>
              <a:rPr lang="fr-CH" altLang="it-CH" sz="1200" b="1" spc="33" dirty="0">
                <a:solidFill>
                  <a:srgbClr val="002A7E"/>
                </a:solidFill>
                <a:latin typeface="+mn-lt"/>
                <a:cs typeface="Aharoni" panose="02010803020104030203" pitchFamily="2" charset="-79"/>
              </a:rPr>
              <a:t> 400 </a:t>
            </a:r>
            <a:r>
              <a:rPr lang="fr-CH" altLang="it-CH" sz="1200" b="1" spc="33" dirty="0" err="1">
                <a:solidFill>
                  <a:srgbClr val="002A7E"/>
                </a:solidFill>
                <a:latin typeface="+mn-lt"/>
                <a:cs typeface="Aharoni" panose="02010803020104030203" pitchFamily="2" charset="-79"/>
              </a:rPr>
              <a:t>Proprietà</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Immobiliari</a:t>
            </a:r>
            <a:r>
              <a:rPr lang="fr-CH" altLang="it-CH" sz="1200" b="1" spc="33" dirty="0">
                <a:solidFill>
                  <a:srgbClr val="002A7E"/>
                </a:solidFill>
                <a:latin typeface="+mn-lt"/>
                <a:cs typeface="Aharoni" panose="02010803020104030203" pitchFamily="2" charset="-79"/>
              </a:rPr>
              <a:t> di </a:t>
            </a:r>
            <a:r>
              <a:rPr lang="fr-CH" altLang="it-CH" sz="1200" b="1" spc="33" dirty="0" err="1">
                <a:solidFill>
                  <a:srgbClr val="002A7E"/>
                </a:solidFill>
                <a:latin typeface="+mn-lt"/>
                <a:cs typeface="Aharoni" panose="02010803020104030203" pitchFamily="2" charset="-79"/>
              </a:rPr>
              <a:t>Pregio</a:t>
            </a:r>
            <a:r>
              <a:rPr lang="fr-CH" altLang="it-CH" sz="1200" b="1" spc="33" dirty="0">
                <a:solidFill>
                  <a:srgbClr val="002A7E"/>
                </a:solidFill>
                <a:latin typeface="+mn-lt"/>
                <a:cs typeface="Aharoni" panose="02010803020104030203" pitchFamily="2" charset="-79"/>
              </a:rPr>
              <a:t> </a:t>
            </a:r>
            <a:r>
              <a:rPr lang="fr-CH" altLang="it-CH" sz="1200" spc="33" dirty="0">
                <a:solidFill>
                  <a:srgbClr val="002A7E"/>
                </a:solidFill>
                <a:latin typeface="+mn-lt"/>
                <a:cs typeface="Aharoni" panose="02010803020104030203" pitchFamily="2" charset="-79"/>
              </a:rPr>
              <a:t>(</a:t>
            </a:r>
            <a:r>
              <a:rPr lang="fr-CH" altLang="it-CH" sz="1200" i="1" spc="33" dirty="0" err="1">
                <a:solidFill>
                  <a:srgbClr val="002A7E"/>
                </a:solidFill>
                <a:latin typeface="+mn-lt"/>
                <a:cs typeface="Aharoni" panose="02010803020104030203" pitchFamily="2" charset="-79"/>
              </a:rPr>
              <a:t>complessi</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turistico-ricettivi</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industriali</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commerciali</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direzionali</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palazzi</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cielo</a:t>
            </a:r>
            <a:r>
              <a:rPr lang="fr-CH" altLang="it-CH" sz="1200" i="1" spc="33" dirty="0">
                <a:solidFill>
                  <a:srgbClr val="002A7E"/>
                </a:solidFill>
                <a:latin typeface="+mn-lt"/>
                <a:cs typeface="Aharoni" panose="02010803020104030203" pitchFamily="2" charset="-79"/>
              </a:rPr>
              <a:t>-terra, ville </a:t>
            </a:r>
            <a:r>
              <a:rPr lang="fr-CH" altLang="it-CH" sz="1200" i="1" spc="33" dirty="0" err="1">
                <a:solidFill>
                  <a:srgbClr val="002A7E"/>
                </a:solidFill>
                <a:latin typeface="+mn-lt"/>
                <a:cs typeface="Aharoni" panose="02010803020104030203" pitchFamily="2" charset="-79"/>
              </a:rPr>
              <a:t>storiche</a:t>
            </a:r>
            <a:r>
              <a:rPr lang="fr-CH" altLang="it-CH" sz="1200" i="1" spc="33" dirty="0">
                <a:solidFill>
                  <a:srgbClr val="002A7E"/>
                </a:solidFill>
                <a:latin typeface="+mn-lt"/>
                <a:cs typeface="Aharoni" panose="02010803020104030203" pitchFamily="2" charset="-79"/>
              </a:rPr>
              <a:t>)</a:t>
            </a:r>
            <a:r>
              <a:rPr lang="fr-CH" altLang="it-CH" sz="1200" spc="33" dirty="0">
                <a:solidFill>
                  <a:srgbClr val="002A7E"/>
                </a:solidFill>
                <a:latin typeface="+mn-lt"/>
                <a:cs typeface="Aharoni" panose="02010803020104030203" pitchFamily="2" charset="-79"/>
              </a:rPr>
              <a:t> site in Italia, Svizzera e resto d’Europa</a:t>
            </a:r>
            <a:endParaRPr lang="it-CH" altLang="it-CH" sz="1200"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b="1" spc="33" dirty="0" err="1">
                <a:solidFill>
                  <a:srgbClr val="002A7E"/>
                </a:solidFill>
                <a:latin typeface="+mn-lt"/>
                <a:cs typeface="Aharoni" panose="02010803020104030203" pitchFamily="2" charset="-79"/>
              </a:rPr>
              <a:t>Piattaforma</a:t>
            </a:r>
            <a:r>
              <a:rPr lang="fr-CH" altLang="it-CH" sz="1200" b="1" spc="33" dirty="0">
                <a:solidFill>
                  <a:srgbClr val="002A7E"/>
                </a:solidFill>
                <a:latin typeface="+mn-lt"/>
                <a:cs typeface="Aharoni" panose="02010803020104030203" pitchFamily="2" charset="-79"/>
              </a:rPr>
              <a:t> globale </a:t>
            </a:r>
            <a:r>
              <a:rPr lang="fr-CH" altLang="it-CH" sz="1200" b="1" spc="33" dirty="0" err="1">
                <a:solidFill>
                  <a:srgbClr val="002A7E"/>
                </a:solidFill>
                <a:latin typeface="+mn-lt"/>
                <a:cs typeface="Aharoni" panose="02010803020104030203" pitchFamily="2" charset="-79"/>
              </a:rPr>
              <a:t>ProINVESTO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portali</a:t>
            </a:r>
            <a:r>
              <a:rPr lang="fr-CH" altLang="it-CH" sz="1200" spc="33" dirty="0">
                <a:solidFill>
                  <a:srgbClr val="002A7E"/>
                </a:solidFill>
                <a:latin typeface="+mn-lt"/>
                <a:cs typeface="Aharoni" panose="02010803020104030203" pitchFamily="2" charset="-79"/>
              </a:rPr>
              <a:t> e </a:t>
            </a:r>
            <a:r>
              <a:rPr lang="fr-CH" altLang="it-CH" sz="1200" spc="33" dirty="0" err="1">
                <a:solidFill>
                  <a:srgbClr val="002A7E"/>
                </a:solidFill>
                <a:latin typeface="+mn-lt"/>
                <a:cs typeface="Aharoni" panose="02010803020104030203" pitchFamily="2" charset="-79"/>
              </a:rPr>
              <a:t>canali</a:t>
            </a:r>
            <a:r>
              <a:rPr lang="fr-CH" altLang="it-CH" sz="1200" spc="33" dirty="0">
                <a:solidFill>
                  <a:srgbClr val="002A7E"/>
                </a:solidFill>
                <a:latin typeface="+mn-lt"/>
                <a:cs typeface="Aharoni" panose="02010803020104030203" pitchFamily="2" charset="-79"/>
              </a:rPr>
              <a:t> M&amp;A, </a:t>
            </a:r>
            <a:r>
              <a:rPr lang="fr-CH" altLang="it-CH" sz="1200" i="1" spc="33" dirty="0">
                <a:solidFill>
                  <a:srgbClr val="002A7E"/>
                </a:solidFill>
                <a:latin typeface="+mn-lt"/>
                <a:cs typeface="Aharoni" panose="02010803020104030203" pitchFamily="2" charset="-79"/>
              </a:rPr>
              <a:t>process automation, big data, </a:t>
            </a:r>
            <a:r>
              <a:rPr lang="fr-CH" altLang="it-CH" sz="1200" i="1" spc="33" dirty="0" err="1">
                <a:solidFill>
                  <a:srgbClr val="002A7E"/>
                </a:solidFill>
                <a:latin typeface="+mn-lt"/>
                <a:cs typeface="Aharoni" panose="02010803020104030203" pitchFamily="2" charset="-79"/>
              </a:rPr>
              <a:t>analytics</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robotics</a:t>
            </a:r>
            <a:r>
              <a:rPr lang="fr-CH" altLang="it-CH" sz="1200" i="1" spc="33" dirty="0">
                <a:solidFill>
                  <a:srgbClr val="002A7E"/>
                </a:solidFill>
                <a:latin typeface="+mn-lt"/>
                <a:cs typeface="Aharoni" panose="02010803020104030203" pitchFamily="2" charset="-79"/>
              </a:rPr>
              <a:t>, global </a:t>
            </a:r>
            <a:r>
              <a:rPr lang="fr-CH" altLang="it-CH" sz="1200" i="1" spc="33" dirty="0" err="1">
                <a:solidFill>
                  <a:srgbClr val="002A7E"/>
                </a:solidFill>
                <a:latin typeface="+mn-lt"/>
                <a:cs typeface="Aharoni" panose="02010803020104030203" pitchFamily="2" charset="-79"/>
              </a:rPr>
              <a:t>targeting</a:t>
            </a:r>
            <a:r>
              <a:rPr lang="fr-CH" altLang="it-CH" sz="1200" i="1" spc="33" dirty="0">
                <a:solidFill>
                  <a:srgbClr val="002A7E"/>
                </a:solidFill>
                <a:latin typeface="+mn-lt"/>
                <a:cs typeface="Aharoni" panose="02010803020104030203" pitchFamily="2" charset="-79"/>
              </a:rPr>
              <a:t>   </a:t>
            </a:r>
            <a:endParaRPr lang="fr-CH" altLang="it-CH" sz="1200"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b="1" spc="33" dirty="0">
                <a:solidFill>
                  <a:srgbClr val="002A7E"/>
                </a:solidFill>
                <a:latin typeface="+mn-lt"/>
                <a:cs typeface="Aharoni" panose="02010803020104030203" pitchFamily="2" charset="-79"/>
              </a:rPr>
              <a:t>Staff di </a:t>
            </a:r>
            <a:r>
              <a:rPr lang="fr-CH" altLang="it-CH" sz="1200" b="1" spc="33" dirty="0" err="1">
                <a:solidFill>
                  <a:srgbClr val="002A7E"/>
                </a:solidFill>
                <a:latin typeface="+mn-lt"/>
                <a:cs typeface="Aharoni" panose="02010803020104030203" pitchFamily="2" charset="-79"/>
              </a:rPr>
              <a:t>integrato</a:t>
            </a:r>
            <a:r>
              <a:rPr lang="fr-CH" altLang="it-CH" sz="1200" b="1" spc="33" dirty="0">
                <a:solidFill>
                  <a:srgbClr val="002A7E"/>
                </a:solidFill>
                <a:latin typeface="+mn-lt"/>
                <a:cs typeface="Aharoni" panose="02010803020104030203" pitchFamily="2" charset="-79"/>
              </a:rPr>
              <a:t> di M&amp;A </a:t>
            </a:r>
            <a:r>
              <a:rPr lang="fr-CH" altLang="it-CH" sz="1200" b="1" spc="33" dirty="0" err="1">
                <a:solidFill>
                  <a:srgbClr val="002A7E"/>
                </a:solidFill>
                <a:latin typeface="+mn-lt"/>
                <a:cs typeface="Aharoni" panose="02010803020104030203" pitchFamily="2" charset="-79"/>
              </a:rPr>
              <a:t>advisor</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fiduciari</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svizzeri</a:t>
            </a:r>
            <a:r>
              <a:rPr lang="fr-CH" altLang="it-CH" sz="1200" b="1" spc="33" dirty="0">
                <a:solidFill>
                  <a:srgbClr val="002A7E"/>
                </a:solidFill>
                <a:latin typeface="+mn-lt"/>
                <a:cs typeface="Aharoni" panose="02010803020104030203" pitchFamily="2" charset="-79"/>
              </a:rPr>
              <a:t> e </a:t>
            </a:r>
            <a:r>
              <a:rPr lang="fr-CH" altLang="it-CH" sz="1200" b="1" spc="33" dirty="0" err="1">
                <a:solidFill>
                  <a:srgbClr val="002A7E"/>
                </a:solidFill>
                <a:latin typeface="+mn-lt"/>
                <a:cs typeface="Aharoni" panose="02010803020104030203" pitchFamily="2" charset="-79"/>
              </a:rPr>
              <a:t>commercialisti</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italiani</a:t>
            </a:r>
            <a:r>
              <a:rPr lang="fr-CH" altLang="it-CH" sz="1200" b="1" spc="33" dirty="0">
                <a:solidFill>
                  <a:srgbClr val="002A7E"/>
                </a:solidFill>
                <a:latin typeface="+mn-lt"/>
                <a:cs typeface="Aharoni" panose="02010803020104030203" pitchFamily="2" charset="-79"/>
              </a:rPr>
              <a:t> </a:t>
            </a:r>
            <a:r>
              <a:rPr lang="fr-CH" altLang="it-CH" sz="1200" spc="33" dirty="0">
                <a:solidFill>
                  <a:srgbClr val="002A7E"/>
                </a:solidFill>
                <a:latin typeface="+mn-lt"/>
                <a:cs typeface="Aharoni" panose="02010803020104030203" pitchFamily="2" charset="-79"/>
              </a:rPr>
              <a:t>con </a:t>
            </a:r>
            <a:r>
              <a:rPr lang="fr-CH" altLang="it-CH" sz="1200" spc="33" dirty="0" err="1">
                <a:solidFill>
                  <a:srgbClr val="002A7E"/>
                </a:solidFill>
                <a:latin typeface="+mn-lt"/>
                <a:cs typeface="Aharoni" panose="02010803020104030203" pitchFamily="2" charset="-79"/>
              </a:rPr>
              <a:t>vasta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esperienza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nazionale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ed</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internazionale</a:t>
            </a:r>
            <a:endParaRPr lang="fr-CH" altLang="it-CH" sz="1200" b="1"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b="1" spc="33" dirty="0" err="1">
                <a:solidFill>
                  <a:srgbClr val="002A7E"/>
                </a:solidFill>
                <a:latin typeface="+mn-lt"/>
                <a:cs typeface="Aharoni" panose="02010803020104030203" pitchFamily="2" charset="-79"/>
              </a:rPr>
              <a:t>Rete</a:t>
            </a:r>
            <a:r>
              <a:rPr lang="fr-CH" altLang="it-CH" sz="1200" b="1" spc="33" dirty="0">
                <a:solidFill>
                  <a:srgbClr val="002A7E"/>
                </a:solidFill>
                <a:latin typeface="+mn-lt"/>
                <a:cs typeface="Aharoni" panose="02010803020104030203" pitchFamily="2" charset="-79"/>
              </a:rPr>
              <a:t> globale e </a:t>
            </a:r>
            <a:r>
              <a:rPr lang="fr-CH" altLang="it-CH" sz="1200" b="1" spc="33" dirty="0" err="1">
                <a:solidFill>
                  <a:srgbClr val="002A7E"/>
                </a:solidFill>
                <a:latin typeface="+mn-lt"/>
                <a:cs typeface="Aharoni" panose="02010803020104030203" pitchFamily="2" charset="-79"/>
              </a:rPr>
              <a:t>nazionale</a:t>
            </a:r>
            <a:r>
              <a:rPr lang="fr-CH" altLang="it-CH" sz="1200" spc="33" dirty="0">
                <a:solidFill>
                  <a:srgbClr val="002A7E"/>
                </a:solidFill>
                <a:latin typeface="+mn-lt"/>
                <a:cs typeface="Aharoni" panose="02010803020104030203" pitchFamily="2" charset="-79"/>
              </a:rPr>
              <a:t> </a:t>
            </a:r>
            <a:r>
              <a:rPr lang="fr-CH" altLang="it-CH" sz="1200" b="1" spc="33" dirty="0">
                <a:solidFill>
                  <a:srgbClr val="002A7E"/>
                </a:solidFill>
                <a:latin typeface="+mn-lt"/>
                <a:cs typeface="Aharoni" panose="02010803020104030203" pitchFamily="2" charset="-79"/>
              </a:rPr>
              <a:t>di </a:t>
            </a:r>
            <a:r>
              <a:rPr lang="fr-CH" altLang="it-CH" sz="1200" b="1" spc="33" dirty="0" err="1">
                <a:solidFill>
                  <a:srgbClr val="002A7E"/>
                </a:solidFill>
                <a:latin typeface="+mn-lt"/>
                <a:cs typeface="Aharoni" panose="02010803020104030203" pitchFamily="2" charset="-79"/>
              </a:rPr>
              <a:t>partner</a:t>
            </a:r>
            <a:r>
              <a:rPr lang="fr-CH" altLang="it-CH" sz="1200" b="1"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industriali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finanziari</a:t>
            </a:r>
            <a:r>
              <a:rPr lang="fr-CH" altLang="it-CH" sz="1200" spc="33" dirty="0">
                <a:solidFill>
                  <a:srgbClr val="002A7E"/>
                </a:solidFill>
                <a:latin typeface="+mn-lt"/>
                <a:cs typeface="Aharoni" panose="02010803020104030203" pitchFamily="2" charset="-79"/>
              </a:rPr>
              <a:t> e </a:t>
            </a:r>
            <a:r>
              <a:rPr lang="fr-CH" altLang="it-CH" sz="1200" spc="33" dirty="0" err="1">
                <a:solidFill>
                  <a:srgbClr val="002A7E"/>
                </a:solidFill>
                <a:latin typeface="+mn-lt"/>
                <a:cs typeface="Aharoni" panose="02010803020104030203" pitchFamily="2" charset="-79"/>
              </a:rPr>
              <a:t>professionali</a:t>
            </a:r>
            <a:endParaRPr lang="it-CH" altLang="it-CH" sz="1200"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b="1" spc="33" dirty="0">
                <a:solidFill>
                  <a:srgbClr val="002A7E"/>
                </a:solidFill>
                <a:latin typeface="+mn-lt"/>
                <a:cs typeface="Aharoni" panose="02010803020104030203" pitchFamily="2" charset="-79"/>
              </a:rPr>
              <a:t>International best practices e </a:t>
            </a:r>
            <a:r>
              <a:rPr lang="fr-CH" altLang="it-CH" sz="1200" b="1" spc="33" dirty="0" err="1">
                <a:solidFill>
                  <a:srgbClr val="002A7E"/>
                </a:solidFill>
                <a:latin typeface="+mn-lt"/>
                <a:cs typeface="Aharoni" panose="02010803020104030203" pitchFamily="2" charset="-79"/>
              </a:rPr>
              <a:t>metodologia</a:t>
            </a:r>
            <a:r>
              <a:rPr lang="fr-CH" altLang="it-CH" sz="1200" b="1" spc="33" dirty="0">
                <a:solidFill>
                  <a:srgbClr val="002A7E"/>
                </a:solidFill>
                <a:latin typeface="+mn-lt"/>
                <a:cs typeface="Aharoni" panose="02010803020104030203" pitchFamily="2" charset="-79"/>
              </a:rPr>
              <a:t> M&amp;A </a:t>
            </a:r>
            <a:r>
              <a:rPr lang="fr-CH" altLang="it-CH" sz="1200" spc="33" dirty="0">
                <a:solidFill>
                  <a:srgbClr val="002A7E"/>
                </a:solidFill>
                <a:latin typeface="+mn-lt"/>
                <a:cs typeface="Aharoni" panose="02010803020104030203" pitchFamily="2" charset="-79"/>
              </a:rPr>
              <a:t>di HELVIA, </a:t>
            </a:r>
            <a:r>
              <a:rPr lang="fr-CH" altLang="it-CH" sz="1200" spc="33" dirty="0" err="1">
                <a:solidFill>
                  <a:srgbClr val="002A7E"/>
                </a:solidFill>
                <a:latin typeface="+mn-lt"/>
                <a:cs typeface="Aharoni" panose="02010803020104030203" pitchFamily="2" charset="-79"/>
              </a:rPr>
              <a:t>personalizzabile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sul</a:t>
            </a:r>
            <a:r>
              <a:rPr lang="fr-CH" altLang="it-CH" sz="1200" spc="33" dirty="0">
                <a:solidFill>
                  <a:srgbClr val="002A7E"/>
                </a:solidFill>
                <a:latin typeface="+mn-lt"/>
                <a:cs typeface="Aharoni" panose="02010803020104030203" pitchFamily="2" charset="-79"/>
              </a:rPr>
              <a:t> Cliente    </a:t>
            </a:r>
          </a:p>
          <a:p>
            <a:pPr marL="285750" indent="-285750" algn="just" eaLnBrk="1" hangingPunct="1">
              <a:spcAft>
                <a:spcPts val="111"/>
              </a:spcAft>
              <a:buFont typeface="Wingdings" panose="05000000000000000000" pitchFamily="2" charset="2"/>
              <a:buChar char="v"/>
              <a:defRPr/>
            </a:pPr>
            <a:r>
              <a:rPr lang="fr-CH" altLang="it-CH" sz="1200" b="1" i="1" spc="33" dirty="0">
                <a:solidFill>
                  <a:srgbClr val="002A7E"/>
                </a:solidFill>
                <a:latin typeface="+mn-lt"/>
                <a:cs typeface="Aharoni" panose="02010803020104030203" pitchFamily="2" charset="-79"/>
              </a:rPr>
              <a:t>Brand </a:t>
            </a:r>
            <a:r>
              <a:rPr lang="fr-CH" altLang="it-CH" sz="1200" b="1" i="1" spc="33" dirty="0" err="1">
                <a:solidFill>
                  <a:srgbClr val="002A7E"/>
                </a:solidFill>
                <a:latin typeface="+mn-lt"/>
                <a:cs typeface="Aharoni" panose="02010803020104030203" pitchFamily="2" charset="-79"/>
              </a:rPr>
              <a:t>reputation</a:t>
            </a:r>
            <a:r>
              <a:rPr lang="fr-CH" altLang="it-CH" sz="1200" b="1" i="1" spc="33" dirty="0">
                <a:solidFill>
                  <a:srgbClr val="002A7E"/>
                </a:solidFill>
                <a:latin typeface="+mn-lt"/>
                <a:cs typeface="Aharoni" panose="02010803020104030203" pitchFamily="2" charset="-79"/>
              </a:rPr>
              <a:t> </a:t>
            </a:r>
            <a:r>
              <a:rPr lang="fr-CH" altLang="it-CH" sz="1200" spc="33" dirty="0">
                <a:solidFill>
                  <a:srgbClr val="002A7E"/>
                </a:solidFill>
                <a:latin typeface="+mn-lt"/>
                <a:cs typeface="Aharoni" panose="02010803020104030203" pitchFamily="2" charset="-79"/>
              </a:rPr>
              <a:t>globale di HELVIA</a:t>
            </a:r>
            <a:endParaRPr lang="it-CH" altLang="it-CH" sz="1200" b="1" dirty="0">
              <a:solidFill>
                <a:schemeClr val="bg1"/>
              </a:solidFill>
              <a:latin typeface="Arial Narrow" panose="020B0606020202030204" pitchFamily="34" charset="0"/>
            </a:endParaRPr>
          </a:p>
          <a:p>
            <a:pPr marL="154097" indent="-154097" eaLnBrk="1" hangingPunct="1">
              <a:buFont typeface="Wingdings" panose="05000000000000000000" pitchFamily="2" charset="2"/>
              <a:buChar char="§"/>
              <a:defRPr/>
            </a:pPr>
            <a:endParaRPr lang="it-CH" altLang="it-CH" sz="400" b="1" dirty="0">
              <a:solidFill>
                <a:schemeClr val="bg1"/>
              </a:solidFill>
              <a:latin typeface="Arial Narrow" panose="020B0606020202030204" pitchFamily="34" charset="0"/>
            </a:endParaRPr>
          </a:p>
        </p:txBody>
      </p:sp>
      <p:sp>
        <p:nvSpPr>
          <p:cNvPr id="7" name="Rectangle 19"/>
          <p:cNvSpPr>
            <a:spLocks noChangeArrowheads="1"/>
          </p:cNvSpPr>
          <p:nvPr/>
        </p:nvSpPr>
        <p:spPr bwMode="auto">
          <a:xfrm>
            <a:off x="7137648" y="1969526"/>
            <a:ext cx="3457573" cy="618948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38" tIns="37769" rIns="75538" bIns="37769">
            <a:spAutoFit/>
          </a:bodyPr>
          <a:lstStyle>
            <a:lvl1pPr defTabSz="912813" eaLnBrk="0" hangingPunct="0">
              <a:defRPr sz="3600">
                <a:solidFill>
                  <a:schemeClr val="tx1"/>
                </a:solidFill>
                <a:latin typeface="Arial" charset="0"/>
                <a:cs typeface="Arial" charset="0"/>
              </a:defRPr>
            </a:lvl1pPr>
            <a:lvl2pPr marL="742950" indent="-285750" defTabSz="912813" eaLnBrk="0" hangingPunct="0">
              <a:defRPr sz="3600">
                <a:solidFill>
                  <a:schemeClr val="tx1"/>
                </a:solidFill>
                <a:latin typeface="Arial" charset="0"/>
                <a:cs typeface="Arial" charset="0"/>
              </a:defRPr>
            </a:lvl2pPr>
            <a:lvl3pPr marL="1143000" indent="-228600" defTabSz="912813" eaLnBrk="0" hangingPunct="0">
              <a:defRPr sz="3600">
                <a:solidFill>
                  <a:schemeClr val="tx1"/>
                </a:solidFill>
                <a:latin typeface="Arial" charset="0"/>
                <a:cs typeface="Arial" charset="0"/>
              </a:defRPr>
            </a:lvl3pPr>
            <a:lvl4pPr marL="1600200" indent="-228600" defTabSz="912813" eaLnBrk="0" hangingPunct="0">
              <a:defRPr sz="3600">
                <a:solidFill>
                  <a:schemeClr val="tx1"/>
                </a:solidFill>
                <a:latin typeface="Arial" charset="0"/>
                <a:cs typeface="Arial" charset="0"/>
              </a:defRPr>
            </a:lvl4pPr>
            <a:lvl5pPr marL="2057400" indent="-228600" defTabSz="912813" eaLnBrk="0" hangingPunct="0">
              <a:defRPr sz="3600">
                <a:solidFill>
                  <a:schemeClr val="tx1"/>
                </a:solidFill>
                <a:latin typeface="Arial" charset="0"/>
                <a:cs typeface="Arial" charset="0"/>
              </a:defRPr>
            </a:lvl5pPr>
            <a:lvl6pPr marL="2514600" indent="-228600" defTabSz="912813" eaLnBrk="0" fontAlgn="base" hangingPunct="0">
              <a:spcBef>
                <a:spcPct val="0"/>
              </a:spcBef>
              <a:spcAft>
                <a:spcPct val="0"/>
              </a:spcAft>
              <a:defRPr sz="3600">
                <a:solidFill>
                  <a:schemeClr val="tx1"/>
                </a:solidFill>
                <a:latin typeface="Arial" charset="0"/>
                <a:cs typeface="Arial" charset="0"/>
              </a:defRPr>
            </a:lvl6pPr>
            <a:lvl7pPr marL="2971800" indent="-228600" defTabSz="912813" eaLnBrk="0" fontAlgn="base" hangingPunct="0">
              <a:spcBef>
                <a:spcPct val="0"/>
              </a:spcBef>
              <a:spcAft>
                <a:spcPct val="0"/>
              </a:spcAft>
              <a:defRPr sz="3600">
                <a:solidFill>
                  <a:schemeClr val="tx1"/>
                </a:solidFill>
                <a:latin typeface="Arial" charset="0"/>
                <a:cs typeface="Arial" charset="0"/>
              </a:defRPr>
            </a:lvl7pPr>
            <a:lvl8pPr marL="3429000" indent="-228600" defTabSz="912813" eaLnBrk="0" fontAlgn="base" hangingPunct="0">
              <a:spcBef>
                <a:spcPct val="0"/>
              </a:spcBef>
              <a:spcAft>
                <a:spcPct val="0"/>
              </a:spcAft>
              <a:defRPr sz="3600">
                <a:solidFill>
                  <a:schemeClr val="tx1"/>
                </a:solidFill>
                <a:latin typeface="Arial" charset="0"/>
                <a:cs typeface="Arial" charset="0"/>
              </a:defRPr>
            </a:lvl8pPr>
            <a:lvl9pPr marL="3886200" indent="-228600" defTabSz="912813" eaLnBrk="0" fontAlgn="base" hangingPunct="0">
              <a:spcBef>
                <a:spcPct val="0"/>
              </a:spcBef>
              <a:spcAft>
                <a:spcPct val="0"/>
              </a:spcAft>
              <a:defRPr sz="3600">
                <a:solidFill>
                  <a:schemeClr val="tx1"/>
                </a:solidFill>
                <a:latin typeface="Arial" charset="0"/>
                <a:cs typeface="Arial" charset="0"/>
              </a:defRPr>
            </a:lvl9pPr>
          </a:lstStyle>
          <a:p>
            <a:pPr algn="ctr" eaLnBrk="1" hangingPunct="1">
              <a:lnSpc>
                <a:spcPct val="125000"/>
              </a:lnSpc>
              <a:defRPr/>
            </a:pPr>
            <a:r>
              <a:rPr lang="fr-CH" altLang="it-CH" sz="1500" b="1" u="sng" dirty="0">
                <a:solidFill>
                  <a:srgbClr val="FF0000"/>
                </a:solidFill>
                <a:latin typeface="Helvetica" pitchFamily="34" charset="0"/>
              </a:rPr>
              <a:t>COMPETENZE</a:t>
            </a:r>
            <a:endParaRPr lang="it-CH" altLang="it-CH" sz="1500" b="1" u="sng" dirty="0">
              <a:solidFill>
                <a:srgbClr val="FF0000"/>
              </a:solidFill>
              <a:latin typeface="Helvetica" pitchFamily="34" charset="0"/>
            </a:endParaRPr>
          </a:p>
          <a:p>
            <a:pPr algn="ctr" eaLnBrk="1" hangingPunct="1">
              <a:defRPr/>
            </a:pPr>
            <a:endParaRPr lang="it-CH" altLang="it-CH" sz="400" b="1" u="sng" dirty="0">
              <a:solidFill>
                <a:srgbClr val="002A7E"/>
              </a:solidFill>
              <a:effectLst>
                <a:outerShdw blurRad="38100" dist="38100" dir="2700000" algn="tl">
                  <a:srgbClr val="000000">
                    <a:alpha val="43137"/>
                  </a:srgbClr>
                </a:outerShdw>
              </a:effectLst>
              <a:latin typeface="Helvetica" pitchFamily="34" charset="0"/>
            </a:endParaRPr>
          </a:p>
          <a:p>
            <a:pPr algn="ctr" eaLnBrk="1" hangingPunct="1">
              <a:defRPr/>
            </a:pPr>
            <a:r>
              <a:rPr lang="it-CH" altLang="it-CH" sz="1300" b="1" cap="small" spc="100" dirty="0" err="1">
                <a:solidFill>
                  <a:srgbClr val="002A7E"/>
                </a:solidFill>
                <a:latin typeface="Arial Narrow" panose="020B0606020202030204" pitchFamily="34" charset="0"/>
              </a:rPr>
              <a:t>Investment</a:t>
            </a:r>
            <a:r>
              <a:rPr lang="it-CH" altLang="it-CH" sz="1300" b="1" cap="small" spc="100" dirty="0">
                <a:solidFill>
                  <a:srgbClr val="002A7E"/>
                </a:solidFill>
                <a:latin typeface="Arial Narrow" panose="020B0606020202030204" pitchFamily="34" charset="0"/>
              </a:rPr>
              <a:t> Desk, </a:t>
            </a:r>
            <a:r>
              <a:rPr lang="it-CH" altLang="it-CH" sz="1300" b="1" cap="small" spc="100" dirty="0" err="1">
                <a:solidFill>
                  <a:srgbClr val="002A7E"/>
                </a:solidFill>
                <a:latin typeface="Arial Narrow" panose="020B0606020202030204" pitchFamily="34" charset="0"/>
              </a:rPr>
              <a:t>Advisory</a:t>
            </a:r>
            <a:r>
              <a:rPr lang="it-CH" altLang="it-CH" sz="1300" b="1" cap="small" spc="100" dirty="0">
                <a:solidFill>
                  <a:srgbClr val="002A7E"/>
                </a:solidFill>
                <a:latin typeface="Arial Narrow" panose="020B0606020202030204" pitchFamily="34" charset="0"/>
              </a:rPr>
              <a:t> e Brokeraggio di Aziende e Proprietà, </a:t>
            </a:r>
          </a:p>
          <a:p>
            <a:pPr algn="ctr" eaLnBrk="1" hangingPunct="1">
              <a:defRPr/>
            </a:pPr>
            <a:r>
              <a:rPr lang="fr-CH" altLang="it-CH" sz="1300" b="1" cap="small" spc="100" dirty="0" err="1">
                <a:solidFill>
                  <a:srgbClr val="002A7E"/>
                </a:solidFill>
                <a:latin typeface="Arial Narrow" panose="020B0606020202030204" pitchFamily="34" charset="0"/>
              </a:rPr>
              <a:t>One-Stop</a:t>
            </a:r>
            <a:r>
              <a:rPr lang="fr-CH" altLang="it-CH" sz="1300" b="1" cap="small" spc="100" dirty="0">
                <a:solidFill>
                  <a:srgbClr val="002A7E"/>
                </a:solidFill>
                <a:latin typeface="Arial Narrow" panose="020B0606020202030204" pitchFamily="34" charset="0"/>
              </a:rPr>
              <a:t> Shop di </a:t>
            </a:r>
            <a:r>
              <a:rPr lang="fr-CH" altLang="it-CH" sz="1300" b="1" cap="small" spc="100" dirty="0" err="1">
                <a:solidFill>
                  <a:srgbClr val="002A7E"/>
                </a:solidFill>
                <a:latin typeface="Arial Narrow" panose="020B0606020202030204" pitchFamily="34" charset="0"/>
              </a:rPr>
              <a:t>Servizi</a:t>
            </a:r>
            <a:r>
              <a:rPr lang="fr-CH" altLang="it-CH" sz="1300" b="1" cap="small" spc="100" dirty="0">
                <a:solidFill>
                  <a:srgbClr val="002A7E"/>
                </a:solidFill>
                <a:latin typeface="Arial Narrow" panose="020B0606020202030204" pitchFamily="34" charset="0"/>
              </a:rPr>
              <a:t> M&amp;A</a:t>
            </a:r>
          </a:p>
          <a:p>
            <a:pPr eaLnBrk="1" hangingPunct="1">
              <a:defRPr/>
            </a:pPr>
            <a:endParaRPr lang="it-CH" altLang="it-CH" sz="1200" dirty="0">
              <a:solidFill>
                <a:srgbClr val="FF0000"/>
              </a:solidFill>
            </a:endParaRPr>
          </a:p>
          <a:p>
            <a:pPr marL="285750" indent="-285750" algn="just" eaLnBrk="1" hangingPunct="1">
              <a:spcAft>
                <a:spcPts val="111"/>
              </a:spcAft>
              <a:buFont typeface="Wingdings" panose="05000000000000000000" pitchFamily="2" charset="2"/>
              <a:buChar char="v"/>
              <a:defRPr/>
            </a:pPr>
            <a:r>
              <a:rPr lang="fr-CH" altLang="it-CH" sz="1200" b="1" i="1" spc="33" dirty="0">
                <a:solidFill>
                  <a:srgbClr val="002A7E"/>
                </a:solidFill>
                <a:latin typeface="+mn-lt"/>
                <a:cs typeface="Aharoni" panose="02010803020104030203" pitchFamily="2" charset="-79"/>
              </a:rPr>
              <a:t>Track record </a:t>
            </a:r>
            <a:r>
              <a:rPr lang="fr-CH" altLang="it-CH" sz="1200" b="1" spc="33" dirty="0">
                <a:solidFill>
                  <a:srgbClr val="002A7E"/>
                </a:solidFill>
                <a:latin typeface="+mn-lt"/>
                <a:cs typeface="Aharoni" panose="02010803020104030203" pitchFamily="2" charset="-79"/>
              </a:rPr>
              <a:t>di </a:t>
            </a:r>
            <a:r>
              <a:rPr lang="fr-CH" altLang="it-CH" sz="1200" b="1" spc="33" dirty="0" err="1">
                <a:solidFill>
                  <a:srgbClr val="002A7E"/>
                </a:solidFill>
                <a:latin typeface="+mn-lt"/>
                <a:cs typeface="Aharoni" panose="02010803020104030203" pitchFamily="2" charset="-79"/>
              </a:rPr>
              <a:t>oltre</a:t>
            </a:r>
            <a:r>
              <a:rPr lang="fr-CH" altLang="it-CH" sz="1200" b="1" spc="33" dirty="0">
                <a:solidFill>
                  <a:srgbClr val="002A7E"/>
                </a:solidFill>
                <a:latin typeface="+mn-lt"/>
                <a:cs typeface="Aharoni" panose="02010803020104030203" pitchFamily="2" charset="-79"/>
              </a:rPr>
              <a:t> 150 </a:t>
            </a:r>
            <a:r>
              <a:rPr lang="fr-CH" altLang="it-CH" sz="1200" b="1" spc="33" dirty="0" err="1">
                <a:solidFill>
                  <a:srgbClr val="002A7E"/>
                </a:solidFill>
                <a:latin typeface="+mn-lt"/>
                <a:cs typeface="Aharoni" panose="02010803020104030203" pitchFamily="2" charset="-79"/>
              </a:rPr>
              <a:t>operazioni</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straordinarie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realizzate</a:t>
            </a:r>
            <a:r>
              <a:rPr lang="fr-CH" altLang="it-CH" sz="1200" spc="33" dirty="0">
                <a:solidFill>
                  <a:srgbClr val="002A7E"/>
                </a:solidFill>
                <a:latin typeface="+mn-lt"/>
                <a:cs typeface="Aharoni" panose="02010803020104030203" pitchFamily="2" charset="-79"/>
              </a:rPr>
              <a:t> su </a:t>
            </a:r>
            <a:r>
              <a:rPr lang="fr-CH" altLang="it-CH" sz="1200" spc="33" dirty="0" err="1">
                <a:solidFill>
                  <a:srgbClr val="002A7E"/>
                </a:solidFill>
                <a:latin typeface="+mn-lt"/>
                <a:cs typeface="Aharoni" panose="02010803020104030203" pitchFamily="2" charset="-79"/>
              </a:rPr>
              <a:t>Gruppi</a:t>
            </a:r>
            <a:r>
              <a:rPr lang="fr-CH" altLang="it-CH" sz="1200" spc="33" dirty="0">
                <a:solidFill>
                  <a:srgbClr val="002A7E"/>
                </a:solidFill>
                <a:latin typeface="+mn-lt"/>
                <a:cs typeface="Aharoni" panose="02010803020104030203" pitchFamily="2" charset="-79"/>
              </a:rPr>
              <a:t>, PMI e </a:t>
            </a:r>
            <a:r>
              <a:rPr lang="fr-CH" altLang="it-CH" sz="1200" spc="33" dirty="0" err="1">
                <a:solidFill>
                  <a:srgbClr val="002A7E"/>
                </a:solidFill>
                <a:latin typeface="+mn-lt"/>
                <a:cs typeface="Aharoni" panose="02010803020104030203" pitchFamily="2" charset="-79"/>
              </a:rPr>
              <a:t>Proprietà</a:t>
            </a:r>
            <a:r>
              <a:rPr lang="fr-CH" altLang="it-CH" sz="1200" spc="33" dirty="0">
                <a:solidFill>
                  <a:srgbClr val="002A7E"/>
                </a:solidFill>
                <a:latin typeface="+mn-lt"/>
                <a:cs typeface="Aharoni" panose="02010803020104030203" pitchFamily="2" charset="-79"/>
              </a:rPr>
              <a:t>, site in Italia Svizzera </a:t>
            </a:r>
            <a:r>
              <a:rPr lang="fr-CH" altLang="it-CH" sz="1200" spc="33" dirty="0" err="1">
                <a:solidFill>
                  <a:srgbClr val="002A7E"/>
                </a:solidFill>
                <a:latin typeface="+mn-lt"/>
                <a:cs typeface="Aharoni" panose="02010803020104030203" pitchFamily="2" charset="-79"/>
              </a:rPr>
              <a:t>ed</a:t>
            </a:r>
            <a:r>
              <a:rPr lang="fr-CH" altLang="it-CH" sz="1200" spc="33" dirty="0">
                <a:solidFill>
                  <a:srgbClr val="002A7E"/>
                </a:solidFill>
                <a:latin typeface="+mn-lt"/>
                <a:cs typeface="Aharoni" panose="02010803020104030203" pitchFamily="2" charset="-79"/>
              </a:rPr>
              <a:t> Europa</a:t>
            </a:r>
          </a:p>
          <a:p>
            <a:pPr marL="285750" indent="-285750" algn="just" eaLnBrk="1" hangingPunct="1">
              <a:spcAft>
                <a:spcPts val="111"/>
              </a:spcAft>
              <a:buFont typeface="Wingdings" panose="05000000000000000000" pitchFamily="2" charset="2"/>
              <a:buChar char="v"/>
              <a:defRPr/>
            </a:pPr>
            <a:r>
              <a:rPr lang="fr-CH" altLang="it-CH" sz="1200" b="1" i="1" spc="33" dirty="0">
                <a:solidFill>
                  <a:srgbClr val="002A7E"/>
                </a:solidFill>
                <a:latin typeface="+mn-lt"/>
                <a:cs typeface="Aharoni" panose="02010803020104030203" pitchFamily="2" charset="-79"/>
              </a:rPr>
              <a:t>Investment desk </a:t>
            </a:r>
            <a:r>
              <a:rPr lang="fr-CH" altLang="it-CH" sz="1200" b="1" spc="33" dirty="0">
                <a:solidFill>
                  <a:srgbClr val="002A7E"/>
                </a:solidFill>
                <a:latin typeface="+mn-lt"/>
                <a:cs typeface="Aharoni" panose="02010803020104030203" pitchFamily="2" charset="-79"/>
              </a:rPr>
              <a:t>e </a:t>
            </a:r>
            <a:r>
              <a:rPr lang="fr-CH" altLang="it-CH" sz="1200" b="1" i="1" spc="33" dirty="0" err="1">
                <a:solidFill>
                  <a:srgbClr val="002A7E"/>
                </a:solidFill>
                <a:latin typeface="+mn-lt"/>
                <a:cs typeface="Aharoni" panose="02010803020104030203" pitchFamily="2" charset="-79"/>
              </a:rPr>
              <a:t>buy-side</a:t>
            </a:r>
            <a:r>
              <a:rPr lang="fr-CH" altLang="it-CH" sz="1200" b="1" i="1" spc="33" dirty="0">
                <a:solidFill>
                  <a:srgbClr val="002A7E"/>
                </a:solidFill>
                <a:latin typeface="+mn-lt"/>
                <a:cs typeface="Aharoni" panose="02010803020104030203" pitchFamily="2" charset="-79"/>
              </a:rPr>
              <a:t> </a:t>
            </a:r>
            <a:r>
              <a:rPr lang="fr-CH" altLang="it-CH" sz="1200" b="1" i="1" spc="33" dirty="0" err="1">
                <a:solidFill>
                  <a:srgbClr val="002A7E"/>
                </a:solidFill>
                <a:latin typeface="+mn-lt"/>
                <a:cs typeface="Aharoni" panose="02010803020104030203" pitchFamily="2" charset="-79"/>
              </a:rPr>
              <a:t>advisor</a:t>
            </a:r>
            <a:r>
              <a:rPr lang="fr-CH" altLang="it-CH" sz="1200" b="1" spc="33" dirty="0">
                <a:solidFill>
                  <a:srgbClr val="002A7E"/>
                </a:solidFill>
                <a:latin typeface="+mn-lt"/>
                <a:cs typeface="Aharoni" panose="02010803020104030203" pitchFamily="2" charset="-79"/>
              </a:rPr>
              <a:t> di ca. 500 </a:t>
            </a:r>
            <a:r>
              <a:rPr lang="fr-CH" altLang="it-CH" sz="1200" b="1" spc="33" dirty="0" err="1">
                <a:solidFill>
                  <a:srgbClr val="002A7E"/>
                </a:solidFill>
                <a:latin typeface="+mn-lt"/>
                <a:cs typeface="Aharoni" panose="02010803020104030203" pitchFamily="2" charset="-79"/>
              </a:rPr>
              <a:t>investitori</a:t>
            </a:r>
            <a:r>
              <a:rPr lang="fr-CH" altLang="it-CH" sz="1200" spc="33" dirty="0">
                <a:solidFill>
                  <a:srgbClr val="002A7E"/>
                </a:solidFill>
                <a:latin typeface="+mn-lt"/>
                <a:cs typeface="Aharoni" panose="02010803020104030203" pitchFamily="2" charset="-79"/>
              </a:rPr>
              <a:t> - </a:t>
            </a:r>
            <a:r>
              <a:rPr lang="fr-CH" altLang="it-CH" sz="1200" spc="33" dirty="0" err="1">
                <a:solidFill>
                  <a:srgbClr val="002A7E"/>
                </a:solidFill>
                <a:latin typeface="+mn-lt"/>
                <a:cs typeface="Aharoni" panose="02010803020104030203" pitchFamily="2" charset="-79"/>
              </a:rPr>
              <a:t>privati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industriali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ed</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istituzionali</a:t>
            </a:r>
            <a:r>
              <a:rPr lang="fr-CH" altLang="it-CH" sz="1200" spc="33" dirty="0">
                <a:solidFill>
                  <a:srgbClr val="002A7E"/>
                </a:solidFill>
                <a:latin typeface="+mn-lt"/>
                <a:cs typeface="Aharoni" panose="02010803020104030203" pitchFamily="2" charset="-79"/>
              </a:rPr>
              <a:t> – </a:t>
            </a:r>
            <a:r>
              <a:rPr lang="fr-CH" altLang="it-CH" sz="1200" spc="33" dirty="0" err="1">
                <a:solidFill>
                  <a:srgbClr val="002A7E"/>
                </a:solidFill>
                <a:latin typeface="+mn-lt"/>
                <a:cs typeface="Aharoni" panose="02010803020104030203" pitchFamily="2" charset="-79"/>
              </a:rPr>
              <a:t>sia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nazionali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che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esteri</a:t>
            </a:r>
            <a:endParaRPr lang="fr-CH" altLang="it-CH" sz="1200"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b="1" i="1" spc="33" dirty="0" err="1">
                <a:solidFill>
                  <a:srgbClr val="002A7E"/>
                </a:solidFill>
                <a:latin typeface="+mn-lt"/>
                <a:cs typeface="Aharoni" panose="02010803020104030203" pitchFamily="2" charset="-79"/>
              </a:rPr>
              <a:t>One-stop</a:t>
            </a:r>
            <a:r>
              <a:rPr lang="fr-CH" altLang="it-CH" sz="1200" b="1" i="1" spc="33" dirty="0">
                <a:solidFill>
                  <a:srgbClr val="002A7E"/>
                </a:solidFill>
                <a:latin typeface="+mn-lt"/>
                <a:cs typeface="Aharoni" panose="02010803020104030203" pitchFamily="2" charset="-79"/>
              </a:rPr>
              <a:t> shop </a:t>
            </a:r>
            <a:r>
              <a:rPr lang="fr-CH" altLang="it-CH" sz="1200" b="1" spc="33" dirty="0">
                <a:solidFill>
                  <a:srgbClr val="002A7E"/>
                </a:solidFill>
                <a:latin typeface="+mn-lt"/>
                <a:cs typeface="Aharoni" panose="02010803020104030203" pitchFamily="2" charset="-79"/>
              </a:rPr>
              <a:t>per i </a:t>
            </a:r>
            <a:r>
              <a:rPr lang="fr-CH" altLang="it-CH" sz="1200" b="1" spc="33" dirty="0" err="1">
                <a:solidFill>
                  <a:srgbClr val="002A7E"/>
                </a:solidFill>
                <a:latin typeface="+mn-lt"/>
                <a:cs typeface="Aharoni" panose="02010803020104030203" pitchFamily="2" charset="-79"/>
              </a:rPr>
              <a:t>servizi</a:t>
            </a:r>
            <a:r>
              <a:rPr lang="fr-CH" altLang="it-CH" sz="1200" b="1" spc="33" dirty="0">
                <a:solidFill>
                  <a:srgbClr val="002A7E"/>
                </a:solidFill>
                <a:latin typeface="+mn-lt"/>
                <a:cs typeface="Aharoni" panose="02010803020104030203" pitchFamily="2" charset="-79"/>
              </a:rPr>
              <a:t> M&amp;A: </a:t>
            </a:r>
            <a:r>
              <a:rPr lang="fr-CH" altLang="it-CH" sz="1200" spc="33" dirty="0">
                <a:solidFill>
                  <a:srgbClr val="002A7E"/>
                </a:solidFill>
                <a:latin typeface="+mn-lt"/>
                <a:cs typeface="Aharoni" panose="02010803020104030203" pitchFamily="2" charset="-79"/>
              </a:rPr>
              <a:t>dalla </a:t>
            </a:r>
            <a:r>
              <a:rPr lang="fr-CH" altLang="it-CH" sz="1200" spc="33" dirty="0" err="1">
                <a:solidFill>
                  <a:srgbClr val="002A7E"/>
                </a:solidFill>
                <a:latin typeface="+mn-lt"/>
                <a:cs typeface="Aharoni" panose="02010803020104030203" pitchFamily="2" charset="-79"/>
              </a:rPr>
              <a:t>ricerca</a:t>
            </a:r>
            <a:r>
              <a:rPr lang="fr-CH" altLang="it-CH" sz="1200" spc="33" dirty="0">
                <a:solidFill>
                  <a:srgbClr val="002A7E"/>
                </a:solidFill>
                <a:latin typeface="+mn-lt"/>
                <a:cs typeface="Aharoni" panose="02010803020104030203" pitchFamily="2" charset="-79"/>
              </a:rPr>
              <a:t> e </a:t>
            </a:r>
            <a:r>
              <a:rPr lang="fr-CH" altLang="it-CH" sz="1200" spc="33" dirty="0" err="1">
                <a:solidFill>
                  <a:srgbClr val="002A7E"/>
                </a:solidFill>
                <a:latin typeface="+mn-lt"/>
                <a:cs typeface="Aharoni" panose="02010803020104030203" pitchFamily="2" charset="-79"/>
              </a:rPr>
              <a:t>contatto</a:t>
            </a:r>
            <a:r>
              <a:rPr lang="fr-CH" altLang="it-CH" sz="1200" spc="33" dirty="0">
                <a:solidFill>
                  <a:srgbClr val="002A7E"/>
                </a:solidFill>
                <a:latin typeface="+mn-lt"/>
                <a:cs typeface="Aharoni" panose="02010803020104030203" pitchFamily="2" charset="-79"/>
              </a:rPr>
              <a:t> dei </a:t>
            </a:r>
            <a:r>
              <a:rPr lang="fr-CH" altLang="it-CH" sz="1200" spc="33" dirty="0" err="1">
                <a:solidFill>
                  <a:srgbClr val="002A7E"/>
                </a:solidFill>
                <a:latin typeface="+mn-lt"/>
                <a:cs typeface="Aharoni" panose="02010803020104030203" pitchFamily="2" charset="-79"/>
              </a:rPr>
              <a:t>potenziali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target</a:t>
            </a:r>
            <a:r>
              <a:rPr lang="fr-CH" altLang="it-CH" sz="1200" spc="33" dirty="0">
                <a:solidFill>
                  <a:srgbClr val="002A7E"/>
                </a:solidFill>
                <a:latin typeface="+mn-lt"/>
                <a:cs typeface="Aharoni" panose="02010803020104030203" pitchFamily="2" charset="-79"/>
              </a:rPr>
              <a:t>, alla </a:t>
            </a:r>
            <a:r>
              <a:rPr lang="fr-CH" altLang="it-CH" sz="1200" spc="33" dirty="0" err="1">
                <a:solidFill>
                  <a:srgbClr val="002A7E"/>
                </a:solidFill>
                <a:latin typeface="+mn-lt"/>
                <a:cs typeface="Aharoni" panose="02010803020104030203" pitchFamily="2" charset="-79"/>
              </a:rPr>
              <a:t>conduzione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ed</a:t>
            </a:r>
            <a:r>
              <a:rPr lang="fr-CH" altLang="it-CH" sz="1200" spc="33" dirty="0">
                <a:solidFill>
                  <a:srgbClr val="002A7E"/>
                </a:solidFill>
                <a:latin typeface="+mn-lt"/>
                <a:cs typeface="Aharoni" panose="02010803020104030203" pitchFamily="2" charset="-79"/>
              </a:rPr>
              <a:t> assistenza </a:t>
            </a:r>
            <a:r>
              <a:rPr lang="fr-CH" altLang="it-CH" sz="1200" spc="33" dirty="0" err="1">
                <a:solidFill>
                  <a:srgbClr val="002A7E"/>
                </a:solidFill>
                <a:latin typeface="+mn-lt"/>
                <a:cs typeface="Aharoni" panose="02010803020104030203" pitchFamily="2" charset="-79"/>
              </a:rPr>
              <a:t>nelle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trattative</a:t>
            </a:r>
            <a:r>
              <a:rPr lang="fr-CH" altLang="it-CH" sz="1200" spc="33" dirty="0">
                <a:solidFill>
                  <a:srgbClr val="002A7E"/>
                </a:solidFill>
                <a:latin typeface="+mn-lt"/>
                <a:cs typeface="Aharoni" panose="02010803020104030203" pitchFamily="2" charset="-79"/>
              </a:rPr>
              <a:t>, sino al </a:t>
            </a:r>
            <a:r>
              <a:rPr lang="fr-CH" altLang="it-CH" sz="1200" spc="33" dirty="0" err="1">
                <a:solidFill>
                  <a:srgbClr val="002A7E"/>
                </a:solidFill>
                <a:latin typeface="+mn-lt"/>
                <a:cs typeface="Aharoni" panose="02010803020104030203" pitchFamily="2" charset="-79"/>
              </a:rPr>
              <a:t>perfezionamento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degli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accordi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finali</a:t>
            </a:r>
            <a:endParaRPr lang="fr-CH" altLang="it-CH" sz="1200" i="1"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b="1" spc="33" dirty="0" err="1">
                <a:solidFill>
                  <a:srgbClr val="002A7E"/>
                </a:solidFill>
                <a:latin typeface="+mn-lt"/>
                <a:cs typeface="Aharoni" panose="02010803020104030203" pitchFamily="2" charset="-79"/>
              </a:rPr>
              <a:t>Facilitazione</a:t>
            </a:r>
            <a:r>
              <a:rPr lang="fr-CH" altLang="it-CH" sz="1200" b="1" spc="33" dirty="0">
                <a:solidFill>
                  <a:srgbClr val="002A7E"/>
                </a:solidFill>
                <a:latin typeface="+mn-lt"/>
                <a:cs typeface="Aharoni" panose="02010803020104030203" pitchFamily="2" charset="-79"/>
              </a:rPr>
              <a:t> delle </a:t>
            </a:r>
            <a:r>
              <a:rPr lang="fr-CH" altLang="it-CH" sz="1200" b="1" spc="33" dirty="0" err="1">
                <a:solidFill>
                  <a:srgbClr val="002A7E"/>
                </a:solidFill>
                <a:latin typeface="+mn-lt"/>
                <a:cs typeface="Aharoni" panose="02010803020104030203" pitchFamily="2" charset="-79"/>
              </a:rPr>
              <a:t>relazioni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gestione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degli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scambi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informativi</a:t>
            </a:r>
            <a:r>
              <a:rPr lang="fr-CH" altLang="it-CH" sz="1200" spc="33" dirty="0">
                <a:solidFill>
                  <a:srgbClr val="002A7E"/>
                </a:solidFill>
                <a:latin typeface="+mn-lt"/>
                <a:cs typeface="Aharoni" panose="02010803020104030203" pitchFamily="2" charset="-79"/>
              </a:rPr>
              <a:t> e </a:t>
            </a:r>
            <a:r>
              <a:rPr lang="fr-CH" altLang="it-CH" sz="1200" spc="33" dirty="0" err="1">
                <a:solidFill>
                  <a:srgbClr val="002A7E"/>
                </a:solidFill>
                <a:latin typeface="+mn-lt"/>
                <a:cs typeface="Aharoni" panose="02010803020104030203" pitchFamily="2" charset="-79"/>
              </a:rPr>
              <a:t>negoziazioni</a:t>
            </a:r>
            <a:r>
              <a:rPr lang="fr-CH" altLang="it-CH" sz="1200" spc="33" dirty="0">
                <a:solidFill>
                  <a:srgbClr val="002A7E"/>
                </a:solidFill>
                <a:latin typeface="+mn-lt"/>
                <a:cs typeface="Aharoni" panose="02010803020104030203" pitchFamily="2" charset="-79"/>
              </a:rPr>
              <a:t> in lingua </a:t>
            </a:r>
            <a:r>
              <a:rPr lang="fr-CH" altLang="it-CH" sz="1200" spc="33" dirty="0" err="1">
                <a:solidFill>
                  <a:srgbClr val="002A7E"/>
                </a:solidFill>
                <a:latin typeface="+mn-lt"/>
                <a:cs typeface="Aharoni" panose="02010803020104030203" pitchFamily="2" charset="-79"/>
              </a:rPr>
              <a:t>italiana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inglese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francese</a:t>
            </a:r>
            <a:r>
              <a:rPr lang="fr-CH" altLang="it-CH" sz="1200" spc="33" dirty="0">
                <a:solidFill>
                  <a:srgbClr val="002A7E"/>
                </a:solidFill>
                <a:latin typeface="+mn-lt"/>
                <a:cs typeface="Aharoni" panose="02010803020104030203" pitchFamily="2" charset="-79"/>
              </a:rPr>
              <a:t> e </a:t>
            </a:r>
            <a:r>
              <a:rPr lang="fr-CH" altLang="it-CH" sz="1200" spc="33" dirty="0" err="1">
                <a:solidFill>
                  <a:srgbClr val="002A7E"/>
                </a:solidFill>
                <a:latin typeface="+mn-lt"/>
                <a:cs typeface="Aharoni" panose="02010803020104030203" pitchFamily="2" charset="-79"/>
              </a:rPr>
              <a:t>tedesca</a:t>
            </a:r>
            <a:endParaRPr lang="fr-CH" altLang="it-CH" sz="1200" i="1"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b="1" spc="33" dirty="0" err="1">
                <a:solidFill>
                  <a:srgbClr val="002A7E"/>
                </a:solidFill>
                <a:latin typeface="+mn-lt"/>
                <a:cs typeface="Aharoni" panose="02010803020104030203" pitchFamily="2" charset="-79"/>
              </a:rPr>
              <a:t>Prestazione</a:t>
            </a:r>
            <a:r>
              <a:rPr lang="fr-CH" altLang="it-CH" sz="1200" b="1" spc="33" dirty="0">
                <a:solidFill>
                  <a:srgbClr val="002A7E"/>
                </a:solidFill>
                <a:latin typeface="+mn-lt"/>
                <a:cs typeface="Aharoni" panose="02010803020104030203" pitchFamily="2" charset="-79"/>
              </a:rPr>
              <a:t> di </a:t>
            </a:r>
            <a:r>
              <a:rPr lang="fr-CH" altLang="it-CH" sz="1200" b="1" spc="33" dirty="0" err="1">
                <a:solidFill>
                  <a:srgbClr val="002A7E"/>
                </a:solidFill>
                <a:latin typeface="+mn-lt"/>
                <a:cs typeface="Aharoni" panose="02010803020104030203" pitchFamily="2" charset="-79"/>
              </a:rPr>
              <a:t>incarichi</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professionali</a:t>
            </a:r>
            <a:r>
              <a:rPr lang="fr-CH" altLang="it-CH" sz="1200" b="1" spc="33" dirty="0">
                <a:solidFill>
                  <a:srgbClr val="002A7E"/>
                </a:solidFill>
                <a:latin typeface="+mn-lt"/>
                <a:cs typeface="Aharoni" panose="02010803020104030203" pitchFamily="2" charset="-79"/>
              </a:rPr>
              <a:t> </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quali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valutazione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finanziaria</a:t>
            </a:r>
            <a:r>
              <a:rPr lang="fr-CH" altLang="it-CH" sz="1200" spc="33" dirty="0">
                <a:solidFill>
                  <a:srgbClr val="002A7E"/>
                </a:solidFill>
                <a:latin typeface="+mn-lt"/>
                <a:cs typeface="Aharoni" panose="02010803020104030203" pitchFamily="2" charset="-79"/>
              </a:rPr>
              <a:t>, business planning, </a:t>
            </a:r>
            <a:r>
              <a:rPr lang="fr-CH" altLang="it-CH" sz="1200" i="1" spc="33" dirty="0">
                <a:solidFill>
                  <a:srgbClr val="002A7E"/>
                </a:solidFill>
                <a:latin typeface="+mn-lt"/>
                <a:cs typeface="Aharoni" panose="02010803020104030203" pitchFamily="2" charset="-79"/>
              </a:rPr>
              <a:t>due diligence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strutturazione</a:t>
            </a:r>
            <a:r>
              <a:rPr lang="fr-CH" altLang="it-CH" sz="1200" spc="33" dirty="0">
                <a:solidFill>
                  <a:srgbClr val="002A7E"/>
                </a:solidFill>
                <a:latin typeface="+mn-lt"/>
                <a:cs typeface="Aharoni" panose="02010803020104030203" pitchFamily="2" charset="-79"/>
              </a:rPr>
              <a:t> del </a:t>
            </a:r>
            <a:r>
              <a:rPr lang="fr-CH" altLang="it-CH" sz="1200" i="1" spc="33" dirty="0">
                <a:solidFill>
                  <a:srgbClr val="002A7E"/>
                </a:solidFill>
                <a:latin typeface="+mn-lt"/>
                <a:cs typeface="Aharoni" panose="02010803020104030203" pitchFamily="2" charset="-79"/>
              </a:rPr>
              <a:t>deal</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ricerca</a:t>
            </a:r>
            <a:r>
              <a:rPr lang="fr-CH" altLang="it-CH" sz="1200" spc="33" dirty="0">
                <a:solidFill>
                  <a:srgbClr val="002A7E"/>
                </a:solidFill>
                <a:latin typeface="+mn-lt"/>
                <a:cs typeface="Aharoni" panose="02010803020104030203" pitchFamily="2" charset="-79"/>
              </a:rPr>
              <a:t> di </a:t>
            </a:r>
            <a:r>
              <a:rPr lang="fr-CH" altLang="it-CH" sz="1200" spc="33" dirty="0" err="1">
                <a:solidFill>
                  <a:srgbClr val="002A7E"/>
                </a:solidFill>
                <a:latin typeface="+mn-lt"/>
                <a:cs typeface="Aharoni" panose="02010803020104030203" pitchFamily="2" charset="-79"/>
              </a:rPr>
              <a:t>capitali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piani</a:t>
            </a:r>
            <a:r>
              <a:rPr lang="fr-CH" altLang="it-CH" sz="1200" spc="33" dirty="0">
                <a:solidFill>
                  <a:srgbClr val="002A7E"/>
                </a:solidFill>
                <a:latin typeface="+mn-lt"/>
                <a:cs typeface="Aharoni" panose="02010803020104030203" pitchFamily="2" charset="-79"/>
              </a:rPr>
              <a:t> d’</a:t>
            </a:r>
            <a:r>
              <a:rPr lang="fr-CH" altLang="it-CH" sz="1200" spc="33" dirty="0" err="1">
                <a:solidFill>
                  <a:srgbClr val="002A7E"/>
                </a:solidFill>
                <a:latin typeface="+mn-lt"/>
                <a:cs typeface="Aharoni" panose="02010803020104030203" pitchFamily="2" charset="-79"/>
              </a:rPr>
              <a:t>integrazione</a:t>
            </a:r>
            <a:r>
              <a:rPr lang="fr-CH" altLang="it-CH" sz="1200" spc="33" dirty="0">
                <a:solidFill>
                  <a:srgbClr val="002A7E"/>
                </a:solidFill>
                <a:latin typeface="+mn-lt"/>
                <a:cs typeface="Aharoni" panose="02010803020104030203" pitchFamily="2" charset="-79"/>
              </a:rPr>
              <a:t> post-</a:t>
            </a:r>
            <a:r>
              <a:rPr lang="fr-CH" altLang="it-CH" sz="1200" spc="33" dirty="0" err="1">
                <a:solidFill>
                  <a:srgbClr val="002A7E"/>
                </a:solidFill>
                <a:latin typeface="+mn-lt"/>
                <a:cs typeface="Aharoni" panose="02010803020104030203" pitchFamily="2" charset="-79"/>
              </a:rPr>
              <a:t>acquisizione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consulenza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societaria</a:t>
            </a:r>
            <a:r>
              <a:rPr lang="fr-CH" altLang="it-CH" sz="1200" spc="33" dirty="0">
                <a:solidFill>
                  <a:srgbClr val="002A7E"/>
                </a:solidFill>
                <a:latin typeface="+mn-lt"/>
                <a:cs typeface="Aharoni" panose="02010803020104030203" pitchFamily="2" charset="-79"/>
              </a:rPr>
              <a:t> e fiscale</a:t>
            </a:r>
          </a:p>
          <a:p>
            <a:pPr marL="285750" indent="-285750" algn="just" eaLnBrk="1" hangingPunct="1">
              <a:spcAft>
                <a:spcPts val="111"/>
              </a:spcAft>
              <a:buFont typeface="Wingdings" panose="05000000000000000000" pitchFamily="2" charset="2"/>
              <a:buChar char="v"/>
              <a:defRPr/>
            </a:pPr>
            <a:r>
              <a:rPr lang="fr-CH" altLang="it-CH" sz="1200" b="1" spc="33" dirty="0">
                <a:solidFill>
                  <a:srgbClr val="002A7E"/>
                </a:solidFill>
                <a:latin typeface="+mn-lt"/>
                <a:cs typeface="Aharoni" panose="02010803020104030203" pitchFamily="2" charset="-79"/>
              </a:rPr>
              <a:t>Assistenza </a:t>
            </a:r>
            <a:r>
              <a:rPr lang="fr-CH" altLang="it-CH" sz="1200" b="1" spc="33" dirty="0" err="1">
                <a:solidFill>
                  <a:srgbClr val="002A7E"/>
                </a:solidFill>
                <a:latin typeface="+mn-lt"/>
                <a:cs typeface="Aharoni" panose="02010803020104030203" pitchFamily="2" charset="-79"/>
              </a:rPr>
              <a:t>giuridica</a:t>
            </a:r>
            <a:r>
              <a:rPr lang="fr-CH" altLang="it-CH" sz="1200" b="1" spc="33" dirty="0">
                <a:solidFill>
                  <a:srgbClr val="002A7E"/>
                </a:solidFill>
                <a:latin typeface="+mn-lt"/>
                <a:cs typeface="Aharoni" panose="02010803020104030203" pitchFamily="2" charset="-79"/>
              </a:rPr>
              <a:t> e </a:t>
            </a:r>
            <a:r>
              <a:rPr lang="fr-CH" altLang="it-CH" sz="1200" b="1" spc="33" dirty="0" err="1">
                <a:solidFill>
                  <a:srgbClr val="002A7E"/>
                </a:solidFill>
                <a:latin typeface="+mn-lt"/>
                <a:cs typeface="Aharoni" panose="02010803020104030203" pitchFamily="2" charset="-79"/>
              </a:rPr>
              <a:t>contrattuale</a:t>
            </a:r>
            <a:r>
              <a:rPr lang="fr-CH" altLang="it-CH" sz="1200" b="1" spc="33" dirty="0">
                <a:solidFill>
                  <a:srgbClr val="002A7E"/>
                </a:solidFill>
                <a:latin typeface="+mn-lt"/>
                <a:cs typeface="Aharoni" panose="02010803020104030203" pitchFamily="2" charset="-79"/>
              </a:rPr>
              <a:t> M.&amp;A. </a:t>
            </a:r>
            <a:r>
              <a:rPr lang="fr-CH" altLang="it-CH" sz="1200" spc="33" dirty="0">
                <a:solidFill>
                  <a:srgbClr val="002A7E"/>
                </a:solidFill>
                <a:latin typeface="+mn-lt"/>
                <a:cs typeface="Aharoni" panose="02010803020104030203" pitchFamily="2" charset="-79"/>
              </a:rPr>
              <a:t>allo studio </a:t>
            </a:r>
            <a:r>
              <a:rPr lang="fr-CH" altLang="it-CH" sz="1200" spc="33" dirty="0" err="1">
                <a:solidFill>
                  <a:srgbClr val="002A7E"/>
                </a:solidFill>
                <a:latin typeface="+mn-lt"/>
                <a:cs typeface="Aharoni" panose="02010803020104030203" pitchFamily="2" charset="-79"/>
              </a:rPr>
              <a:t>legale</a:t>
            </a:r>
            <a:r>
              <a:rPr lang="fr-CH" altLang="it-CH" sz="1200" spc="33" dirty="0">
                <a:solidFill>
                  <a:srgbClr val="002A7E"/>
                </a:solidFill>
                <a:latin typeface="+mn-lt"/>
                <a:cs typeface="Aharoni" panose="02010803020104030203" pitchFamily="2" charset="-79"/>
              </a:rPr>
              <a:t> di </a:t>
            </a:r>
            <a:r>
              <a:rPr lang="fr-CH" altLang="it-CH" sz="1200" spc="33" dirty="0" err="1">
                <a:solidFill>
                  <a:srgbClr val="002A7E"/>
                </a:solidFill>
                <a:latin typeface="+mn-lt"/>
                <a:cs typeface="Aharoni" panose="02010803020104030203" pitchFamily="2" charset="-79"/>
              </a:rPr>
              <a:t>fiducia</a:t>
            </a:r>
            <a:r>
              <a:rPr lang="fr-CH" altLang="it-CH" sz="1200" spc="33" dirty="0">
                <a:solidFill>
                  <a:srgbClr val="002A7E"/>
                </a:solidFill>
                <a:latin typeface="+mn-lt"/>
                <a:cs typeface="Aharoni" panose="02010803020104030203" pitchFamily="2" charset="-79"/>
              </a:rPr>
              <a:t> del Cliente </a:t>
            </a:r>
            <a:r>
              <a:rPr lang="fr-CH" altLang="it-CH" sz="1200" spc="33" dirty="0" err="1">
                <a:solidFill>
                  <a:srgbClr val="002A7E"/>
                </a:solidFill>
                <a:latin typeface="+mn-lt"/>
                <a:cs typeface="Aharoni" panose="02010803020104030203" pitchFamily="2" charset="-79"/>
              </a:rPr>
              <a:t>od</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agli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studi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legali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nostri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partner</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professionali</a:t>
            </a:r>
            <a:endParaRPr lang="fr-CH" altLang="it-CH" sz="1200"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b="1" i="1" spc="33" dirty="0" err="1">
                <a:solidFill>
                  <a:srgbClr val="002A7E"/>
                </a:solidFill>
                <a:latin typeface="+mn-lt"/>
                <a:cs typeface="Aharoni" panose="02010803020104030203" pitchFamily="2" charset="-79"/>
              </a:rPr>
              <a:t>Executive</a:t>
            </a:r>
            <a:r>
              <a:rPr lang="fr-CH" altLang="it-CH" sz="1200" b="1" i="1" spc="33" dirty="0">
                <a:solidFill>
                  <a:srgbClr val="002A7E"/>
                </a:solidFill>
                <a:latin typeface="+mn-lt"/>
                <a:cs typeface="Aharoni" panose="02010803020104030203" pitchFamily="2" charset="-79"/>
              </a:rPr>
              <a:t> </a:t>
            </a:r>
            <a:r>
              <a:rPr lang="fr-CH" altLang="it-CH" sz="1200" b="1" i="1" spc="33" dirty="0" err="1">
                <a:solidFill>
                  <a:srgbClr val="002A7E"/>
                </a:solidFill>
                <a:latin typeface="+mn-lt"/>
                <a:cs typeface="Aharoni" panose="02010803020104030203" pitchFamily="2" charset="-79"/>
              </a:rPr>
              <a:t>search</a:t>
            </a:r>
            <a:r>
              <a:rPr lang="fr-CH" altLang="it-CH" sz="1200" b="1" i="1" spc="33" dirty="0">
                <a:solidFill>
                  <a:srgbClr val="002A7E"/>
                </a:solidFill>
                <a:latin typeface="+mn-lt"/>
                <a:cs typeface="Aharoni" panose="02010803020104030203" pitchFamily="2" charset="-79"/>
              </a:rPr>
              <a:t> </a:t>
            </a:r>
            <a:r>
              <a:rPr lang="fr-CH" altLang="it-CH" sz="1200" spc="33" dirty="0">
                <a:solidFill>
                  <a:srgbClr val="002A7E"/>
                </a:solidFill>
                <a:latin typeface="+mn-lt"/>
                <a:cs typeface="Aharoni" panose="02010803020104030203" pitchFamily="2" charset="-79"/>
              </a:rPr>
              <a:t>di </a:t>
            </a:r>
            <a:r>
              <a:rPr lang="fr-CH" altLang="it-CH" sz="1200" spc="33" dirty="0" err="1">
                <a:solidFill>
                  <a:srgbClr val="002A7E"/>
                </a:solidFill>
                <a:latin typeface="+mn-lt"/>
                <a:cs typeface="Aharoni" panose="02010803020104030203" pitchFamily="2" charset="-79"/>
              </a:rPr>
              <a:t>dirigenti</a:t>
            </a:r>
            <a:r>
              <a:rPr lang="fr-CH" altLang="it-CH" sz="1200" spc="33" dirty="0">
                <a:solidFill>
                  <a:srgbClr val="002A7E"/>
                </a:solidFill>
                <a:latin typeface="+mn-lt"/>
                <a:cs typeface="Aharoni" panose="02010803020104030203" pitchFamily="2" charset="-79"/>
              </a:rPr>
              <a:t> e quadri</a:t>
            </a:r>
          </a:p>
          <a:p>
            <a:pPr marL="285750" indent="-285750" algn="just" eaLnBrk="1" hangingPunct="1">
              <a:spcAft>
                <a:spcPts val="111"/>
              </a:spcAft>
              <a:buFont typeface="Wingdings" panose="05000000000000000000" pitchFamily="2" charset="2"/>
              <a:buChar char="v"/>
              <a:defRPr/>
            </a:pPr>
            <a:endParaRPr lang="fr-CH" altLang="it-CH" sz="1300"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endParaRPr lang="fr-CH" altLang="it-CH" sz="1300" spc="33" dirty="0">
              <a:solidFill>
                <a:srgbClr val="002A7E"/>
              </a:solidFill>
              <a:latin typeface="+mn-lt"/>
              <a:cs typeface="Aharoni" panose="02010803020104030203" pitchFamily="2" charset="-79"/>
            </a:endParaRPr>
          </a:p>
          <a:p>
            <a:pPr eaLnBrk="1" hangingPunct="1">
              <a:defRPr/>
            </a:pPr>
            <a:endParaRPr lang="it-CH" altLang="it-CH" sz="1000" b="1" dirty="0">
              <a:solidFill>
                <a:schemeClr val="bg1"/>
              </a:solidFill>
              <a:latin typeface="Arial Narrow" panose="020B0606020202030204" pitchFamily="34" charset="0"/>
            </a:endParaRPr>
          </a:p>
          <a:p>
            <a:pPr marL="154097" indent="-154097" eaLnBrk="1" hangingPunct="1">
              <a:buFont typeface="Wingdings" panose="05000000000000000000" pitchFamily="2" charset="2"/>
              <a:buChar char="§"/>
              <a:defRPr/>
            </a:pPr>
            <a:endParaRPr lang="it-CH" altLang="it-CH" sz="400" b="1" dirty="0">
              <a:solidFill>
                <a:schemeClr val="bg1"/>
              </a:solidFill>
              <a:latin typeface="Arial Narrow" panose="020B0606020202030204" pitchFamily="34" charset="0"/>
            </a:endParaRPr>
          </a:p>
        </p:txBody>
      </p:sp>
      <p:pic>
        <p:nvPicPr>
          <p:cNvPr id="2" name="Immagine 1">
            <a:extLst>
              <a:ext uri="{FF2B5EF4-FFF2-40B4-BE49-F238E27FC236}">
                <a16:creationId xmlns:a16="http://schemas.microsoft.com/office/drawing/2014/main" id="{C71A3C0C-64C5-46AB-8B47-460AA86641A0}"/>
              </a:ext>
            </a:extLst>
          </p:cNvPr>
          <p:cNvPicPr>
            <a:picLocks noChangeAspect="1"/>
          </p:cNvPicPr>
          <p:nvPr/>
        </p:nvPicPr>
        <p:blipFill rotWithShape="1">
          <a:blip r:embed="rId2"/>
          <a:srcRect r="9999"/>
          <a:stretch/>
        </p:blipFill>
        <p:spPr>
          <a:xfrm>
            <a:off x="376633" y="1656170"/>
            <a:ext cx="3347528" cy="5569989"/>
          </a:xfrm>
          <a:prstGeom prst="rect">
            <a:avLst/>
          </a:prstGeom>
        </p:spPr>
      </p:pic>
    </p:spTree>
    <p:extLst>
      <p:ext uri="{BB962C8B-B14F-4D97-AF65-F5344CB8AC3E}">
        <p14:creationId xmlns:p14="http://schemas.microsoft.com/office/powerpoint/2010/main" val="2090965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7999333" y="7269244"/>
            <a:ext cx="2454593" cy="414062"/>
          </a:xfrm>
        </p:spPr>
        <p:txBody>
          <a:bodyPr/>
          <a:lstStyle/>
          <a:p>
            <a:fld id="{4C2AB6C8-8D90-4BFD-B169-CECB02CD3501}" type="slidenum">
              <a:rPr lang="it-CH" smtClean="0"/>
              <a:t>5</a:t>
            </a:fld>
            <a:endParaRPr lang="it-CH" dirty="0"/>
          </a:p>
        </p:txBody>
      </p:sp>
      <p:sp>
        <p:nvSpPr>
          <p:cNvPr id="14" name="Rettangolo 13"/>
          <p:cNvSpPr/>
          <p:nvPr/>
        </p:nvSpPr>
        <p:spPr>
          <a:xfrm>
            <a:off x="358242" y="1311808"/>
            <a:ext cx="10551058" cy="692497"/>
          </a:xfrm>
          <a:prstGeom prst="rect">
            <a:avLst/>
          </a:prstGeom>
        </p:spPr>
        <p:txBody>
          <a:bodyPr wrap="square">
            <a:spAutoFit/>
          </a:bodyPr>
          <a:lstStyle/>
          <a:p>
            <a:r>
              <a:rPr lang="fr-CH" spc="133" dirty="0">
                <a:solidFill>
                  <a:srgbClr val="FF0000"/>
                </a:solidFill>
                <a:latin typeface="Britannic Bold" panose="020B0903060703020204" pitchFamily="34" charset="0"/>
              </a:rPr>
              <a:t>PROCESSO DI ACQUISIZIONE D’AZIENDA</a:t>
            </a:r>
          </a:p>
          <a:p>
            <a:r>
              <a:rPr lang="it-CH" sz="1900" spc="133" dirty="0">
                <a:solidFill>
                  <a:srgbClr val="002A7E"/>
                </a:solidFill>
                <a:latin typeface="Britannic Bold" panose="020B0903060703020204" pitchFamily="34" charset="0"/>
              </a:rPr>
              <a:t>dalla PIANIFICAZIONE STRATEGICA alla INTEGRAZIONE POST-ACQUISIZIONE</a:t>
            </a:r>
            <a:endParaRPr lang="it-CH" sz="1900" dirty="0">
              <a:solidFill>
                <a:srgbClr val="002A7E"/>
              </a:solidFill>
              <a:latin typeface="Arial Black" panose="020B0A04020102020204" pitchFamily="34" charset="0"/>
              <a:cs typeface="Aharoni" panose="02010803020104030203" pitchFamily="2" charset="-79"/>
            </a:endParaRPr>
          </a:p>
        </p:txBody>
      </p:sp>
      <p:graphicFrame>
        <p:nvGraphicFramePr>
          <p:cNvPr id="23" name="Diagramma 22"/>
          <p:cNvGraphicFramePr/>
          <p:nvPr>
            <p:extLst>
              <p:ext uri="{D42A27DB-BD31-4B8C-83A1-F6EECF244321}">
                <p14:modId xmlns:p14="http://schemas.microsoft.com/office/powerpoint/2010/main" val="98179224"/>
              </p:ext>
            </p:extLst>
          </p:nvPr>
        </p:nvGraphicFramePr>
        <p:xfrm>
          <a:off x="358242" y="2494500"/>
          <a:ext cx="10338334" cy="4848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CasellaDiTesto 1"/>
          <p:cNvSpPr txBox="1"/>
          <p:nvPr/>
        </p:nvSpPr>
        <p:spPr>
          <a:xfrm>
            <a:off x="699215" y="6667160"/>
            <a:ext cx="6676946" cy="707886"/>
          </a:xfrm>
          <a:prstGeom prst="rect">
            <a:avLst/>
          </a:prstGeom>
          <a:noFill/>
        </p:spPr>
        <p:txBody>
          <a:bodyPr wrap="square" rtlCol="0">
            <a:spAutoFit/>
          </a:bodyPr>
          <a:lstStyle/>
          <a:p>
            <a:r>
              <a:rPr lang="fr-CH" sz="1000" i="1" spc="33" dirty="0">
                <a:solidFill>
                  <a:srgbClr val="002A7E"/>
                </a:solidFill>
                <a:cs typeface="Aharoni" panose="02010803020104030203" pitchFamily="2" charset="-79"/>
              </a:rPr>
              <a:t>Disclaimer: </a:t>
            </a:r>
          </a:p>
          <a:p>
            <a:pPr algn="just"/>
            <a:r>
              <a:rPr lang="fr-CH" sz="1000" i="1" spc="33" dirty="0">
                <a:solidFill>
                  <a:srgbClr val="002A7E"/>
                </a:solidFill>
                <a:cs typeface="Aharoni" panose="02010803020104030203" pitchFamily="2" charset="-79"/>
              </a:rPr>
              <a:t>Le </a:t>
            </a:r>
            <a:r>
              <a:rPr lang="fr-CH" sz="1000" i="1" spc="33" dirty="0" err="1">
                <a:solidFill>
                  <a:srgbClr val="002A7E"/>
                </a:solidFill>
                <a:cs typeface="Aharoni" panose="02010803020104030203" pitchFamily="2" charset="-79"/>
              </a:rPr>
              <a:t>attività</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contemplate</a:t>
            </a:r>
            <a:r>
              <a:rPr lang="fr-CH" sz="1000" i="1" spc="33" dirty="0">
                <a:solidFill>
                  <a:srgbClr val="002A7E"/>
                </a:solidFill>
                <a:cs typeface="Aharoni" panose="02010803020104030203" pitchFamily="2" charset="-79"/>
              </a:rPr>
              <a:t> dal </a:t>
            </a:r>
            <a:r>
              <a:rPr lang="fr-CH" sz="1000" i="1" spc="33" dirty="0" err="1">
                <a:solidFill>
                  <a:srgbClr val="002A7E"/>
                </a:solidFill>
                <a:cs typeface="Aharoni" panose="02010803020104030203" pitchFamily="2" charset="-79"/>
              </a:rPr>
              <a:t>presente</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processo</a:t>
            </a:r>
            <a:r>
              <a:rPr lang="fr-CH" sz="1000" i="1" spc="33" dirty="0">
                <a:solidFill>
                  <a:srgbClr val="002A7E"/>
                </a:solidFill>
                <a:cs typeface="Aharoni" panose="02010803020104030203" pitchFamily="2" charset="-79"/>
              </a:rPr>
              <a:t>, si </a:t>
            </a:r>
            <a:r>
              <a:rPr lang="fr-CH" sz="1000" i="1" spc="33" dirty="0" err="1">
                <a:solidFill>
                  <a:srgbClr val="002A7E"/>
                </a:solidFill>
                <a:cs typeface="Aharoni" panose="02010803020104030203" pitchFamily="2" charset="-79"/>
              </a:rPr>
              <a:t>riferiscono</a:t>
            </a:r>
            <a:r>
              <a:rPr lang="fr-CH" sz="1000" i="1" spc="33" dirty="0">
                <a:solidFill>
                  <a:srgbClr val="002A7E"/>
                </a:solidFill>
                <a:cs typeface="Aharoni" panose="02010803020104030203" pitchFamily="2" charset="-79"/>
              </a:rPr>
              <a:t> al </a:t>
            </a:r>
            <a:r>
              <a:rPr lang="fr-CH" sz="1000" i="1" spc="33" dirty="0" err="1">
                <a:solidFill>
                  <a:srgbClr val="002A7E"/>
                </a:solidFill>
                <a:cs typeface="Aharoni" panose="02010803020104030203" pitchFamily="2" charset="-79"/>
              </a:rPr>
              <a:t>conferimento</a:t>
            </a:r>
            <a:r>
              <a:rPr lang="fr-CH" sz="1000" i="1" spc="33" dirty="0">
                <a:solidFill>
                  <a:srgbClr val="002A7E"/>
                </a:solidFill>
                <a:cs typeface="Aharoni" panose="02010803020104030203" pitchFamily="2" charset="-79"/>
              </a:rPr>
              <a:t> di </a:t>
            </a:r>
            <a:r>
              <a:rPr lang="fr-CH" sz="1000" i="1" spc="33" dirty="0" err="1">
                <a:solidFill>
                  <a:srgbClr val="002A7E"/>
                </a:solidFill>
                <a:cs typeface="Aharoni" panose="02010803020104030203" pitchFamily="2" charset="-79"/>
              </a:rPr>
              <a:t>incarichi</a:t>
            </a:r>
            <a:r>
              <a:rPr lang="fr-CH" sz="1000" i="1" spc="33" dirty="0">
                <a:solidFill>
                  <a:srgbClr val="002A7E"/>
                </a:solidFill>
                <a:cs typeface="Aharoni" panose="02010803020104030203" pitchFamily="2" charset="-79"/>
              </a:rPr>
              <a:t> in </a:t>
            </a:r>
            <a:r>
              <a:rPr lang="fr-CH" sz="1000" i="1" spc="33" dirty="0" err="1">
                <a:solidFill>
                  <a:srgbClr val="002A7E"/>
                </a:solidFill>
                <a:cs typeface="Aharoni" panose="02010803020104030203" pitchFamily="2" charset="-79"/>
              </a:rPr>
              <a:t>esclusiva</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buy-side</a:t>
            </a:r>
            <a:r>
              <a:rPr lang="fr-CH" sz="1000" i="1" spc="33" dirty="0">
                <a:solidFill>
                  <a:srgbClr val="002A7E"/>
                </a:solidFill>
                <a:cs typeface="Aharoni" panose="02010803020104030203" pitchFamily="2" charset="-79"/>
              </a:rPr>
              <a:t>) di </a:t>
            </a:r>
            <a:r>
              <a:rPr lang="fr-CH" sz="1000" i="1" spc="33" dirty="0" err="1">
                <a:solidFill>
                  <a:srgbClr val="002A7E"/>
                </a:solidFill>
                <a:cs typeface="Aharoni" panose="02010803020104030203" pitchFamily="2" charset="-79"/>
              </a:rPr>
              <a:t>acquisto</a:t>
            </a:r>
            <a:r>
              <a:rPr lang="fr-CH" sz="1000" i="1" spc="33" dirty="0">
                <a:solidFill>
                  <a:srgbClr val="002A7E"/>
                </a:solidFill>
                <a:cs typeface="Aharoni" panose="02010803020104030203" pitchFamily="2" charset="-79"/>
              </a:rPr>
              <a:t> d’</a:t>
            </a:r>
            <a:r>
              <a:rPr lang="fr-CH" sz="1000" i="1" spc="33" dirty="0" err="1">
                <a:solidFill>
                  <a:srgbClr val="002A7E"/>
                </a:solidFill>
                <a:cs typeface="Aharoni" panose="02010803020104030203" pitchFamily="2" charset="-79"/>
              </a:rPr>
              <a:t>azienda</a:t>
            </a:r>
            <a:r>
              <a:rPr lang="fr-CH" sz="1000" i="1" spc="33" dirty="0">
                <a:solidFill>
                  <a:srgbClr val="002A7E"/>
                </a:solidFill>
                <a:cs typeface="Aharoni" panose="02010803020104030203" pitchFamily="2" charset="-79"/>
              </a:rPr>
              <a:t> o </a:t>
            </a:r>
            <a:r>
              <a:rPr lang="fr-CH" sz="1000" i="1" spc="33" dirty="0" err="1">
                <a:solidFill>
                  <a:srgbClr val="002A7E"/>
                </a:solidFill>
                <a:cs typeface="Aharoni" panose="02010803020104030203" pitchFamily="2" charset="-79"/>
              </a:rPr>
              <a:t>proprietà</a:t>
            </a:r>
            <a:r>
              <a:rPr lang="fr-CH" sz="1000" i="1" spc="33" dirty="0">
                <a:solidFill>
                  <a:srgbClr val="002A7E"/>
                </a:solidFill>
                <a:cs typeface="Aharoni" panose="02010803020104030203" pitchFamily="2" charset="-79"/>
              </a:rPr>
              <a:t> allo studio </a:t>
            </a:r>
            <a:r>
              <a:rPr lang="fr-CH" sz="1000" i="1" spc="33" dirty="0" err="1">
                <a:solidFill>
                  <a:srgbClr val="002A7E"/>
                </a:solidFill>
                <a:cs typeface="Aharoni" panose="02010803020104030203" pitchFamily="2" charset="-79"/>
              </a:rPr>
              <a:t>fiduciario</a:t>
            </a:r>
            <a:r>
              <a:rPr lang="fr-CH" sz="1000" i="1" spc="33" dirty="0">
                <a:solidFill>
                  <a:srgbClr val="002A7E"/>
                </a:solidFill>
                <a:cs typeface="Aharoni" panose="02010803020104030203" pitchFamily="2" charset="-79"/>
              </a:rPr>
              <a:t> HELVIA, </a:t>
            </a:r>
            <a:r>
              <a:rPr lang="fr-CH" sz="1000" i="1" spc="33" dirty="0" err="1">
                <a:solidFill>
                  <a:srgbClr val="002A7E"/>
                </a:solidFill>
                <a:cs typeface="Aharoni" panose="02010803020104030203" pitchFamily="2" charset="-79"/>
              </a:rPr>
              <a:t>integrati</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dai</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potenziali</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servizi</a:t>
            </a:r>
            <a:r>
              <a:rPr lang="fr-CH" sz="1000" i="1" spc="33" dirty="0">
                <a:solidFill>
                  <a:srgbClr val="002A7E"/>
                </a:solidFill>
                <a:cs typeface="Aharoni" panose="02010803020104030203" pitchFamily="2" charset="-79"/>
              </a:rPr>
              <a:t> di </a:t>
            </a:r>
            <a:r>
              <a:rPr lang="fr-CH" sz="1000" i="1" spc="33" dirty="0" err="1">
                <a:solidFill>
                  <a:srgbClr val="002A7E"/>
                </a:solidFill>
                <a:cs typeface="Aharoni" panose="02010803020104030203" pitchFamily="2" charset="-79"/>
              </a:rPr>
              <a:t>consulenza</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prestabili</a:t>
            </a:r>
            <a:r>
              <a:rPr lang="fr-CH" sz="1000" i="1" spc="33" dirty="0">
                <a:solidFill>
                  <a:srgbClr val="002A7E"/>
                </a:solidFill>
                <a:cs typeface="Aharoni" panose="02010803020104030203" pitchFamily="2" charset="-79"/>
              </a:rPr>
              <a:t> da HELVIA a </a:t>
            </a:r>
            <a:r>
              <a:rPr lang="fr-CH" sz="1000" i="1" spc="33" dirty="0" err="1">
                <a:solidFill>
                  <a:srgbClr val="002A7E"/>
                </a:solidFill>
                <a:cs typeface="Aharoni" panose="02010803020104030203" pitchFamily="2" charset="-79"/>
              </a:rPr>
              <a:t>favore</a:t>
            </a:r>
            <a:r>
              <a:rPr lang="fr-CH" sz="1000" i="1" spc="33" dirty="0">
                <a:solidFill>
                  <a:srgbClr val="002A7E"/>
                </a:solidFill>
                <a:cs typeface="Aharoni" panose="02010803020104030203" pitchFamily="2" charset="-79"/>
              </a:rPr>
              <a:t> del Cliente, su </a:t>
            </a:r>
            <a:r>
              <a:rPr lang="fr-CH" sz="1000" i="1" spc="33" dirty="0" err="1">
                <a:solidFill>
                  <a:srgbClr val="002A7E"/>
                </a:solidFill>
                <a:cs typeface="Aharoni" panose="02010803020104030203" pitchFamily="2" charset="-79"/>
              </a:rPr>
              <a:t>richiesta</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dello</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stesso</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ed</a:t>
            </a:r>
            <a:r>
              <a:rPr lang="fr-CH" sz="1000" i="1" spc="33" dirty="0">
                <a:solidFill>
                  <a:srgbClr val="002A7E"/>
                </a:solidFill>
                <a:cs typeface="Aharoni" panose="02010803020104030203" pitchFamily="2" charset="-79"/>
              </a:rPr>
              <a:t> in </a:t>
            </a:r>
            <a:r>
              <a:rPr lang="fr-CH" sz="1000" i="1" spc="33" dirty="0" err="1">
                <a:solidFill>
                  <a:srgbClr val="002A7E"/>
                </a:solidFill>
                <a:cs typeface="Aharoni" panose="02010803020104030203" pitchFamily="2" charset="-79"/>
              </a:rPr>
              <a:t>relazione</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alle</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necessità</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emerse</a:t>
            </a:r>
            <a:r>
              <a:rPr lang="fr-CH" sz="1000" i="1" spc="33" dirty="0">
                <a:solidFill>
                  <a:srgbClr val="002A7E"/>
                </a:solidFill>
                <a:cs typeface="Aharoni" panose="02010803020104030203" pitchFamily="2" charset="-79"/>
              </a:rPr>
              <a:t> </a:t>
            </a:r>
            <a:r>
              <a:rPr lang="fr-CH" sz="1000" i="1" spc="33" dirty="0" err="1">
                <a:solidFill>
                  <a:srgbClr val="002A7E"/>
                </a:solidFill>
                <a:cs typeface="Aharoni" panose="02010803020104030203" pitchFamily="2" charset="-79"/>
              </a:rPr>
              <a:t>nel</a:t>
            </a:r>
            <a:r>
              <a:rPr lang="fr-CH" sz="1000" i="1" spc="33" dirty="0">
                <a:solidFill>
                  <a:srgbClr val="002A7E"/>
                </a:solidFill>
                <a:cs typeface="Aharoni" panose="02010803020104030203" pitchFamily="2" charset="-79"/>
              </a:rPr>
              <a:t> corso del </a:t>
            </a:r>
            <a:r>
              <a:rPr lang="fr-CH" sz="1000" i="1" spc="33" dirty="0" err="1">
                <a:solidFill>
                  <a:srgbClr val="002A7E"/>
                </a:solidFill>
                <a:cs typeface="Aharoni" panose="02010803020104030203" pitchFamily="2" charset="-79"/>
              </a:rPr>
              <a:t>progetto</a:t>
            </a:r>
            <a:r>
              <a:rPr lang="fr-CH" sz="1000" i="1" spc="33" dirty="0">
                <a:solidFill>
                  <a:srgbClr val="002A7E"/>
                </a:solidFill>
                <a:cs typeface="Aharoni" panose="02010803020104030203" pitchFamily="2" charset="-79"/>
              </a:rPr>
              <a:t>.</a:t>
            </a:r>
          </a:p>
        </p:txBody>
      </p:sp>
      <p:pic>
        <p:nvPicPr>
          <p:cNvPr id="6" name="Segnaposto contenuto 4"/>
          <p:cNvPicPr>
            <a:picLocks noChangeAspect="1"/>
          </p:cNvPicPr>
          <p:nvPr/>
        </p:nvPicPr>
        <p:blipFill rotWithShape="1">
          <a:blip r:embed="rId7"/>
          <a:srcRect b="45449"/>
          <a:stretch/>
        </p:blipFill>
        <p:spPr>
          <a:xfrm>
            <a:off x="1055342" y="2217024"/>
            <a:ext cx="5043567" cy="1451792"/>
          </a:xfrm>
          <a:prstGeom prst="rect">
            <a:avLst/>
          </a:prstGeom>
        </p:spPr>
      </p:pic>
      <p:sp>
        <p:nvSpPr>
          <p:cNvPr id="3" name="CasellaDiTesto 2">
            <a:extLst>
              <a:ext uri="{FF2B5EF4-FFF2-40B4-BE49-F238E27FC236}">
                <a16:creationId xmlns:a16="http://schemas.microsoft.com/office/drawing/2014/main" id="{FB2AD1C9-1EB8-405B-87CA-92917C4A6416}"/>
              </a:ext>
            </a:extLst>
          </p:cNvPr>
          <p:cNvSpPr txBox="1"/>
          <p:nvPr/>
        </p:nvSpPr>
        <p:spPr>
          <a:xfrm>
            <a:off x="708660" y="5810250"/>
            <a:ext cx="1138581" cy="292388"/>
          </a:xfrm>
          <a:prstGeom prst="rect">
            <a:avLst/>
          </a:prstGeom>
          <a:noFill/>
        </p:spPr>
        <p:txBody>
          <a:bodyPr wrap="none" rtlCol="0">
            <a:spAutoFit/>
          </a:bodyPr>
          <a:lstStyle/>
          <a:p>
            <a:r>
              <a:rPr lang="it-CH" sz="1300" b="1" dirty="0">
                <a:solidFill>
                  <a:srgbClr val="002A7E"/>
                </a:solidFill>
                <a:latin typeface="Calibri" panose="020F0502020204030204"/>
              </a:rPr>
              <a:t>2-4 settimane</a:t>
            </a:r>
          </a:p>
        </p:txBody>
      </p:sp>
      <p:sp>
        <p:nvSpPr>
          <p:cNvPr id="11" name="CasellaDiTesto 10">
            <a:extLst>
              <a:ext uri="{FF2B5EF4-FFF2-40B4-BE49-F238E27FC236}">
                <a16:creationId xmlns:a16="http://schemas.microsoft.com/office/drawing/2014/main" id="{007D6463-158A-4D8D-AEE3-41BD5F94EE6D}"/>
              </a:ext>
            </a:extLst>
          </p:cNvPr>
          <p:cNvSpPr txBox="1"/>
          <p:nvPr/>
        </p:nvSpPr>
        <p:spPr>
          <a:xfrm>
            <a:off x="2558974" y="5810250"/>
            <a:ext cx="1138581" cy="292388"/>
          </a:xfrm>
          <a:prstGeom prst="rect">
            <a:avLst/>
          </a:prstGeom>
          <a:noFill/>
        </p:spPr>
        <p:txBody>
          <a:bodyPr wrap="none" rtlCol="0">
            <a:spAutoFit/>
          </a:bodyPr>
          <a:lstStyle/>
          <a:p>
            <a:r>
              <a:rPr lang="it-CH" sz="1300" b="1" dirty="0">
                <a:solidFill>
                  <a:srgbClr val="002A7E"/>
                </a:solidFill>
                <a:latin typeface="Calibri" panose="020F0502020204030204"/>
              </a:rPr>
              <a:t>4-8 settimane</a:t>
            </a:r>
          </a:p>
        </p:txBody>
      </p:sp>
      <p:sp>
        <p:nvSpPr>
          <p:cNvPr id="12" name="CasellaDiTesto 11">
            <a:extLst>
              <a:ext uri="{FF2B5EF4-FFF2-40B4-BE49-F238E27FC236}">
                <a16:creationId xmlns:a16="http://schemas.microsoft.com/office/drawing/2014/main" id="{279A8216-C371-458D-B387-BA30DBA25531}"/>
              </a:ext>
            </a:extLst>
          </p:cNvPr>
          <p:cNvSpPr txBox="1"/>
          <p:nvPr/>
        </p:nvSpPr>
        <p:spPr>
          <a:xfrm>
            <a:off x="4162120" y="5810250"/>
            <a:ext cx="1138581" cy="292388"/>
          </a:xfrm>
          <a:prstGeom prst="rect">
            <a:avLst/>
          </a:prstGeom>
          <a:noFill/>
        </p:spPr>
        <p:txBody>
          <a:bodyPr wrap="none" rtlCol="0">
            <a:spAutoFit/>
          </a:bodyPr>
          <a:lstStyle/>
          <a:p>
            <a:r>
              <a:rPr lang="it-CH" sz="1300" b="1" dirty="0">
                <a:solidFill>
                  <a:srgbClr val="002A7E"/>
                </a:solidFill>
                <a:latin typeface="Calibri" panose="020F0502020204030204"/>
              </a:rPr>
              <a:t>4-8 settimane</a:t>
            </a:r>
          </a:p>
        </p:txBody>
      </p:sp>
      <p:sp>
        <p:nvSpPr>
          <p:cNvPr id="13" name="CasellaDiTesto 12">
            <a:extLst>
              <a:ext uri="{FF2B5EF4-FFF2-40B4-BE49-F238E27FC236}">
                <a16:creationId xmlns:a16="http://schemas.microsoft.com/office/drawing/2014/main" id="{87615758-A791-4566-99D2-79B42537EB39}"/>
              </a:ext>
            </a:extLst>
          </p:cNvPr>
          <p:cNvSpPr txBox="1"/>
          <p:nvPr/>
        </p:nvSpPr>
        <p:spPr>
          <a:xfrm>
            <a:off x="5788381" y="5813569"/>
            <a:ext cx="1223540" cy="292388"/>
          </a:xfrm>
          <a:prstGeom prst="rect">
            <a:avLst/>
          </a:prstGeom>
          <a:noFill/>
        </p:spPr>
        <p:txBody>
          <a:bodyPr wrap="none" rtlCol="0">
            <a:spAutoFit/>
          </a:bodyPr>
          <a:lstStyle/>
          <a:p>
            <a:r>
              <a:rPr lang="it-CH" sz="1300" b="1" dirty="0">
                <a:solidFill>
                  <a:srgbClr val="002A7E"/>
                </a:solidFill>
                <a:latin typeface="Calibri" panose="020F0502020204030204"/>
              </a:rPr>
              <a:t>8-16 settimane</a:t>
            </a:r>
          </a:p>
        </p:txBody>
      </p:sp>
      <p:sp>
        <p:nvSpPr>
          <p:cNvPr id="15" name="CasellaDiTesto 14">
            <a:extLst>
              <a:ext uri="{FF2B5EF4-FFF2-40B4-BE49-F238E27FC236}">
                <a16:creationId xmlns:a16="http://schemas.microsoft.com/office/drawing/2014/main" id="{55620E4B-C409-45F9-BF5C-3A349B49DE16}"/>
              </a:ext>
            </a:extLst>
          </p:cNvPr>
          <p:cNvSpPr txBox="1"/>
          <p:nvPr/>
        </p:nvSpPr>
        <p:spPr>
          <a:xfrm>
            <a:off x="7510705" y="5810250"/>
            <a:ext cx="1223540" cy="292388"/>
          </a:xfrm>
          <a:prstGeom prst="rect">
            <a:avLst/>
          </a:prstGeom>
          <a:noFill/>
        </p:spPr>
        <p:txBody>
          <a:bodyPr wrap="none" rtlCol="0">
            <a:spAutoFit/>
          </a:bodyPr>
          <a:lstStyle/>
          <a:p>
            <a:r>
              <a:rPr lang="it-CH" sz="1300" b="1" dirty="0">
                <a:solidFill>
                  <a:srgbClr val="002A7E"/>
                </a:solidFill>
                <a:latin typeface="Calibri" panose="020F0502020204030204"/>
              </a:rPr>
              <a:t>1-12 settimane</a:t>
            </a:r>
          </a:p>
        </p:txBody>
      </p:sp>
      <p:sp>
        <p:nvSpPr>
          <p:cNvPr id="17" name="CasellaDiTesto 16">
            <a:extLst>
              <a:ext uri="{FF2B5EF4-FFF2-40B4-BE49-F238E27FC236}">
                <a16:creationId xmlns:a16="http://schemas.microsoft.com/office/drawing/2014/main" id="{269F0E96-F4CB-427D-845F-D3F564D498C3}"/>
              </a:ext>
            </a:extLst>
          </p:cNvPr>
          <p:cNvSpPr txBox="1"/>
          <p:nvPr/>
        </p:nvSpPr>
        <p:spPr>
          <a:xfrm>
            <a:off x="9114739" y="5810250"/>
            <a:ext cx="1165704" cy="292388"/>
          </a:xfrm>
          <a:prstGeom prst="rect">
            <a:avLst/>
          </a:prstGeom>
          <a:noFill/>
        </p:spPr>
        <p:txBody>
          <a:bodyPr wrap="none" rtlCol="0">
            <a:spAutoFit/>
          </a:bodyPr>
          <a:lstStyle/>
          <a:p>
            <a:r>
              <a:rPr lang="it-CH" sz="1300" b="1" dirty="0">
                <a:solidFill>
                  <a:srgbClr val="002A7E"/>
                </a:solidFill>
                <a:latin typeface="Calibri" panose="020F0502020204030204"/>
              </a:rPr>
              <a:t>sino a 24 mesi</a:t>
            </a:r>
          </a:p>
        </p:txBody>
      </p:sp>
      <p:sp>
        <p:nvSpPr>
          <p:cNvPr id="5" name="CasellaDiTesto 4">
            <a:extLst>
              <a:ext uri="{FF2B5EF4-FFF2-40B4-BE49-F238E27FC236}">
                <a16:creationId xmlns:a16="http://schemas.microsoft.com/office/drawing/2014/main" id="{EB8688B7-19D2-4C44-9B3F-45721C27D87A}"/>
              </a:ext>
            </a:extLst>
          </p:cNvPr>
          <p:cNvSpPr txBox="1"/>
          <p:nvPr/>
        </p:nvSpPr>
        <p:spPr>
          <a:xfrm>
            <a:off x="675702" y="6102638"/>
            <a:ext cx="2343077" cy="292388"/>
          </a:xfrm>
          <a:prstGeom prst="rect">
            <a:avLst/>
          </a:prstGeom>
          <a:noFill/>
        </p:spPr>
        <p:txBody>
          <a:bodyPr wrap="none" rtlCol="0">
            <a:spAutoFit/>
          </a:bodyPr>
          <a:lstStyle/>
          <a:p>
            <a:r>
              <a:rPr lang="it-CH" sz="1300" b="1" i="1" dirty="0">
                <a:solidFill>
                  <a:srgbClr val="002A7E"/>
                </a:solidFill>
                <a:latin typeface="Calibri" panose="020F0502020204030204"/>
              </a:rPr>
              <a:t>Timing indicativo di esecuzione</a:t>
            </a:r>
          </a:p>
        </p:txBody>
      </p:sp>
    </p:spTree>
    <p:extLst>
      <p:ext uri="{BB962C8B-B14F-4D97-AF65-F5344CB8AC3E}">
        <p14:creationId xmlns:p14="http://schemas.microsoft.com/office/powerpoint/2010/main" val="3978123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636331" y="7211845"/>
            <a:ext cx="334407" cy="414062"/>
          </a:xfrm>
        </p:spPr>
        <p:txBody>
          <a:bodyPr/>
          <a:lstStyle/>
          <a:p>
            <a:pPr algn="l"/>
            <a:fld id="{4C2AB6C8-8D90-4BFD-B169-CECB02CD3501}" type="slidenum">
              <a:rPr lang="it-CH" smtClean="0"/>
              <a:pPr algn="l"/>
              <a:t>6</a:t>
            </a:fld>
            <a:endParaRPr lang="it-CH" dirty="0"/>
          </a:p>
        </p:txBody>
      </p:sp>
      <p:grpSp>
        <p:nvGrpSpPr>
          <p:cNvPr id="5" name="Gruppo 4"/>
          <p:cNvGrpSpPr/>
          <p:nvPr/>
        </p:nvGrpSpPr>
        <p:grpSpPr>
          <a:xfrm>
            <a:off x="569656" y="2372809"/>
            <a:ext cx="5099624" cy="5003924"/>
            <a:chOff x="1" y="133643"/>
            <a:chExt cx="4202226" cy="4797513"/>
          </a:xfrm>
        </p:grpSpPr>
        <p:sp>
          <p:nvSpPr>
            <p:cNvPr id="6" name="Rettangolo arrotondato 5"/>
            <p:cNvSpPr/>
            <p:nvPr/>
          </p:nvSpPr>
          <p:spPr>
            <a:xfrm>
              <a:off x="1" y="300603"/>
              <a:ext cx="4202226" cy="4544162"/>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Rettangolo 6"/>
            <p:cNvSpPr/>
            <p:nvPr/>
          </p:nvSpPr>
          <p:spPr>
            <a:xfrm>
              <a:off x="171155" y="133643"/>
              <a:ext cx="3887699" cy="47975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447675" lvl="0" indent="-447675" algn="l" defTabSz="488950">
                <a:lnSpc>
                  <a:spcPct val="90000"/>
                </a:lnSpc>
                <a:spcBef>
                  <a:spcPct val="0"/>
                </a:spcBef>
                <a:spcAft>
                  <a:spcPct val="35000"/>
                </a:spcAft>
              </a:pPr>
              <a:r>
                <a:rPr lang="it-CH" sz="1300" b="1" kern="1200" dirty="0">
                  <a:solidFill>
                    <a:srgbClr val="002A7E"/>
                  </a:solidFill>
                </a:rPr>
                <a:t>        Fase 1: </a:t>
              </a:r>
              <a:r>
                <a:rPr lang="it-CH" sz="1300" b="1" dirty="0">
                  <a:solidFill>
                    <a:srgbClr val="002A7E"/>
                  </a:solidFill>
                </a:rPr>
                <a:t>PIANIFICAZIONE </a:t>
              </a:r>
              <a:r>
                <a:rPr lang="it-CH" sz="1300" b="1" kern="1200" dirty="0">
                  <a:solidFill>
                    <a:srgbClr val="002A7E"/>
                  </a:solidFill>
                </a:rPr>
                <a:t>STRATEGICA dell’ACQUISIZIONE D’AZIENDA</a:t>
              </a:r>
              <a:endParaRPr lang="it-CH" sz="1300" kern="1200" dirty="0">
                <a:solidFill>
                  <a:srgbClr val="002A7E"/>
                </a:solidFill>
                <a:effectLst/>
                <a:ea typeface="Calibri" panose="020F0502020204030204" pitchFamily="34" charset="0"/>
              </a:endParaRPr>
            </a:p>
            <a:p>
              <a:pPr lvl="0" algn="l" defTabSz="488950">
                <a:lnSpc>
                  <a:spcPct val="90000"/>
                </a:lnSpc>
                <a:spcBef>
                  <a:spcPct val="0"/>
                </a:spcBef>
                <a:spcAft>
                  <a:spcPct val="35000"/>
                </a:spcAft>
              </a:pPr>
              <a:r>
                <a:rPr lang="it-CH" sz="1100" kern="1200" dirty="0">
                  <a:solidFill>
                    <a:srgbClr val="002A7E"/>
                  </a:solidFill>
                  <a:effectLst/>
                  <a:latin typeface="+mn-lt"/>
                  <a:ea typeface="Calibri" panose="020F0502020204030204" pitchFamily="34" charset="0"/>
                </a:rPr>
                <a:t>1.1  Conferimento dell’incarico da parte del Cliente e </a:t>
              </a:r>
              <a:r>
                <a:rPr lang="it-CH" sz="1100" i="1" kern="1200" dirty="0">
                  <a:solidFill>
                    <a:srgbClr val="002A7E"/>
                  </a:solidFill>
                  <a:effectLst/>
                  <a:latin typeface="+mn-lt"/>
                  <a:ea typeface="Calibri" panose="020F0502020204030204" pitchFamily="34" charset="0"/>
                </a:rPr>
                <a:t>kick-off</a:t>
              </a:r>
              <a:r>
                <a:rPr lang="it-CH" sz="1100" kern="1200" dirty="0">
                  <a:solidFill>
                    <a:srgbClr val="002A7E"/>
                  </a:solidFill>
                  <a:effectLst/>
                  <a:latin typeface="+mn-lt"/>
                  <a:ea typeface="Calibri" panose="020F0502020204030204" pitchFamily="34" charset="0"/>
                </a:rPr>
                <a:t> </a:t>
              </a:r>
              <a:r>
                <a:rPr lang="it-CH" sz="1100" dirty="0">
                  <a:solidFill>
                    <a:srgbClr val="002A7E"/>
                  </a:solidFill>
                  <a:ea typeface="Calibri" panose="020F0502020204030204" pitchFamily="34" charset="0"/>
                </a:rPr>
                <a:t>del progetto</a:t>
              </a:r>
              <a:r>
                <a:rPr lang="it-CH" sz="1100" kern="1200" dirty="0">
                  <a:solidFill>
                    <a:srgbClr val="002A7E"/>
                  </a:solidFill>
                  <a:effectLst/>
                  <a:latin typeface="+mn-lt"/>
                  <a:ea typeface="Calibri" panose="020F0502020204030204" pitchFamily="34" charset="0"/>
                </a:rPr>
                <a:t> </a:t>
              </a:r>
            </a:p>
            <a:p>
              <a:pPr marL="266700" lvl="0" indent="-266700" algn="just" defTabSz="488950">
                <a:lnSpc>
                  <a:spcPct val="90000"/>
                </a:lnSpc>
                <a:spcBef>
                  <a:spcPct val="0"/>
                </a:spcBef>
                <a:spcAft>
                  <a:spcPct val="35000"/>
                </a:spcAft>
              </a:pPr>
              <a:r>
                <a:rPr lang="it-CH" sz="1100" kern="1200" dirty="0">
                  <a:solidFill>
                    <a:srgbClr val="002A7E"/>
                  </a:solidFill>
                  <a:effectLst/>
                  <a:latin typeface="+mn-lt"/>
                  <a:ea typeface="Calibri" panose="020F0502020204030204" pitchFamily="34" charset="0"/>
                </a:rPr>
                <a:t>1.2 Raccolta e analisi dei fondamentali di business, delle informazioni chiave e della struttura e dinamiche del settore di riferimento</a:t>
              </a:r>
            </a:p>
            <a:p>
              <a:pPr marL="266700" lvl="0" indent="-266700" algn="just" defTabSz="488950">
                <a:lnSpc>
                  <a:spcPct val="90000"/>
                </a:lnSpc>
                <a:spcBef>
                  <a:spcPct val="0"/>
                </a:spcBef>
                <a:spcAft>
                  <a:spcPct val="35000"/>
                </a:spcAft>
              </a:pPr>
              <a:r>
                <a:rPr lang="it-CH" sz="1100" kern="1200" dirty="0">
                  <a:solidFill>
                    <a:srgbClr val="002A7E"/>
                  </a:solidFill>
                  <a:effectLst/>
                  <a:latin typeface="+mn-lt"/>
                  <a:ea typeface="Calibri" panose="020F0502020204030204" pitchFamily="34" charset="0"/>
                </a:rPr>
                <a:t>1.3 Esplicitazione dei potenziali benefici e dei potenziali costi della transazione di acquisizione da parte del Cliente rispetto alle possibili opzioni strategiche</a:t>
              </a:r>
            </a:p>
            <a:p>
              <a:pPr marL="266700" lvl="0" indent="-266700" algn="just" defTabSz="488950">
                <a:lnSpc>
                  <a:spcPct val="90000"/>
                </a:lnSpc>
                <a:spcBef>
                  <a:spcPct val="0"/>
                </a:spcBef>
                <a:spcAft>
                  <a:spcPct val="35000"/>
                </a:spcAft>
              </a:pPr>
              <a:r>
                <a:rPr lang="it-CH" sz="1100" kern="1200" dirty="0">
                  <a:solidFill>
                    <a:srgbClr val="002A7E"/>
                  </a:solidFill>
                  <a:effectLst/>
                  <a:latin typeface="+mn-lt"/>
                  <a:ea typeface="Calibri" panose="020F0502020204030204" pitchFamily="34" charset="0"/>
                </a:rPr>
                <a:t>1.4 Identi</a:t>
              </a:r>
              <a:r>
                <a:rPr lang="it-CH" sz="1100" dirty="0">
                  <a:solidFill>
                    <a:srgbClr val="002A7E"/>
                  </a:solidFill>
                  <a:ea typeface="Calibri" panose="020F0502020204030204" pitchFamily="34" charset="0"/>
                </a:rPr>
                <a:t>ficazione delle risorse finanziarie disponibili del Cliente o eventualmente reperibili tramite leva finanziaria con i potenziali partner bancari o finanziari</a:t>
              </a:r>
              <a:endParaRPr lang="it-CH" sz="1100" kern="1200" dirty="0">
                <a:solidFill>
                  <a:srgbClr val="002A7E"/>
                </a:solidFill>
                <a:effectLst/>
                <a:latin typeface="+mn-lt"/>
                <a:ea typeface="Calibri" panose="020F0502020204030204" pitchFamily="34" charset="0"/>
              </a:endParaRPr>
            </a:p>
            <a:p>
              <a:pPr marL="266700" lvl="0" indent="-266700" algn="just" defTabSz="488950">
                <a:lnSpc>
                  <a:spcPct val="90000"/>
                </a:lnSpc>
                <a:spcBef>
                  <a:spcPct val="0"/>
                </a:spcBef>
                <a:spcAft>
                  <a:spcPct val="35000"/>
                </a:spcAft>
              </a:pPr>
              <a:r>
                <a:rPr lang="it-CH" sz="1100" kern="1200" dirty="0">
                  <a:solidFill>
                    <a:srgbClr val="002A7E"/>
                  </a:solidFill>
                  <a:effectLst/>
                  <a:latin typeface="+mn-lt"/>
                  <a:ea typeface="Calibri" panose="020F0502020204030204" pitchFamily="34" charset="0"/>
                </a:rPr>
                <a:t>1.5 Definizione degli obiettivi e dei criteri di acquisizione da parte del Cliente</a:t>
              </a:r>
            </a:p>
            <a:p>
              <a:pPr marL="266700" lvl="0" indent="-266700" algn="just" defTabSz="488950">
                <a:lnSpc>
                  <a:spcPct val="90000"/>
                </a:lnSpc>
                <a:spcBef>
                  <a:spcPct val="0"/>
                </a:spcBef>
                <a:spcAft>
                  <a:spcPct val="35000"/>
                </a:spcAft>
              </a:pPr>
              <a:r>
                <a:rPr lang="it-CH" sz="1100" kern="1200" dirty="0">
                  <a:solidFill>
                    <a:srgbClr val="002A7E"/>
                  </a:solidFill>
                  <a:effectLst/>
                  <a:latin typeface="+mn-lt"/>
                  <a:ea typeface="Calibri" panose="020F0502020204030204" pitchFamily="34" charset="0"/>
                </a:rPr>
                <a:t>1.6 Descrizione del profilo e delle caratteristiche ideali della azienda target (</a:t>
              </a:r>
              <a:r>
                <a:rPr lang="it-CH" sz="1100" i="1" dirty="0">
                  <a:solidFill>
                    <a:srgbClr val="002A7E"/>
                  </a:solidFill>
                  <a:ea typeface="Calibri" panose="020F0502020204030204" pitchFamily="34" charset="0"/>
                </a:rPr>
                <a:t>t</a:t>
              </a:r>
              <a:r>
                <a:rPr lang="it-CH" sz="1100" i="1" kern="1200" dirty="0">
                  <a:solidFill>
                    <a:srgbClr val="002A7E"/>
                  </a:solidFill>
                  <a:effectLst/>
                  <a:latin typeface="+mn-lt"/>
                  <a:ea typeface="Calibri" panose="020F0502020204030204" pitchFamily="34" charset="0"/>
                </a:rPr>
                <a:t>arget </a:t>
              </a:r>
              <a:r>
                <a:rPr lang="it-CH" sz="1100" i="1" dirty="0" err="1">
                  <a:solidFill>
                    <a:srgbClr val="002A7E"/>
                  </a:solidFill>
                  <a:ea typeface="Calibri" panose="020F0502020204030204" pitchFamily="34" charset="0"/>
                </a:rPr>
                <a:t>p</a:t>
              </a:r>
              <a:r>
                <a:rPr lang="it-CH" sz="1100" i="1" kern="1200" dirty="0" err="1">
                  <a:solidFill>
                    <a:srgbClr val="002A7E"/>
                  </a:solidFill>
                  <a:effectLst/>
                  <a:latin typeface="+mn-lt"/>
                  <a:ea typeface="Calibri" panose="020F0502020204030204" pitchFamily="34" charset="0"/>
                </a:rPr>
                <a:t>rofile</a:t>
              </a:r>
              <a:r>
                <a:rPr lang="it-CH" sz="1100" kern="1200" dirty="0">
                  <a:solidFill>
                    <a:srgbClr val="002A7E"/>
                  </a:solidFill>
                  <a:effectLst/>
                  <a:latin typeface="+mn-lt"/>
                  <a:ea typeface="Calibri" panose="020F0502020204030204" pitchFamily="34" charset="0"/>
                </a:rPr>
                <a:t>) in termini di assetto proprietario, tipologia di business, posizionamento di mercato, offerta di prodotti, capacità e processi industriali, presenza geografica, dimensione, performance economico-finanziaria, </a:t>
              </a:r>
              <a:r>
                <a:rPr lang="it-CH" sz="1100" dirty="0">
                  <a:solidFill>
                    <a:srgbClr val="002A7E"/>
                  </a:solidFill>
                  <a:ea typeface="Calibri" panose="020F0502020204030204" pitchFamily="34" charset="0"/>
                </a:rPr>
                <a:t>esposizione finanziaria</a:t>
              </a:r>
              <a:r>
                <a:rPr lang="it-CH" sz="1100" kern="1200" dirty="0">
                  <a:solidFill>
                    <a:srgbClr val="002A7E"/>
                  </a:solidFill>
                  <a:effectLst/>
                  <a:latin typeface="+mn-lt"/>
                  <a:ea typeface="Calibri" panose="020F0502020204030204" pitchFamily="34" charset="0"/>
                </a:rPr>
                <a:t>, ecc.</a:t>
              </a:r>
            </a:p>
            <a:p>
              <a:pPr marL="266700" lvl="0" indent="-266700" algn="just" defTabSz="488950">
                <a:lnSpc>
                  <a:spcPct val="90000"/>
                </a:lnSpc>
                <a:spcBef>
                  <a:spcPct val="0"/>
                </a:spcBef>
                <a:spcAft>
                  <a:spcPct val="35000"/>
                </a:spcAft>
              </a:pPr>
              <a:r>
                <a:rPr lang="it-CH" sz="1100" kern="1200" dirty="0">
                  <a:solidFill>
                    <a:srgbClr val="002A7E"/>
                  </a:solidFill>
                  <a:effectLst/>
                  <a:latin typeface="+mn-lt"/>
                  <a:ea typeface="Calibri" panose="020F0502020204030204" pitchFamily="34" charset="0"/>
                </a:rPr>
                <a:t>1.7 </a:t>
              </a:r>
              <a:r>
                <a:rPr lang="it-CH" sz="1100" dirty="0">
                  <a:solidFill>
                    <a:srgbClr val="002A7E"/>
                  </a:solidFill>
                  <a:ea typeface="Calibri" panose="020F0502020204030204" pitchFamily="34" charset="0"/>
                </a:rPr>
                <a:t>Formulazione</a:t>
              </a:r>
              <a:r>
                <a:rPr lang="it-CH" sz="1100" kern="1200" dirty="0">
                  <a:solidFill>
                    <a:srgbClr val="002A7E"/>
                  </a:solidFill>
                  <a:effectLst/>
                  <a:latin typeface="+mn-lt"/>
                  <a:ea typeface="Calibri" panose="020F0502020204030204" pitchFamily="34" charset="0"/>
                </a:rPr>
                <a:t> della strategia di acquisizione del Cliente </a:t>
              </a:r>
              <a:r>
                <a:rPr lang="it-CH" sz="1100" dirty="0">
                  <a:solidFill>
                    <a:srgbClr val="002A7E"/>
                  </a:solidFill>
                  <a:ea typeface="Calibri" panose="020F0502020204030204" pitchFamily="34" charset="0"/>
                </a:rPr>
                <a:t>e</a:t>
              </a:r>
              <a:r>
                <a:rPr lang="it-CH" sz="1100" kern="1200" dirty="0">
                  <a:solidFill>
                    <a:srgbClr val="002A7E"/>
                  </a:solidFill>
                  <a:effectLst/>
                  <a:latin typeface="+mn-lt"/>
                  <a:ea typeface="Calibri" panose="020F0502020204030204" pitchFamily="34" charset="0"/>
                </a:rPr>
                <a:t> delle possibili linee guida di strutturazione della transazione</a:t>
              </a:r>
            </a:p>
            <a:p>
              <a:pPr marL="266700" lvl="0" indent="-266700" algn="just" defTabSz="488950">
                <a:lnSpc>
                  <a:spcPct val="90000"/>
                </a:lnSpc>
                <a:spcBef>
                  <a:spcPct val="0"/>
                </a:spcBef>
                <a:spcAft>
                  <a:spcPct val="35000"/>
                </a:spcAft>
              </a:pPr>
              <a:r>
                <a:rPr lang="it-CH" sz="1100" kern="1200" dirty="0">
                  <a:solidFill>
                    <a:srgbClr val="002A7E"/>
                  </a:solidFill>
                  <a:effectLst/>
                  <a:latin typeface="+mn-lt"/>
                  <a:ea typeface="Calibri" panose="020F0502020204030204" pitchFamily="34" charset="0"/>
                </a:rPr>
                <a:t>1.8 Creazione del </a:t>
              </a:r>
              <a:r>
                <a:rPr lang="it-CH" sz="1100" i="1" kern="1200" dirty="0">
                  <a:solidFill>
                    <a:srgbClr val="002A7E"/>
                  </a:solidFill>
                  <a:effectLst/>
                  <a:latin typeface="+mn-lt"/>
                  <a:ea typeface="Calibri" panose="020F0502020204030204" pitchFamily="34" charset="0"/>
                </a:rPr>
                <a:t>team</a:t>
              </a:r>
              <a:r>
                <a:rPr lang="it-CH" sz="1100" kern="1200" dirty="0">
                  <a:solidFill>
                    <a:srgbClr val="002A7E"/>
                  </a:solidFill>
                  <a:effectLst/>
                  <a:latin typeface="+mn-lt"/>
                  <a:ea typeface="Calibri" panose="020F0502020204030204" pitchFamily="34" charset="0"/>
                </a:rPr>
                <a:t> </a:t>
              </a:r>
              <a:r>
                <a:rPr lang="it-CH" sz="1100" i="1" kern="1200" dirty="0" err="1">
                  <a:solidFill>
                    <a:srgbClr val="002A7E"/>
                  </a:solidFill>
                  <a:effectLst/>
                  <a:latin typeface="+mn-lt"/>
                  <a:ea typeface="Calibri" panose="020F0502020204030204" pitchFamily="34" charset="0"/>
                </a:rPr>
                <a:t>buy</a:t>
              </a:r>
              <a:r>
                <a:rPr lang="it-CH" sz="1100" i="1" kern="1200" dirty="0">
                  <a:solidFill>
                    <a:srgbClr val="002A7E"/>
                  </a:solidFill>
                  <a:effectLst/>
                  <a:latin typeface="+mn-lt"/>
                  <a:ea typeface="Calibri" panose="020F0502020204030204" pitchFamily="34" charset="0"/>
                </a:rPr>
                <a:t>-side </a:t>
              </a:r>
              <a:r>
                <a:rPr lang="it-CH" sz="1100" kern="1200" dirty="0">
                  <a:solidFill>
                    <a:srgbClr val="002A7E"/>
                  </a:solidFill>
                  <a:effectLst/>
                  <a:latin typeface="+mn-lt"/>
                  <a:ea typeface="Calibri" panose="020F0502020204030204" pitchFamily="34" charset="0"/>
                </a:rPr>
                <a:t>del Cliente,</a:t>
              </a:r>
              <a:r>
                <a:rPr lang="it-CH" sz="1100" dirty="0">
                  <a:solidFill>
                    <a:srgbClr val="002A7E"/>
                  </a:solidFill>
                  <a:ea typeface="Calibri" panose="020F0502020204030204" pitchFamily="34" charset="0"/>
                </a:rPr>
                <a:t> nomina del </a:t>
              </a:r>
              <a:r>
                <a:rPr lang="it-CH" sz="1100" i="1" dirty="0">
                  <a:solidFill>
                    <a:srgbClr val="002A7E"/>
                  </a:solidFill>
                  <a:ea typeface="Calibri" panose="020F0502020204030204" pitchFamily="34" charset="0"/>
                </a:rPr>
                <a:t>team leader</a:t>
              </a:r>
              <a:r>
                <a:rPr lang="it-CH" sz="1100" dirty="0">
                  <a:solidFill>
                    <a:srgbClr val="002A7E"/>
                  </a:solidFill>
                  <a:ea typeface="Calibri" panose="020F0502020204030204" pitchFamily="34" charset="0"/>
                </a:rPr>
                <a:t>, assegnazione </a:t>
              </a:r>
              <a:r>
                <a:rPr lang="it-CH" sz="1100" kern="1200" dirty="0">
                  <a:solidFill>
                    <a:srgbClr val="002A7E"/>
                  </a:solidFill>
                  <a:effectLst/>
                  <a:latin typeface="+mn-lt"/>
                  <a:ea typeface="Calibri" panose="020F0502020204030204" pitchFamily="34" charset="0"/>
                </a:rPr>
                <a:t>delle responsabilità e dei compiti ai membri del </a:t>
              </a:r>
              <a:r>
                <a:rPr lang="it-CH" sz="1100" i="1" kern="1200" dirty="0">
                  <a:solidFill>
                    <a:srgbClr val="002A7E"/>
                  </a:solidFill>
                  <a:effectLst/>
                  <a:latin typeface="+mn-lt"/>
                  <a:ea typeface="Calibri" panose="020F0502020204030204" pitchFamily="34" charset="0"/>
                </a:rPr>
                <a:t>team </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1.9  Disegno del </a:t>
              </a:r>
              <a:r>
                <a:rPr lang="it-CH" sz="1100" i="1" dirty="0" err="1">
                  <a:solidFill>
                    <a:srgbClr val="002A7E"/>
                  </a:solidFill>
                  <a:ea typeface="Calibri" panose="020F0502020204030204" pitchFamily="34" charset="0"/>
                </a:rPr>
                <a:t>timetable</a:t>
              </a:r>
              <a:r>
                <a:rPr lang="it-CH" sz="1100" i="1" dirty="0">
                  <a:solidFill>
                    <a:srgbClr val="002A7E"/>
                  </a:solidFill>
                  <a:ea typeface="Calibri" panose="020F0502020204030204" pitchFamily="34" charset="0"/>
                </a:rPr>
                <a:t> </a:t>
              </a:r>
              <a:r>
                <a:rPr lang="it-CH" sz="1100" dirty="0">
                  <a:solidFill>
                    <a:srgbClr val="002A7E"/>
                  </a:solidFill>
                  <a:ea typeface="Calibri" panose="020F0502020204030204" pitchFamily="34" charset="0"/>
                </a:rPr>
                <a:t>di esecuzione del progetto di acquisizione</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1.10 Preparazione del </a:t>
              </a:r>
              <a:r>
                <a:rPr lang="it-CH" sz="1100" i="1" dirty="0">
                  <a:solidFill>
                    <a:srgbClr val="002A7E"/>
                  </a:solidFill>
                  <a:ea typeface="Calibri" panose="020F0502020204030204" pitchFamily="34" charset="0"/>
                </a:rPr>
                <a:t>corporate </a:t>
              </a:r>
              <a:r>
                <a:rPr lang="it-CH" sz="1100" i="1" dirty="0" err="1">
                  <a:solidFill>
                    <a:srgbClr val="002A7E"/>
                  </a:solidFill>
                  <a:ea typeface="Calibri" panose="020F0502020204030204" pitchFamily="34" charset="0"/>
                </a:rPr>
                <a:t>profile</a:t>
              </a:r>
              <a:r>
                <a:rPr lang="it-CH" sz="1100" i="1" dirty="0">
                  <a:solidFill>
                    <a:srgbClr val="002A7E"/>
                  </a:solidFill>
                  <a:ea typeface="Calibri" panose="020F0502020204030204" pitchFamily="34" charset="0"/>
                </a:rPr>
                <a:t> </a:t>
              </a:r>
              <a:r>
                <a:rPr lang="it-CH" sz="1100" dirty="0">
                  <a:solidFill>
                    <a:srgbClr val="002A7E"/>
                  </a:solidFill>
                  <a:ea typeface="Calibri" panose="020F0502020204030204" pitchFamily="34" charset="0"/>
                </a:rPr>
                <a:t>del cliente, accordo sui contenuti e sulle modalità di comunicazione con il cliente e le controparti negoziali delle aziende target selezionate</a:t>
              </a:r>
            </a:p>
          </p:txBody>
        </p:sp>
      </p:grpSp>
      <p:sp>
        <p:nvSpPr>
          <p:cNvPr id="14" name="Rettangolo 13"/>
          <p:cNvSpPr/>
          <p:nvPr/>
        </p:nvSpPr>
        <p:spPr>
          <a:xfrm>
            <a:off x="223520" y="1080765"/>
            <a:ext cx="10292083" cy="707886"/>
          </a:xfrm>
          <a:prstGeom prst="rect">
            <a:avLst/>
          </a:prstGeom>
        </p:spPr>
        <p:txBody>
          <a:bodyPr wrap="square">
            <a:spAutoFit/>
          </a:bodyPr>
          <a:lstStyle/>
          <a:p>
            <a:pPr algn="r"/>
            <a:r>
              <a:rPr lang="fr-CH" spc="133" dirty="0">
                <a:solidFill>
                  <a:srgbClr val="FF0000"/>
                </a:solidFill>
                <a:latin typeface="Britannic Bold" panose="020B0903060703020204" pitchFamily="34" charset="0"/>
              </a:rPr>
              <a:t>VALORE AGGIUNTO di HELVIA</a:t>
            </a:r>
            <a:endParaRPr lang="it-CH" spc="133" dirty="0">
              <a:solidFill>
                <a:srgbClr val="FF0000"/>
              </a:solidFill>
              <a:latin typeface="Britannic Bold" panose="020B0903060703020204" pitchFamily="34" charset="0"/>
            </a:endParaRPr>
          </a:p>
          <a:p>
            <a:pPr algn="r"/>
            <a:r>
              <a:rPr lang="it-CH" spc="133" dirty="0">
                <a:solidFill>
                  <a:srgbClr val="FF0000"/>
                </a:solidFill>
                <a:latin typeface="Britannic Bold" panose="020B0903060703020204" pitchFamily="34" charset="0"/>
              </a:rPr>
              <a:t>FASE 1:</a:t>
            </a:r>
            <a:r>
              <a:rPr lang="it-CH" spc="133" dirty="0">
                <a:solidFill>
                  <a:srgbClr val="002A7E"/>
                </a:solidFill>
                <a:latin typeface="Britannic Bold" panose="020B0903060703020204" pitchFamily="34" charset="0"/>
              </a:rPr>
              <a:t> PIANIFICAZIONE STRATEGICA dell’ACQUISIZIONE d’AZIENDA</a:t>
            </a:r>
            <a:endParaRPr lang="it-CH" dirty="0">
              <a:solidFill>
                <a:srgbClr val="002A7E"/>
              </a:solidFill>
              <a:latin typeface="Arial Black" panose="020B0A04020102020204" pitchFamily="34" charset="0"/>
              <a:cs typeface="Aharoni" panose="02010803020104030203" pitchFamily="2" charset="-79"/>
            </a:endParaRPr>
          </a:p>
        </p:txBody>
      </p:sp>
      <p:graphicFrame>
        <p:nvGraphicFramePr>
          <p:cNvPr id="15" name="Diagramma 14"/>
          <p:cNvGraphicFramePr/>
          <p:nvPr>
            <p:extLst>
              <p:ext uri="{D42A27DB-BD31-4B8C-83A1-F6EECF244321}">
                <p14:modId xmlns:p14="http://schemas.microsoft.com/office/powerpoint/2010/main" val="3965904999"/>
              </p:ext>
            </p:extLst>
          </p:nvPr>
        </p:nvGraphicFramePr>
        <p:xfrm>
          <a:off x="509589" y="1747935"/>
          <a:ext cx="10006012" cy="850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uppo 15"/>
          <p:cNvGrpSpPr/>
          <p:nvPr/>
        </p:nvGrpSpPr>
        <p:grpSpPr>
          <a:xfrm>
            <a:off x="8595987" y="1903557"/>
            <a:ext cx="1396759" cy="532365"/>
            <a:chOff x="2837" y="1041407"/>
            <a:chExt cx="1472320" cy="2352597"/>
          </a:xfrm>
          <a:solidFill>
            <a:schemeClr val="bg2"/>
          </a:solidFill>
        </p:grpSpPr>
        <p:sp>
          <p:nvSpPr>
            <p:cNvPr id="17" name="Rettangolo arrotondato 16"/>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Rettangolo 17"/>
            <p:cNvSpPr/>
            <p:nvPr/>
          </p:nvSpPr>
          <p:spPr>
            <a:xfrm>
              <a:off x="78397" y="1530142"/>
              <a:ext cx="1277452" cy="16653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it-CH" sz="300" b="1" u="sng" kern="1200" dirty="0">
                <a:solidFill>
                  <a:srgbClr val="002A7E"/>
                </a:solidFill>
              </a:endParaRPr>
            </a:p>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6</a:t>
              </a:r>
              <a:endParaRPr lang="it-CH" sz="800" b="1" u="sng" kern="1200" dirty="0">
                <a:solidFill>
                  <a:srgbClr val="002A7E"/>
                </a:solidFill>
              </a:endParaRPr>
            </a:p>
            <a:p>
              <a:pPr lvl="0" algn="ctr" defTabSz="622300">
                <a:lnSpc>
                  <a:spcPct val="90000"/>
                </a:lnSpc>
                <a:spcBef>
                  <a:spcPct val="0"/>
                </a:spcBef>
                <a:spcAft>
                  <a:spcPct val="35000"/>
                </a:spcAft>
              </a:pPr>
              <a:r>
                <a:rPr lang="it-CH" sz="800" b="1" kern="1200" dirty="0">
                  <a:solidFill>
                    <a:srgbClr val="002A7E"/>
                  </a:solidFill>
                </a:rPr>
                <a:t>INTEGRAZIONE                                    POST-ACQUISIZ</a:t>
              </a:r>
              <a:r>
                <a:rPr lang="it-CH" sz="800" b="1" dirty="0">
                  <a:solidFill>
                    <a:srgbClr val="002A7E"/>
                  </a:solidFill>
                </a:rPr>
                <a:t>IONE</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19" name="Gruppo 18"/>
          <p:cNvGrpSpPr/>
          <p:nvPr/>
        </p:nvGrpSpPr>
        <p:grpSpPr>
          <a:xfrm>
            <a:off x="2171369" y="1878361"/>
            <a:ext cx="1472320" cy="550748"/>
            <a:chOff x="2837" y="1041407"/>
            <a:chExt cx="1472320" cy="2352597"/>
          </a:xfrm>
          <a:solidFill>
            <a:schemeClr val="bg2"/>
          </a:solidFill>
        </p:grpSpPr>
        <p:sp>
          <p:nvSpPr>
            <p:cNvPr id="20" name="Rettangolo arrotondato 19"/>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Rettangolo 20"/>
            <p:cNvSpPr/>
            <p:nvPr/>
          </p:nvSpPr>
          <p:spPr>
            <a:xfrm>
              <a:off x="78397" y="1530137"/>
              <a:ext cx="1396759" cy="16505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2</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RICERCA e CONTATTO dei TARGET SELEZIONATI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22" name="Gruppo 21"/>
          <p:cNvGrpSpPr/>
          <p:nvPr/>
        </p:nvGrpSpPr>
        <p:grpSpPr>
          <a:xfrm>
            <a:off x="3743003" y="1886619"/>
            <a:ext cx="1472320" cy="565081"/>
            <a:chOff x="2837" y="1041407"/>
            <a:chExt cx="1472320" cy="2352597"/>
          </a:xfrm>
          <a:solidFill>
            <a:schemeClr val="bg2"/>
          </a:solidFill>
        </p:grpSpPr>
        <p:sp>
          <p:nvSpPr>
            <p:cNvPr id="23" name="Rettangolo arrotondato 22"/>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 name="Rettangolo 23"/>
            <p:cNvSpPr/>
            <p:nvPr/>
          </p:nvSpPr>
          <p:spPr>
            <a:xfrm>
              <a:off x="78397" y="1530137"/>
              <a:ext cx="1396759" cy="15669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3</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INCONTRI, VALUTAZIONE        e FIRMA della LOI/MOU/NBO</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25" name="Gruppo 24"/>
          <p:cNvGrpSpPr/>
          <p:nvPr/>
        </p:nvGrpSpPr>
        <p:grpSpPr>
          <a:xfrm>
            <a:off x="5302330" y="1905279"/>
            <a:ext cx="1657710" cy="546422"/>
            <a:chOff x="2837" y="1041407"/>
            <a:chExt cx="1472320" cy="2352597"/>
          </a:xfrm>
          <a:solidFill>
            <a:schemeClr val="bg2"/>
          </a:solidFill>
        </p:grpSpPr>
        <p:sp>
          <p:nvSpPr>
            <p:cNvPr id="26" name="Rettangolo arrotondato 25"/>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Rettangolo 26"/>
            <p:cNvSpPr/>
            <p:nvPr/>
          </p:nvSpPr>
          <p:spPr>
            <a:xfrm>
              <a:off x="13769" y="1530141"/>
              <a:ext cx="1461388" cy="14876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4</a:t>
              </a:r>
            </a:p>
            <a:p>
              <a:pPr lvl="0" algn="ctr" defTabSz="622300">
                <a:lnSpc>
                  <a:spcPct val="90000"/>
                </a:lnSpc>
                <a:spcBef>
                  <a:spcPct val="0"/>
                </a:spcBef>
                <a:spcAft>
                  <a:spcPct val="35000"/>
                </a:spcAft>
              </a:pPr>
              <a:r>
                <a:rPr lang="it-CH" sz="800" b="1" kern="1200" dirty="0">
                  <a:solidFill>
                    <a:srgbClr val="002A7E"/>
                  </a:solidFill>
                </a:rPr>
                <a:t>DUE DILIGENCE,  STRUTTURAZIONE e NEGOZIAZIONE dei TERMINI </a:t>
              </a: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28" name="Gruppo 27"/>
          <p:cNvGrpSpPr/>
          <p:nvPr/>
        </p:nvGrpSpPr>
        <p:grpSpPr>
          <a:xfrm>
            <a:off x="7044767" y="1906286"/>
            <a:ext cx="1469582" cy="522823"/>
            <a:chOff x="2837" y="1041407"/>
            <a:chExt cx="1472320" cy="2352597"/>
          </a:xfrm>
          <a:solidFill>
            <a:schemeClr val="bg2"/>
          </a:solidFill>
        </p:grpSpPr>
        <p:sp>
          <p:nvSpPr>
            <p:cNvPr id="29" name="Rettangolo arrotondato 28"/>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 name="Rettangolo 29"/>
            <p:cNvSpPr/>
            <p:nvPr/>
          </p:nvSpPr>
          <p:spPr>
            <a:xfrm>
              <a:off x="78397" y="1530138"/>
              <a:ext cx="1396759" cy="161816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5</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COORDINAM., SOTTOSCRIZ. e PERFEZIONAMENTO ACCORDI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31" name="Gruppo 30"/>
          <p:cNvGrpSpPr/>
          <p:nvPr/>
        </p:nvGrpSpPr>
        <p:grpSpPr>
          <a:xfrm>
            <a:off x="605255" y="1859771"/>
            <a:ext cx="1472320" cy="576151"/>
            <a:chOff x="2837" y="1041407"/>
            <a:chExt cx="1472320" cy="2352597"/>
          </a:xfrm>
          <a:solidFill>
            <a:srgbClr val="FFC000"/>
          </a:solidFill>
        </p:grpSpPr>
        <p:sp>
          <p:nvSpPr>
            <p:cNvPr id="32" name="Rettangolo arrotondato 31"/>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Rettangolo 32"/>
            <p:cNvSpPr/>
            <p:nvPr/>
          </p:nvSpPr>
          <p:spPr>
            <a:xfrm>
              <a:off x="78397" y="1530138"/>
              <a:ext cx="1396759" cy="162263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1</a:t>
              </a:r>
            </a:p>
            <a:p>
              <a:pPr lvl="0" algn="ctr" defTabSz="622300">
                <a:lnSpc>
                  <a:spcPct val="90000"/>
                </a:lnSpc>
                <a:spcBef>
                  <a:spcPct val="0"/>
                </a:spcBef>
                <a:spcAft>
                  <a:spcPct val="35000"/>
                </a:spcAft>
              </a:pPr>
              <a:r>
                <a:rPr lang="it-CH" sz="800" b="1" kern="1200" dirty="0">
                  <a:solidFill>
                    <a:srgbClr val="002A7E"/>
                  </a:solidFill>
                </a:rPr>
                <a:t>PIANIFICAZIONE STRATEGICA dell’ACQUISIZIONE d’AZIENDA </a:t>
              </a:r>
            </a:p>
            <a:p>
              <a:pPr lvl="0" algn="ctr" defTabSz="622300">
                <a:lnSpc>
                  <a:spcPct val="90000"/>
                </a:lnSpc>
                <a:spcBef>
                  <a:spcPct val="0"/>
                </a:spcBef>
                <a:spcAft>
                  <a:spcPct val="35000"/>
                </a:spcAft>
              </a:pPr>
              <a:endParaRPr lang="it-CH" sz="800" kern="1200" dirty="0">
                <a:solidFill>
                  <a:srgbClr val="002A7E"/>
                </a:solidFill>
              </a:endParaRPr>
            </a:p>
          </p:txBody>
        </p:sp>
      </p:grpSp>
      <p:pic>
        <p:nvPicPr>
          <p:cNvPr id="3074" name="Picture 2" descr="meetings">
            <a:extLst>
              <a:ext uri="{FF2B5EF4-FFF2-40B4-BE49-F238E27FC236}">
                <a16:creationId xmlns:a16="http://schemas.microsoft.com/office/drawing/2014/main" id="{CE98315D-DA80-488A-BABE-F1F3D63AE86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4905" r="9527"/>
          <a:stretch/>
        </p:blipFill>
        <p:spPr bwMode="auto">
          <a:xfrm>
            <a:off x="5899933" y="2772597"/>
            <a:ext cx="4481914" cy="4357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726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8124428" y="7289564"/>
            <a:ext cx="2454593" cy="414062"/>
          </a:xfrm>
        </p:spPr>
        <p:txBody>
          <a:bodyPr/>
          <a:lstStyle/>
          <a:p>
            <a:fld id="{4C2AB6C8-8D90-4BFD-B169-CECB02CD3501}" type="slidenum">
              <a:rPr lang="it-CH" smtClean="0"/>
              <a:t>7</a:t>
            </a:fld>
            <a:endParaRPr lang="it-CH" dirty="0"/>
          </a:p>
        </p:txBody>
      </p:sp>
      <p:grpSp>
        <p:nvGrpSpPr>
          <p:cNvPr id="8" name="Gruppo 7"/>
          <p:cNvGrpSpPr/>
          <p:nvPr/>
        </p:nvGrpSpPr>
        <p:grpSpPr>
          <a:xfrm>
            <a:off x="5075316" y="2557188"/>
            <a:ext cx="5409804" cy="4910412"/>
            <a:chOff x="2966867" y="-6011"/>
            <a:chExt cx="4066136" cy="4995226"/>
          </a:xfrm>
        </p:grpSpPr>
        <p:sp>
          <p:nvSpPr>
            <p:cNvPr id="9" name="Rettangolo arrotondato 8"/>
            <p:cNvSpPr/>
            <p:nvPr/>
          </p:nvSpPr>
          <p:spPr>
            <a:xfrm>
              <a:off x="2966867" y="-6011"/>
              <a:ext cx="4066136" cy="4995226"/>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ettangolo 9"/>
            <p:cNvSpPr/>
            <p:nvPr/>
          </p:nvSpPr>
          <p:spPr>
            <a:xfrm>
              <a:off x="3135450" y="146251"/>
              <a:ext cx="3770912" cy="47207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l" defTabSz="488950">
                <a:lnSpc>
                  <a:spcPct val="90000"/>
                </a:lnSpc>
                <a:spcBef>
                  <a:spcPct val="0"/>
                </a:spcBef>
                <a:spcAft>
                  <a:spcPct val="35000"/>
                </a:spcAft>
              </a:pPr>
              <a:r>
                <a:rPr lang="it-CH" sz="1270" b="1" kern="1200" dirty="0">
                  <a:solidFill>
                    <a:srgbClr val="002A7E"/>
                  </a:solidFill>
                </a:rPr>
                <a:t>       Fase 2: RICERCA e CONTATTO </a:t>
              </a:r>
              <a:r>
                <a:rPr lang="it-CH" sz="1270" b="1" dirty="0">
                  <a:solidFill>
                    <a:srgbClr val="002A7E"/>
                  </a:solidFill>
                </a:rPr>
                <a:t>RISERVATO</a:t>
              </a:r>
              <a:r>
                <a:rPr lang="it-CH" sz="1270" b="1" kern="1200" dirty="0">
                  <a:solidFill>
                    <a:srgbClr val="002A7E"/>
                  </a:solidFill>
                </a:rPr>
                <a:t> dei TARGET SELEZIONATI</a:t>
              </a:r>
            </a:p>
            <a:p>
              <a:pPr marL="266700" indent="-266700" algn="just" defTabSz="488950">
                <a:lnSpc>
                  <a:spcPct val="90000"/>
                </a:lnSpc>
                <a:spcBef>
                  <a:spcPct val="0"/>
                </a:spcBef>
                <a:spcAft>
                  <a:spcPct val="35000"/>
                </a:spcAft>
              </a:pPr>
              <a:r>
                <a:rPr lang="it-CH" sz="1100" kern="1200" dirty="0">
                  <a:solidFill>
                    <a:srgbClr val="002A7E"/>
                  </a:solidFill>
                  <a:effectLst/>
                  <a:latin typeface="+mn-lt"/>
                  <a:ea typeface="Calibri" panose="020F0502020204030204" pitchFamily="34" charset="0"/>
                </a:rPr>
                <a:t>2.1  Incontro con il Cliente per raccogliere le possibili aziende target a lui "gradite" (da sollecitare) o "non gradite" e per concordare le modalità di contatto riservato dei titolati effettivi o rappresentanti legali </a:t>
              </a:r>
              <a:r>
                <a:rPr lang="it-CH" sz="1100" dirty="0">
                  <a:solidFill>
                    <a:srgbClr val="002A7E"/>
                  </a:solidFill>
                  <a:ea typeface="Calibri" panose="020F0502020204030204" pitchFamily="34" charset="0"/>
                </a:rPr>
                <a:t>("Proprietà") dei target selezionati</a:t>
              </a:r>
              <a:endParaRPr lang="it-CH" sz="1100" kern="1200" dirty="0">
                <a:solidFill>
                  <a:srgbClr val="002A7E"/>
                </a:solidFill>
                <a:effectLst/>
                <a:latin typeface="+mn-lt"/>
                <a:ea typeface="Calibri" panose="020F0502020204030204" pitchFamily="34" charset="0"/>
              </a:endParaRP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2.2 R</a:t>
              </a:r>
              <a:r>
                <a:rPr lang="it-CH" sz="1100" kern="1200" dirty="0">
                  <a:solidFill>
                    <a:srgbClr val="002A7E"/>
                  </a:solidFill>
                  <a:effectLst/>
                  <a:latin typeface="+mn-lt"/>
                  <a:ea typeface="Calibri" panose="020F0502020204030204" pitchFamily="34" charset="0"/>
                </a:rPr>
                <a:t>icerca </a:t>
              </a:r>
              <a:r>
                <a:rPr lang="it-CH" sz="1100" dirty="0">
                  <a:solidFill>
                    <a:srgbClr val="002A7E"/>
                  </a:solidFill>
                  <a:ea typeface="Calibri" panose="020F0502020204030204" pitchFamily="34" charset="0"/>
                </a:rPr>
                <a:t>delle ulteriori potenziali aziende target (</a:t>
              </a:r>
              <a:r>
                <a:rPr lang="it-CH" sz="1100" i="1" dirty="0">
                  <a:solidFill>
                    <a:srgbClr val="002A7E"/>
                  </a:solidFill>
                  <a:ea typeface="Calibri" panose="020F0502020204030204" pitchFamily="34" charset="0"/>
                </a:rPr>
                <a:t>market intelligence</a:t>
              </a:r>
              <a:r>
                <a:rPr lang="it-CH" sz="1100" dirty="0">
                  <a:solidFill>
                    <a:srgbClr val="002A7E"/>
                  </a:solidFill>
                  <a:ea typeface="Calibri" panose="020F0502020204030204" pitchFamily="34" charset="0"/>
                </a:rPr>
                <a:t>) secondo il </a:t>
              </a:r>
              <a:r>
                <a:rPr lang="it-CH" sz="1100" i="1" dirty="0">
                  <a:solidFill>
                    <a:srgbClr val="002A7E"/>
                  </a:solidFill>
                  <a:ea typeface="Calibri" panose="020F0502020204030204" pitchFamily="34" charset="0"/>
                </a:rPr>
                <a:t>target </a:t>
              </a:r>
              <a:r>
                <a:rPr lang="it-CH" sz="1100" i="1" dirty="0" err="1">
                  <a:solidFill>
                    <a:srgbClr val="002A7E"/>
                  </a:solidFill>
                  <a:ea typeface="Calibri" panose="020F0502020204030204" pitchFamily="34" charset="0"/>
                </a:rPr>
                <a:t>profile</a:t>
              </a:r>
              <a:r>
                <a:rPr lang="it-CH" sz="1100" i="1" dirty="0">
                  <a:solidFill>
                    <a:srgbClr val="002A7E"/>
                  </a:solidFill>
                  <a:ea typeface="Calibri" panose="020F0502020204030204" pitchFamily="34" charset="0"/>
                </a:rPr>
                <a:t> </a:t>
              </a:r>
              <a:r>
                <a:rPr lang="it-CH" sz="1100" dirty="0">
                  <a:solidFill>
                    <a:srgbClr val="002A7E"/>
                  </a:solidFill>
                  <a:ea typeface="Calibri" panose="020F0502020204030204" pitchFamily="34" charset="0"/>
                </a:rPr>
                <a:t>e l’area geografica indicati dal Cliente ed identificazione dei nominativi e recapiti di contatto riservato delle Proprietà  </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2.2 Presentazione al Cliente dei target selezionati di maggiore interesse (</a:t>
              </a:r>
              <a:r>
                <a:rPr lang="it-CH" sz="1100" i="1" dirty="0">
                  <a:solidFill>
                    <a:srgbClr val="002A7E"/>
                  </a:solidFill>
                  <a:ea typeface="Calibri" panose="020F0502020204030204" pitchFamily="34" charset="0"/>
                </a:rPr>
                <a:t>Short-list</a:t>
              </a:r>
              <a:r>
                <a:rPr lang="it-CH" sz="1100" dirty="0">
                  <a:solidFill>
                    <a:srgbClr val="002A7E"/>
                  </a:solidFill>
                  <a:ea typeface="Calibri" panose="020F0502020204030204" pitchFamily="34" charset="0"/>
                </a:rPr>
                <a:t>), incluse le aziende target gradite e le "Aziende in Vendita" selezionate dal Cliente sul </a:t>
              </a:r>
              <a:r>
                <a:rPr lang="it-CH" sz="1100" dirty="0">
                  <a:solidFill>
                    <a:srgbClr val="002A7E"/>
                  </a:solidFill>
                  <a:ea typeface="Calibri" panose="020F0502020204030204" pitchFamily="34" charset="0"/>
                  <a:hlinkClick r:id="rId2"/>
                </a:rPr>
                <a:t>www.proinvesto.it</a:t>
              </a:r>
              <a:r>
                <a:rPr lang="it-CH" sz="1100" dirty="0">
                  <a:solidFill>
                    <a:srgbClr val="002A7E"/>
                  </a:solidFill>
                  <a:ea typeface="Calibri" panose="020F0502020204030204" pitchFamily="34" charset="0"/>
                </a:rPr>
                <a:t>  nonché dei target conformi, già in portafoglio ad HELVIA</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2.3 Redazione e trasmissione della comunicazione riservata dello Studio Fiduciario HELVIA alla Proprietà dei target selezionati, nella lingua europea ritenuta maggiormente opportuna (italiano, inglese, francese, tedesco e spagnolo)</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2.4 Contatto riservato delle Proprietà dei target selezionati da parte di HELVIA, in cui si richiede (in via non impegnativa) se intendono valutare l’opportunità di cessione della propria azienda al potenziale acquirente rappresentato da HELVIA, il cui nominativo rimarrà anonimo sino al momento di accettazione della target da parte del Cliente</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2.5 Raccolta dei riscontri da parte delle Proprietà sollecitate e verifica dell’effettivo interesse a valutare l’opportunità di cessione d’azienda prospettata da HELVIA</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2.6  Raccolta dei dati ed informazioni chiave sulle aziende target e sulle aspettative delle Proprietà sollecitate, dichiaratesi interessate alla potenziale cessione d’azienda e trasmissione del dossier al Cliente per suo esame ed accettazione </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2.7  Accoglimento o rigetto del Dossier da parte del Cliente e restituzione dell’esito alla controparte. In caso di positivo accoglimento e previa firma di un Accordo di Confidenzialità (NDA), esplicitazione del nominativo del Cliente alla controparte</a:t>
              </a:r>
            </a:p>
            <a:p>
              <a:pPr marL="266700" indent="-266700" algn="just" defTabSz="488950">
                <a:lnSpc>
                  <a:spcPct val="90000"/>
                </a:lnSpc>
                <a:spcBef>
                  <a:spcPct val="0"/>
                </a:spcBef>
                <a:spcAft>
                  <a:spcPct val="35000"/>
                </a:spcAft>
              </a:pPr>
              <a:endParaRPr lang="it-CH" sz="400" b="1" kern="1200" dirty="0">
                <a:solidFill>
                  <a:srgbClr val="002A7E"/>
                </a:solidFill>
              </a:endParaRPr>
            </a:p>
          </p:txBody>
        </p:sp>
      </p:grpSp>
      <p:sp>
        <p:nvSpPr>
          <p:cNvPr id="23" name="Rettangolo 22"/>
          <p:cNvSpPr/>
          <p:nvPr/>
        </p:nvSpPr>
        <p:spPr>
          <a:xfrm>
            <a:off x="374969" y="1100163"/>
            <a:ext cx="10053636" cy="707886"/>
          </a:xfrm>
          <a:prstGeom prst="rect">
            <a:avLst/>
          </a:prstGeom>
        </p:spPr>
        <p:txBody>
          <a:bodyPr wrap="square">
            <a:spAutoFit/>
          </a:bodyPr>
          <a:lstStyle/>
          <a:p>
            <a:r>
              <a:rPr lang="fr-CH" spc="133" dirty="0">
                <a:solidFill>
                  <a:srgbClr val="FF0000"/>
                </a:solidFill>
                <a:latin typeface="Britannic Bold" panose="020B0903060703020204" pitchFamily="34" charset="0"/>
              </a:rPr>
              <a:t>VALORE AGGIUNTO di HELVIA</a:t>
            </a:r>
            <a:endParaRPr lang="it-CH" spc="133" dirty="0">
              <a:solidFill>
                <a:srgbClr val="FF0000"/>
              </a:solidFill>
              <a:latin typeface="Britannic Bold" panose="020B0903060703020204" pitchFamily="34" charset="0"/>
            </a:endParaRPr>
          </a:p>
          <a:p>
            <a:r>
              <a:rPr lang="it-CH" spc="133" dirty="0">
                <a:solidFill>
                  <a:srgbClr val="FF0000"/>
                </a:solidFill>
                <a:latin typeface="Britannic Bold" panose="020B0903060703020204" pitchFamily="34" charset="0"/>
              </a:rPr>
              <a:t>FASE 2: </a:t>
            </a:r>
            <a:r>
              <a:rPr lang="it-CH" spc="133" dirty="0">
                <a:solidFill>
                  <a:srgbClr val="002A7E"/>
                </a:solidFill>
                <a:latin typeface="Britannic Bold" panose="020B0903060703020204" pitchFamily="34" charset="0"/>
              </a:rPr>
              <a:t>RICERCA e CONTATTO RISERVATO dei TARGET SELEZIONATI</a:t>
            </a:r>
            <a:endParaRPr lang="it-CH" dirty="0">
              <a:solidFill>
                <a:srgbClr val="002A7E"/>
              </a:solidFill>
              <a:latin typeface="Arial Black" panose="020B0A04020102020204" pitchFamily="34" charset="0"/>
              <a:cs typeface="Aharoni" panose="02010803020104030203" pitchFamily="2" charset="-79"/>
            </a:endParaRPr>
          </a:p>
        </p:txBody>
      </p:sp>
      <p:pic>
        <p:nvPicPr>
          <p:cNvPr id="28" name="Immagine 27">
            <a:extLst>
              <a:ext uri="{FF2B5EF4-FFF2-40B4-BE49-F238E27FC236}">
                <a16:creationId xmlns:a16="http://schemas.microsoft.com/office/drawing/2014/main" id="{AFEDA85A-A114-4D9E-88EE-413166A22A31}"/>
              </a:ext>
            </a:extLst>
          </p:cNvPr>
          <p:cNvPicPr>
            <a:picLocks noChangeAspect="1"/>
          </p:cNvPicPr>
          <p:nvPr/>
        </p:nvPicPr>
        <p:blipFill rotWithShape="1">
          <a:blip r:embed="rId3"/>
          <a:srcRect l="1489" r="34771"/>
          <a:stretch/>
        </p:blipFill>
        <p:spPr>
          <a:xfrm>
            <a:off x="493495" y="2599153"/>
            <a:ext cx="4484452" cy="4690411"/>
          </a:xfrm>
          <a:prstGeom prst="rect">
            <a:avLst/>
          </a:prstGeom>
        </p:spPr>
      </p:pic>
      <p:graphicFrame>
        <p:nvGraphicFramePr>
          <p:cNvPr id="27" name="Diagramma 26">
            <a:extLst>
              <a:ext uri="{FF2B5EF4-FFF2-40B4-BE49-F238E27FC236}">
                <a16:creationId xmlns:a16="http://schemas.microsoft.com/office/drawing/2014/main" id="{7EB816A4-729B-4E95-B5C6-23C3BF20AFE6}"/>
              </a:ext>
            </a:extLst>
          </p:cNvPr>
          <p:cNvGraphicFramePr/>
          <p:nvPr>
            <p:extLst>
              <p:ext uri="{D42A27DB-BD31-4B8C-83A1-F6EECF244321}">
                <p14:modId xmlns:p14="http://schemas.microsoft.com/office/powerpoint/2010/main" val="3516402121"/>
              </p:ext>
            </p:extLst>
          </p:nvPr>
        </p:nvGraphicFramePr>
        <p:xfrm>
          <a:off x="509589" y="1747935"/>
          <a:ext cx="10006012" cy="8506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9" name="Gruppo 28">
            <a:extLst>
              <a:ext uri="{FF2B5EF4-FFF2-40B4-BE49-F238E27FC236}">
                <a16:creationId xmlns:a16="http://schemas.microsoft.com/office/drawing/2014/main" id="{96DD0911-F3EA-4A0B-A26A-3E26C2BC182B}"/>
              </a:ext>
            </a:extLst>
          </p:cNvPr>
          <p:cNvGrpSpPr/>
          <p:nvPr/>
        </p:nvGrpSpPr>
        <p:grpSpPr>
          <a:xfrm>
            <a:off x="8595987" y="1903557"/>
            <a:ext cx="1396759" cy="532365"/>
            <a:chOff x="2837" y="1041407"/>
            <a:chExt cx="1472320" cy="2352597"/>
          </a:xfrm>
          <a:solidFill>
            <a:schemeClr val="bg2"/>
          </a:solidFill>
        </p:grpSpPr>
        <p:sp>
          <p:nvSpPr>
            <p:cNvPr id="30" name="Rettangolo arrotondato 16">
              <a:extLst>
                <a:ext uri="{FF2B5EF4-FFF2-40B4-BE49-F238E27FC236}">
                  <a16:creationId xmlns:a16="http://schemas.microsoft.com/office/drawing/2014/main" id="{B4811658-FF89-4E1E-9D1D-071210D9A9F7}"/>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Rettangolo 30">
              <a:extLst>
                <a:ext uri="{FF2B5EF4-FFF2-40B4-BE49-F238E27FC236}">
                  <a16:creationId xmlns:a16="http://schemas.microsoft.com/office/drawing/2014/main" id="{AD6A720D-82A6-4EEB-B4D8-345126B29C3C}"/>
                </a:ext>
              </a:extLst>
            </p:cNvPr>
            <p:cNvSpPr/>
            <p:nvPr/>
          </p:nvSpPr>
          <p:spPr>
            <a:xfrm>
              <a:off x="78397" y="1530142"/>
              <a:ext cx="1277452" cy="16653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it-CH" sz="300" b="1" u="sng" kern="1200" dirty="0">
                <a:solidFill>
                  <a:srgbClr val="002A7E"/>
                </a:solidFill>
              </a:endParaRPr>
            </a:p>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6</a:t>
              </a:r>
              <a:endParaRPr lang="it-CH" sz="800" b="1" u="sng" kern="1200" dirty="0">
                <a:solidFill>
                  <a:srgbClr val="002A7E"/>
                </a:solidFill>
              </a:endParaRPr>
            </a:p>
            <a:p>
              <a:pPr lvl="0" algn="ctr" defTabSz="622300">
                <a:lnSpc>
                  <a:spcPct val="90000"/>
                </a:lnSpc>
                <a:spcBef>
                  <a:spcPct val="0"/>
                </a:spcBef>
                <a:spcAft>
                  <a:spcPct val="35000"/>
                </a:spcAft>
              </a:pPr>
              <a:r>
                <a:rPr lang="it-CH" sz="800" b="1" kern="1200" dirty="0">
                  <a:solidFill>
                    <a:srgbClr val="002A7E"/>
                  </a:solidFill>
                </a:rPr>
                <a:t>INTEGRAZIONE                                    POST-ACQUISIZ</a:t>
              </a:r>
              <a:r>
                <a:rPr lang="it-CH" sz="800" b="1" dirty="0">
                  <a:solidFill>
                    <a:srgbClr val="002A7E"/>
                  </a:solidFill>
                </a:rPr>
                <a:t>IONE</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32" name="Gruppo 31">
            <a:extLst>
              <a:ext uri="{FF2B5EF4-FFF2-40B4-BE49-F238E27FC236}">
                <a16:creationId xmlns:a16="http://schemas.microsoft.com/office/drawing/2014/main" id="{647F7B38-7DB5-45A1-9AE0-18A5762F482C}"/>
              </a:ext>
            </a:extLst>
          </p:cNvPr>
          <p:cNvGrpSpPr/>
          <p:nvPr/>
        </p:nvGrpSpPr>
        <p:grpSpPr>
          <a:xfrm>
            <a:off x="2171369" y="1878361"/>
            <a:ext cx="1472320" cy="550748"/>
            <a:chOff x="2837" y="1041407"/>
            <a:chExt cx="1472320" cy="2352597"/>
          </a:xfrm>
          <a:solidFill>
            <a:schemeClr val="bg2"/>
          </a:solidFill>
        </p:grpSpPr>
        <p:sp>
          <p:nvSpPr>
            <p:cNvPr id="33" name="Rettangolo arrotondato 19">
              <a:extLst>
                <a:ext uri="{FF2B5EF4-FFF2-40B4-BE49-F238E27FC236}">
                  <a16:creationId xmlns:a16="http://schemas.microsoft.com/office/drawing/2014/main" id="{3AC47B99-4906-44FA-8518-23695D95470C}"/>
                </a:ext>
              </a:extLst>
            </p:cNvPr>
            <p:cNvSpPr/>
            <p:nvPr/>
          </p:nvSpPr>
          <p:spPr>
            <a:xfrm>
              <a:off x="2837" y="1041407"/>
              <a:ext cx="1472320" cy="2352597"/>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 name="Rettangolo 33">
              <a:extLst>
                <a:ext uri="{FF2B5EF4-FFF2-40B4-BE49-F238E27FC236}">
                  <a16:creationId xmlns:a16="http://schemas.microsoft.com/office/drawing/2014/main" id="{FB3EE367-68E9-435D-851F-3404D2FE662F}"/>
                </a:ext>
              </a:extLst>
            </p:cNvPr>
            <p:cNvSpPr/>
            <p:nvPr/>
          </p:nvSpPr>
          <p:spPr>
            <a:xfrm>
              <a:off x="78397" y="1530137"/>
              <a:ext cx="1396759" cy="1650572"/>
            </a:xfrm>
            <a:prstGeom prst="rect">
              <a:avLst/>
            </a:prstGeom>
            <a:solidFill>
              <a:srgbClr val="FFC000"/>
            </a:solid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2</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RICERCA e CONTATTO dei TARGET SELEZIONATI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35" name="Gruppo 34">
            <a:extLst>
              <a:ext uri="{FF2B5EF4-FFF2-40B4-BE49-F238E27FC236}">
                <a16:creationId xmlns:a16="http://schemas.microsoft.com/office/drawing/2014/main" id="{B545F179-AC97-4C7E-B760-03FFBBB85666}"/>
              </a:ext>
            </a:extLst>
          </p:cNvPr>
          <p:cNvGrpSpPr/>
          <p:nvPr/>
        </p:nvGrpSpPr>
        <p:grpSpPr>
          <a:xfrm>
            <a:off x="3743003" y="1886619"/>
            <a:ext cx="1472320" cy="565081"/>
            <a:chOff x="2837" y="1041407"/>
            <a:chExt cx="1472320" cy="2352597"/>
          </a:xfrm>
          <a:solidFill>
            <a:schemeClr val="bg2"/>
          </a:solidFill>
        </p:grpSpPr>
        <p:sp>
          <p:nvSpPr>
            <p:cNvPr id="36" name="Rettangolo arrotondato 22">
              <a:extLst>
                <a:ext uri="{FF2B5EF4-FFF2-40B4-BE49-F238E27FC236}">
                  <a16:creationId xmlns:a16="http://schemas.microsoft.com/office/drawing/2014/main" id="{AB0E09F7-9D18-48BB-9798-7D10A418C917}"/>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Rettangolo 36">
              <a:extLst>
                <a:ext uri="{FF2B5EF4-FFF2-40B4-BE49-F238E27FC236}">
                  <a16:creationId xmlns:a16="http://schemas.microsoft.com/office/drawing/2014/main" id="{849BCF87-4393-4F13-9117-99E033264652}"/>
                </a:ext>
              </a:extLst>
            </p:cNvPr>
            <p:cNvSpPr/>
            <p:nvPr/>
          </p:nvSpPr>
          <p:spPr>
            <a:xfrm>
              <a:off x="78397" y="1530137"/>
              <a:ext cx="1396759" cy="15669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3</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INCONTRI, VALUTAZIONE         e FIRMA della LOI/MOU/NBO</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38" name="Gruppo 37">
            <a:extLst>
              <a:ext uri="{FF2B5EF4-FFF2-40B4-BE49-F238E27FC236}">
                <a16:creationId xmlns:a16="http://schemas.microsoft.com/office/drawing/2014/main" id="{497B4493-5973-4754-B9E4-177726BE4C7B}"/>
              </a:ext>
            </a:extLst>
          </p:cNvPr>
          <p:cNvGrpSpPr/>
          <p:nvPr/>
        </p:nvGrpSpPr>
        <p:grpSpPr>
          <a:xfrm>
            <a:off x="5302330" y="1905279"/>
            <a:ext cx="1657710" cy="546422"/>
            <a:chOff x="2837" y="1041407"/>
            <a:chExt cx="1472320" cy="2352597"/>
          </a:xfrm>
          <a:solidFill>
            <a:schemeClr val="bg2"/>
          </a:solidFill>
        </p:grpSpPr>
        <p:sp>
          <p:nvSpPr>
            <p:cNvPr id="39" name="Rettangolo arrotondato 25">
              <a:extLst>
                <a:ext uri="{FF2B5EF4-FFF2-40B4-BE49-F238E27FC236}">
                  <a16:creationId xmlns:a16="http://schemas.microsoft.com/office/drawing/2014/main" id="{1E99A22A-D5CC-4231-AE6D-5B380363652F}"/>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 name="Rettangolo 39">
              <a:extLst>
                <a:ext uri="{FF2B5EF4-FFF2-40B4-BE49-F238E27FC236}">
                  <a16:creationId xmlns:a16="http://schemas.microsoft.com/office/drawing/2014/main" id="{A9F09FE8-C4B6-48EF-863B-16BD4F92199D}"/>
                </a:ext>
              </a:extLst>
            </p:cNvPr>
            <p:cNvSpPr/>
            <p:nvPr/>
          </p:nvSpPr>
          <p:spPr>
            <a:xfrm>
              <a:off x="13769" y="1530141"/>
              <a:ext cx="1461388" cy="14876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4</a:t>
              </a:r>
            </a:p>
            <a:p>
              <a:pPr lvl="0" algn="ctr" defTabSz="622300">
                <a:lnSpc>
                  <a:spcPct val="90000"/>
                </a:lnSpc>
                <a:spcBef>
                  <a:spcPct val="0"/>
                </a:spcBef>
                <a:spcAft>
                  <a:spcPct val="35000"/>
                </a:spcAft>
              </a:pPr>
              <a:r>
                <a:rPr lang="it-CH" sz="800" b="1" kern="1200" dirty="0">
                  <a:solidFill>
                    <a:srgbClr val="002A7E"/>
                  </a:solidFill>
                </a:rPr>
                <a:t>DUE DILIGENCE,  STRUTTURAZIONE e NEGOZIAZIONE </a:t>
              </a:r>
              <a:r>
                <a:rPr lang="it-CH" sz="800" b="1" dirty="0">
                  <a:solidFill>
                    <a:srgbClr val="002A7E"/>
                  </a:solidFill>
                </a:rPr>
                <a:t>dei TERMINI</a:t>
              </a:r>
              <a:r>
                <a:rPr lang="it-CH" sz="800" b="1" kern="1200" dirty="0">
                  <a:solidFill>
                    <a:srgbClr val="002A7E"/>
                  </a:solidFill>
                </a:rPr>
                <a:t> </a:t>
              </a: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41" name="Gruppo 40">
            <a:extLst>
              <a:ext uri="{FF2B5EF4-FFF2-40B4-BE49-F238E27FC236}">
                <a16:creationId xmlns:a16="http://schemas.microsoft.com/office/drawing/2014/main" id="{43FD1DE9-7555-4C0A-B26E-265A6FD6351B}"/>
              </a:ext>
            </a:extLst>
          </p:cNvPr>
          <p:cNvGrpSpPr/>
          <p:nvPr/>
        </p:nvGrpSpPr>
        <p:grpSpPr>
          <a:xfrm>
            <a:off x="7044767" y="1906286"/>
            <a:ext cx="1469582" cy="522823"/>
            <a:chOff x="2837" y="1041407"/>
            <a:chExt cx="1472320" cy="2352597"/>
          </a:xfrm>
          <a:solidFill>
            <a:schemeClr val="bg2"/>
          </a:solidFill>
        </p:grpSpPr>
        <p:sp>
          <p:nvSpPr>
            <p:cNvPr id="61" name="Rettangolo arrotondato 28">
              <a:extLst>
                <a:ext uri="{FF2B5EF4-FFF2-40B4-BE49-F238E27FC236}">
                  <a16:creationId xmlns:a16="http://schemas.microsoft.com/office/drawing/2014/main" id="{3A616FFE-97B8-4EFE-A66A-3AD67A2207E9}"/>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2" name="Rettangolo 61">
              <a:extLst>
                <a:ext uri="{FF2B5EF4-FFF2-40B4-BE49-F238E27FC236}">
                  <a16:creationId xmlns:a16="http://schemas.microsoft.com/office/drawing/2014/main" id="{C5BC73F5-DC51-4A27-8460-6A4453721725}"/>
                </a:ext>
              </a:extLst>
            </p:cNvPr>
            <p:cNvSpPr/>
            <p:nvPr/>
          </p:nvSpPr>
          <p:spPr>
            <a:xfrm>
              <a:off x="78397" y="1530138"/>
              <a:ext cx="1396759" cy="161816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5</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COORDINAM., SOTTOSCRIZ. e PERFEZIONAMENTO ACCORDI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63" name="Gruppo 62">
            <a:extLst>
              <a:ext uri="{FF2B5EF4-FFF2-40B4-BE49-F238E27FC236}">
                <a16:creationId xmlns:a16="http://schemas.microsoft.com/office/drawing/2014/main" id="{4AD1A7A3-D8E0-4700-9015-E12266A72D3F}"/>
              </a:ext>
            </a:extLst>
          </p:cNvPr>
          <p:cNvGrpSpPr/>
          <p:nvPr/>
        </p:nvGrpSpPr>
        <p:grpSpPr>
          <a:xfrm>
            <a:off x="605255" y="1859771"/>
            <a:ext cx="1472320" cy="576151"/>
            <a:chOff x="2837" y="1041407"/>
            <a:chExt cx="1472320" cy="2352597"/>
          </a:xfrm>
        </p:grpSpPr>
        <p:sp>
          <p:nvSpPr>
            <p:cNvPr id="64" name="Rettangolo arrotondato 31">
              <a:extLst>
                <a:ext uri="{FF2B5EF4-FFF2-40B4-BE49-F238E27FC236}">
                  <a16:creationId xmlns:a16="http://schemas.microsoft.com/office/drawing/2014/main" id="{A1016880-57AB-4038-AE40-34536FDC7BF4}"/>
                </a:ext>
              </a:extLst>
            </p:cNvPr>
            <p:cNvSpPr/>
            <p:nvPr/>
          </p:nvSpPr>
          <p:spPr>
            <a:xfrm>
              <a:off x="2837" y="1041407"/>
              <a:ext cx="1472320" cy="2352597"/>
            </a:xfrm>
            <a:prstGeom prst="roundRect">
              <a:avLst/>
            </a:prstGeom>
            <a:solidFill>
              <a:srgbClr val="EAEA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5" name="Rettangolo 64">
              <a:extLst>
                <a:ext uri="{FF2B5EF4-FFF2-40B4-BE49-F238E27FC236}">
                  <a16:creationId xmlns:a16="http://schemas.microsoft.com/office/drawing/2014/main" id="{E511AE89-4E05-4269-8998-FECAE784B0AA}"/>
                </a:ext>
              </a:extLst>
            </p:cNvPr>
            <p:cNvSpPr/>
            <p:nvPr/>
          </p:nvSpPr>
          <p:spPr>
            <a:xfrm>
              <a:off x="78397" y="1530138"/>
              <a:ext cx="1396759" cy="16226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1</a:t>
              </a:r>
            </a:p>
            <a:p>
              <a:pPr lvl="0" algn="ctr" defTabSz="622300">
                <a:lnSpc>
                  <a:spcPct val="90000"/>
                </a:lnSpc>
                <a:spcBef>
                  <a:spcPct val="0"/>
                </a:spcBef>
                <a:spcAft>
                  <a:spcPct val="35000"/>
                </a:spcAft>
              </a:pPr>
              <a:r>
                <a:rPr lang="it-CH" sz="800" b="1" kern="1200" dirty="0">
                  <a:solidFill>
                    <a:srgbClr val="002A7E"/>
                  </a:solidFill>
                </a:rPr>
                <a:t>PIANIFICAZIONE STRATEGICA dell’ACQUISIZIONE d’AZIENDA </a:t>
              </a:r>
            </a:p>
            <a:p>
              <a:pPr lvl="0" algn="ctr" defTabSz="622300">
                <a:lnSpc>
                  <a:spcPct val="90000"/>
                </a:lnSpc>
                <a:spcBef>
                  <a:spcPct val="0"/>
                </a:spcBef>
                <a:spcAft>
                  <a:spcPct val="35000"/>
                </a:spcAft>
              </a:pPr>
              <a:endParaRPr lang="it-CH" sz="800" kern="1200" dirty="0">
                <a:solidFill>
                  <a:srgbClr val="002A7E"/>
                </a:solidFill>
              </a:endParaRPr>
            </a:p>
          </p:txBody>
        </p:sp>
      </p:grpSp>
    </p:spTree>
    <p:extLst>
      <p:ext uri="{BB962C8B-B14F-4D97-AF65-F5344CB8AC3E}">
        <p14:creationId xmlns:p14="http://schemas.microsoft.com/office/powerpoint/2010/main" val="346059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289946" y="7218444"/>
            <a:ext cx="423715" cy="414062"/>
          </a:xfrm>
        </p:spPr>
        <p:txBody>
          <a:bodyPr/>
          <a:lstStyle/>
          <a:p>
            <a:fld id="{4C2AB6C8-8D90-4BFD-B169-CECB02CD3501}" type="slidenum">
              <a:rPr lang="it-CH" smtClean="0"/>
              <a:t>8</a:t>
            </a:fld>
            <a:endParaRPr lang="it-CH" dirty="0"/>
          </a:p>
        </p:txBody>
      </p:sp>
      <p:grpSp>
        <p:nvGrpSpPr>
          <p:cNvPr id="8" name="Gruppo 7"/>
          <p:cNvGrpSpPr/>
          <p:nvPr/>
        </p:nvGrpSpPr>
        <p:grpSpPr>
          <a:xfrm>
            <a:off x="432196" y="2557188"/>
            <a:ext cx="5158822" cy="4852790"/>
            <a:chOff x="2966867" y="-6011"/>
            <a:chExt cx="4066136" cy="4995226"/>
          </a:xfrm>
        </p:grpSpPr>
        <p:sp>
          <p:nvSpPr>
            <p:cNvPr id="9" name="Rettangolo arrotondato 8"/>
            <p:cNvSpPr/>
            <p:nvPr/>
          </p:nvSpPr>
          <p:spPr>
            <a:xfrm>
              <a:off x="2966867" y="-6011"/>
              <a:ext cx="4066136" cy="4995226"/>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ettangolo 9"/>
            <p:cNvSpPr/>
            <p:nvPr/>
          </p:nvSpPr>
          <p:spPr>
            <a:xfrm>
              <a:off x="3141812" y="113649"/>
              <a:ext cx="3770912" cy="47207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542925" lvl="0" indent="-542925" algn="l" defTabSz="488950">
                <a:lnSpc>
                  <a:spcPct val="90000"/>
                </a:lnSpc>
                <a:spcBef>
                  <a:spcPct val="0"/>
                </a:spcBef>
                <a:spcAft>
                  <a:spcPct val="35000"/>
                </a:spcAft>
              </a:pPr>
              <a:r>
                <a:rPr lang="it-CH" sz="1300" b="1" kern="1200" dirty="0">
                  <a:solidFill>
                    <a:srgbClr val="002A7E"/>
                  </a:solidFill>
                </a:rPr>
                <a:t>Fase 3: </a:t>
              </a:r>
              <a:r>
                <a:rPr lang="it-CH" sz="1300" b="1" dirty="0">
                  <a:solidFill>
                    <a:srgbClr val="002A7E"/>
                  </a:solidFill>
                </a:rPr>
                <a:t>INCONTRI tra le PARTI, VALUTAZIONE D’AZIENDA ed ACCETTAZIONE della LETTERA di INTENTI / MOU / NBO</a:t>
              </a:r>
              <a:endParaRPr lang="it-CH" sz="1300" b="1" kern="1200" dirty="0">
                <a:solidFill>
                  <a:srgbClr val="002A7E"/>
                </a:solidFill>
              </a:endParaRPr>
            </a:p>
            <a:p>
              <a:pPr marL="263525"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3.1 Organizzazione degli incontri conoscitivi e di approfondimento da parte di HELVIA tra il Cliente e le Proprietà delle aziende target selezionate</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3.2  Gestione delle relazioni, degli scambi informativi e facilitazione della </a:t>
              </a:r>
              <a:r>
                <a:rPr lang="it-CH" sz="1100" i="1" dirty="0">
                  <a:solidFill>
                    <a:srgbClr val="002A7E"/>
                  </a:solidFill>
                  <a:ea typeface="Calibri" panose="020F0502020204030204" pitchFamily="34" charset="0"/>
                </a:rPr>
                <a:t>chimica interpersonale </a:t>
              </a:r>
              <a:r>
                <a:rPr lang="it-CH" sz="1100" dirty="0">
                  <a:solidFill>
                    <a:srgbClr val="002A7E"/>
                  </a:solidFill>
                  <a:ea typeface="Calibri" panose="020F0502020204030204" pitchFamily="34" charset="0"/>
                </a:rPr>
                <a:t>tra Cliente e la Proprietà (potenziale Venditore)</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3.3  Raccolta ed esame dell’</a:t>
              </a:r>
              <a:r>
                <a:rPr lang="it-CH" sz="1100" i="1" dirty="0">
                  <a:solidFill>
                    <a:srgbClr val="002A7E"/>
                  </a:solidFill>
                  <a:ea typeface="Calibri" panose="020F0502020204030204" pitchFamily="34" charset="0"/>
                </a:rPr>
                <a:t>Information Memorandum </a:t>
              </a:r>
              <a:r>
                <a:rPr lang="it-CH" sz="1100" dirty="0">
                  <a:solidFill>
                    <a:srgbClr val="002A7E"/>
                  </a:solidFill>
                  <a:ea typeface="Calibri" panose="020F0502020204030204" pitchFamily="34" charset="0"/>
                </a:rPr>
                <a:t>e delle informazioni chiave della azienda target (</a:t>
              </a:r>
              <a:r>
                <a:rPr lang="it-CH" sz="1100" i="1" dirty="0">
                  <a:solidFill>
                    <a:srgbClr val="002A7E"/>
                  </a:solidFill>
                  <a:ea typeface="Calibri" panose="020F0502020204030204" pitchFamily="34" charset="0"/>
                </a:rPr>
                <a:t>desk </a:t>
              </a:r>
              <a:r>
                <a:rPr lang="it-CH" sz="1100" i="1" dirty="0" err="1">
                  <a:solidFill>
                    <a:srgbClr val="002A7E"/>
                  </a:solidFill>
                  <a:ea typeface="Calibri" panose="020F0502020204030204" pitchFamily="34" charset="0"/>
                </a:rPr>
                <a:t>analysis</a:t>
              </a:r>
              <a:r>
                <a:rPr lang="it-CH" sz="1100" dirty="0">
                  <a:solidFill>
                    <a:srgbClr val="002A7E"/>
                  </a:solidFill>
                  <a:ea typeface="Calibri" panose="020F0502020204030204" pitchFamily="34" charset="0"/>
                </a:rPr>
                <a:t>), verifica degli obiettivi e delle aspettative di realizzo e di transazione da parte della Proprietà</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3.4 Assistenza al Cliente in sede di valutazione strategica e finanziaria dell’azienda target, analisi dell’</a:t>
              </a:r>
              <a:r>
                <a:rPr lang="it-CH" sz="1100" i="1" dirty="0" err="1">
                  <a:solidFill>
                    <a:srgbClr val="002A7E"/>
                  </a:solidFill>
                  <a:ea typeface="Calibri" panose="020F0502020204030204" pitchFamily="34" charset="0"/>
                </a:rPr>
                <a:t>Interest</a:t>
              </a:r>
              <a:r>
                <a:rPr lang="it-CH" sz="1100" i="1" dirty="0">
                  <a:solidFill>
                    <a:srgbClr val="002A7E"/>
                  </a:solidFill>
                  <a:ea typeface="Calibri" panose="020F0502020204030204" pitchFamily="34" charset="0"/>
                </a:rPr>
                <a:t> Rate of Return </a:t>
              </a:r>
              <a:r>
                <a:rPr lang="it-CH" sz="1100" dirty="0">
                  <a:solidFill>
                    <a:srgbClr val="002A7E"/>
                  </a:solidFill>
                  <a:ea typeface="Calibri" panose="020F0502020204030204" pitchFamily="34" charset="0"/>
                </a:rPr>
                <a:t>(IRR) dell’investimento e del possibile ingaggio post-acquisizione del potenziale Venditore </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3.5 Assistenza al Cliente nella definizione del possibile prezzo di acquisizione della azienda target, dell’impianto contrattuale della transazione, sulle modalità attuative e sulla tempistica del possibile accordo di cessione/acquisizione</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3.6 Assistenza negoziale al Cliente e facilitazione nella conduzione delle trattative con il potenziale Venditore al fine di raggiungere un accordo sui principali termini funzionali ed economici della transazione</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3.7 Assistenza nella redazione o revisione delle Lettere di Intenti (LOI - </a:t>
              </a:r>
              <a:r>
                <a:rPr lang="it-CH" sz="1100" i="1" dirty="0" err="1">
                  <a:solidFill>
                    <a:srgbClr val="002A7E"/>
                  </a:solidFill>
                  <a:ea typeface="Calibri" panose="020F0502020204030204" pitchFamily="34" charset="0"/>
                </a:rPr>
                <a:t>Letter</a:t>
              </a:r>
              <a:r>
                <a:rPr lang="it-CH" sz="1100" i="1" dirty="0">
                  <a:solidFill>
                    <a:srgbClr val="002A7E"/>
                  </a:solidFill>
                  <a:ea typeface="Calibri" panose="020F0502020204030204" pitchFamily="34" charset="0"/>
                </a:rPr>
                <a:t> of </a:t>
              </a:r>
              <a:r>
                <a:rPr lang="it-CH" sz="1100" i="1" dirty="0" err="1">
                  <a:solidFill>
                    <a:srgbClr val="002A7E"/>
                  </a:solidFill>
                  <a:ea typeface="Calibri" panose="020F0502020204030204" pitchFamily="34" charset="0"/>
                </a:rPr>
                <a:t>Intent</a:t>
              </a:r>
              <a:r>
                <a:rPr lang="it-CH" sz="1100" dirty="0">
                  <a:solidFill>
                    <a:srgbClr val="002A7E"/>
                  </a:solidFill>
                  <a:ea typeface="Calibri" panose="020F0502020204030204" pitchFamily="34" charset="0"/>
                </a:rPr>
                <a:t>) o Memorandum d’Intesa (</a:t>
              </a:r>
              <a:r>
                <a:rPr lang="it-CH" sz="1100" i="1" dirty="0">
                  <a:solidFill>
                    <a:srgbClr val="002A7E"/>
                  </a:solidFill>
                  <a:ea typeface="Calibri" panose="020F0502020204030204" pitchFamily="34" charset="0"/>
                </a:rPr>
                <a:t>MOU – Memorandum of Understanding</a:t>
              </a:r>
              <a:r>
                <a:rPr lang="it-CH" sz="1100" dirty="0">
                  <a:solidFill>
                    <a:srgbClr val="002A7E"/>
                  </a:solidFill>
                  <a:ea typeface="Calibri" panose="020F0502020204030204" pitchFamily="34" charset="0"/>
                </a:rPr>
                <a:t>) o alternativamente della Offerta Non Vincolante (</a:t>
              </a:r>
              <a:r>
                <a:rPr lang="it-CH" sz="1100" i="1" dirty="0">
                  <a:solidFill>
                    <a:srgbClr val="002A7E"/>
                  </a:solidFill>
                  <a:ea typeface="Calibri" panose="020F0502020204030204" pitchFamily="34" charset="0"/>
                </a:rPr>
                <a:t>NBO – </a:t>
              </a:r>
              <a:r>
                <a:rPr lang="it-CH" sz="1100" i="1" dirty="0" err="1">
                  <a:solidFill>
                    <a:srgbClr val="002A7E"/>
                  </a:solidFill>
                  <a:ea typeface="Calibri" panose="020F0502020204030204" pitchFamily="34" charset="0"/>
                </a:rPr>
                <a:t>Not</a:t>
              </a:r>
              <a:r>
                <a:rPr lang="it-CH" sz="1100" i="1" dirty="0">
                  <a:solidFill>
                    <a:srgbClr val="002A7E"/>
                  </a:solidFill>
                  <a:ea typeface="Calibri" panose="020F0502020204030204" pitchFamily="34" charset="0"/>
                </a:rPr>
                <a:t> </a:t>
              </a:r>
              <a:r>
                <a:rPr lang="it-CH" sz="1100" i="1" dirty="0" err="1">
                  <a:solidFill>
                    <a:srgbClr val="002A7E"/>
                  </a:solidFill>
                  <a:ea typeface="Calibri" panose="020F0502020204030204" pitchFamily="34" charset="0"/>
                </a:rPr>
                <a:t>Binding</a:t>
              </a:r>
              <a:r>
                <a:rPr lang="it-CH" sz="1100" i="1" dirty="0">
                  <a:solidFill>
                    <a:srgbClr val="002A7E"/>
                  </a:solidFill>
                  <a:ea typeface="Calibri" panose="020F0502020204030204" pitchFamily="34" charset="0"/>
                </a:rPr>
                <a:t> </a:t>
              </a:r>
              <a:r>
                <a:rPr lang="it-CH" sz="1100" i="1" dirty="0" err="1">
                  <a:solidFill>
                    <a:srgbClr val="002A7E"/>
                  </a:solidFill>
                  <a:ea typeface="Calibri" panose="020F0502020204030204" pitchFamily="34" charset="0"/>
                </a:rPr>
                <a:t>Offer</a:t>
              </a:r>
              <a:r>
                <a:rPr lang="it-CH" sz="1100" i="1" dirty="0">
                  <a:solidFill>
                    <a:srgbClr val="002A7E"/>
                  </a:solidFill>
                  <a:ea typeface="Calibri" panose="020F0502020204030204" pitchFamily="34" charset="0"/>
                </a:rPr>
                <a:t> -</a:t>
              </a:r>
              <a:r>
                <a:rPr lang="it-CH" sz="1100" dirty="0">
                  <a:solidFill>
                    <a:srgbClr val="002A7E"/>
                  </a:solidFill>
                  <a:ea typeface="Calibri" panose="020F0502020204030204" pitchFamily="34" charset="0"/>
                </a:rPr>
                <a:t> anche in caso di </a:t>
              </a:r>
              <a:r>
                <a:rPr lang="it-CH" sz="1100" i="1" dirty="0">
                  <a:solidFill>
                    <a:srgbClr val="002A7E"/>
                  </a:solidFill>
                  <a:ea typeface="Calibri" panose="020F0502020204030204" pitchFamily="34" charset="0"/>
                </a:rPr>
                <a:t>auction)</a:t>
              </a:r>
              <a:r>
                <a:rPr lang="it-CH" sz="1100" dirty="0">
                  <a:solidFill>
                    <a:srgbClr val="002A7E"/>
                  </a:solidFill>
                  <a:ea typeface="Calibri" panose="020F0502020204030204" pitchFamily="34" charset="0"/>
                </a:rPr>
                <a:t> e nella raccolta dell’accettazione da parte del potenziale Venditore</a:t>
              </a:r>
            </a:p>
            <a:p>
              <a:pPr marL="266700" indent="-266700" algn="just" defTabSz="488950">
                <a:lnSpc>
                  <a:spcPct val="90000"/>
                </a:lnSpc>
                <a:spcBef>
                  <a:spcPct val="0"/>
                </a:spcBef>
                <a:spcAft>
                  <a:spcPct val="35000"/>
                </a:spcAft>
              </a:pPr>
              <a:r>
                <a:rPr lang="it-CH" sz="1100" dirty="0">
                  <a:solidFill>
                    <a:srgbClr val="002A7E"/>
                  </a:solidFill>
                  <a:ea typeface="Calibri" panose="020F0502020204030204" pitchFamily="34" charset="0"/>
                </a:rPr>
                <a:t>3.8  Assistenza al Cliente nella pianificazione ed organizzazione della transazione di acquisizione sino alla fase del </a:t>
              </a:r>
              <a:r>
                <a:rPr lang="it-CH" sz="1100" i="1" dirty="0">
                  <a:solidFill>
                    <a:srgbClr val="002A7E"/>
                  </a:solidFill>
                  <a:ea typeface="Calibri" panose="020F0502020204030204" pitchFamily="34" charset="0"/>
                </a:rPr>
                <a:t>Closing</a:t>
              </a:r>
            </a:p>
          </p:txBody>
        </p:sp>
      </p:grpSp>
      <p:sp>
        <p:nvSpPr>
          <p:cNvPr id="23" name="Rettangolo 22"/>
          <p:cNvSpPr/>
          <p:nvPr/>
        </p:nvSpPr>
        <p:spPr>
          <a:xfrm>
            <a:off x="334329" y="1079843"/>
            <a:ext cx="10053636" cy="707886"/>
          </a:xfrm>
          <a:prstGeom prst="rect">
            <a:avLst/>
          </a:prstGeom>
        </p:spPr>
        <p:txBody>
          <a:bodyPr wrap="square">
            <a:spAutoFit/>
          </a:bodyPr>
          <a:lstStyle/>
          <a:p>
            <a:r>
              <a:rPr lang="fr-CH" spc="133" dirty="0">
                <a:solidFill>
                  <a:srgbClr val="FF0000"/>
                </a:solidFill>
                <a:latin typeface="Britannic Bold" panose="020B0903060703020204" pitchFamily="34" charset="0"/>
              </a:rPr>
              <a:t>VALORE AGGIUNTO di HELVIA</a:t>
            </a:r>
            <a:endParaRPr lang="it-CH" spc="133" dirty="0">
              <a:solidFill>
                <a:srgbClr val="FF0000"/>
              </a:solidFill>
              <a:latin typeface="Britannic Bold" panose="020B0903060703020204" pitchFamily="34" charset="0"/>
            </a:endParaRPr>
          </a:p>
          <a:p>
            <a:r>
              <a:rPr lang="it-CH" spc="133" dirty="0">
                <a:solidFill>
                  <a:srgbClr val="FF0000"/>
                </a:solidFill>
                <a:latin typeface="Britannic Bold" panose="020B0903060703020204" pitchFamily="34" charset="0"/>
              </a:rPr>
              <a:t>FASE 3: </a:t>
            </a:r>
            <a:r>
              <a:rPr lang="it-CH" spc="133" dirty="0">
                <a:solidFill>
                  <a:srgbClr val="002A7E"/>
                </a:solidFill>
                <a:latin typeface="Britannic Bold" panose="020B0903060703020204" pitchFamily="34" charset="0"/>
              </a:rPr>
              <a:t>INCONTRI tra le PARTI, NEGOZIAZIONE ed ACCETTAZIONE DELLA LOI</a:t>
            </a:r>
            <a:endParaRPr lang="it-CH" dirty="0">
              <a:solidFill>
                <a:srgbClr val="002A7E"/>
              </a:solidFill>
              <a:latin typeface="Arial Black" panose="020B0A04020102020204" pitchFamily="34" charset="0"/>
              <a:cs typeface="Aharoni" panose="02010803020104030203" pitchFamily="2" charset="-79"/>
            </a:endParaRPr>
          </a:p>
        </p:txBody>
      </p:sp>
      <p:pic>
        <p:nvPicPr>
          <p:cNvPr id="11" name="Immagine 10">
            <a:extLst>
              <a:ext uri="{FF2B5EF4-FFF2-40B4-BE49-F238E27FC236}">
                <a16:creationId xmlns:a16="http://schemas.microsoft.com/office/drawing/2014/main" id="{DD1B38D7-2E1C-4053-A830-F5BB9BD1EF08}"/>
              </a:ext>
            </a:extLst>
          </p:cNvPr>
          <p:cNvPicPr>
            <a:picLocks noChangeAspect="1"/>
          </p:cNvPicPr>
          <p:nvPr/>
        </p:nvPicPr>
        <p:blipFill rotWithShape="1">
          <a:blip r:embed="rId2"/>
          <a:srcRect l="25826" r="8089"/>
          <a:stretch/>
        </p:blipFill>
        <p:spPr>
          <a:xfrm>
            <a:off x="5771050" y="2643825"/>
            <a:ext cx="4564518" cy="4602879"/>
          </a:xfrm>
          <a:prstGeom prst="rect">
            <a:avLst/>
          </a:prstGeom>
        </p:spPr>
      </p:pic>
      <p:graphicFrame>
        <p:nvGraphicFramePr>
          <p:cNvPr id="43" name="Diagramma 42">
            <a:extLst>
              <a:ext uri="{FF2B5EF4-FFF2-40B4-BE49-F238E27FC236}">
                <a16:creationId xmlns:a16="http://schemas.microsoft.com/office/drawing/2014/main" id="{04BBE093-D171-4370-AC93-F9D15AF468C8}"/>
              </a:ext>
            </a:extLst>
          </p:cNvPr>
          <p:cNvGraphicFramePr/>
          <p:nvPr>
            <p:extLst/>
          </p:nvPr>
        </p:nvGraphicFramePr>
        <p:xfrm>
          <a:off x="509589" y="1747935"/>
          <a:ext cx="10006012" cy="850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4" name="Gruppo 43">
            <a:extLst>
              <a:ext uri="{FF2B5EF4-FFF2-40B4-BE49-F238E27FC236}">
                <a16:creationId xmlns:a16="http://schemas.microsoft.com/office/drawing/2014/main" id="{498F2E88-5D26-4860-A8BB-7EDF71612E22}"/>
              </a:ext>
            </a:extLst>
          </p:cNvPr>
          <p:cNvGrpSpPr/>
          <p:nvPr/>
        </p:nvGrpSpPr>
        <p:grpSpPr>
          <a:xfrm>
            <a:off x="8595987" y="1903557"/>
            <a:ext cx="1396759" cy="532365"/>
            <a:chOff x="2837" y="1041407"/>
            <a:chExt cx="1472320" cy="2352597"/>
          </a:xfrm>
          <a:solidFill>
            <a:schemeClr val="bg2"/>
          </a:solidFill>
        </p:grpSpPr>
        <p:sp>
          <p:nvSpPr>
            <p:cNvPr id="45" name="Rettangolo arrotondato 16">
              <a:extLst>
                <a:ext uri="{FF2B5EF4-FFF2-40B4-BE49-F238E27FC236}">
                  <a16:creationId xmlns:a16="http://schemas.microsoft.com/office/drawing/2014/main" id="{CEE9A273-EDFD-4AD9-8BD5-4C5453473E1E}"/>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6" name="Rettangolo 45">
              <a:extLst>
                <a:ext uri="{FF2B5EF4-FFF2-40B4-BE49-F238E27FC236}">
                  <a16:creationId xmlns:a16="http://schemas.microsoft.com/office/drawing/2014/main" id="{667DD80D-C3AE-41D8-8F2E-B99420C6EE44}"/>
                </a:ext>
              </a:extLst>
            </p:cNvPr>
            <p:cNvSpPr/>
            <p:nvPr/>
          </p:nvSpPr>
          <p:spPr>
            <a:xfrm>
              <a:off x="78397" y="1530142"/>
              <a:ext cx="1277452" cy="16653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it-CH" sz="300" b="1" u="sng" kern="1200" dirty="0">
                <a:solidFill>
                  <a:srgbClr val="002A7E"/>
                </a:solidFill>
              </a:endParaRPr>
            </a:p>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6</a:t>
              </a:r>
              <a:endParaRPr lang="it-CH" sz="800" b="1" u="sng" kern="1200" dirty="0">
                <a:solidFill>
                  <a:srgbClr val="002A7E"/>
                </a:solidFill>
              </a:endParaRPr>
            </a:p>
            <a:p>
              <a:pPr lvl="0" algn="ctr" defTabSz="622300">
                <a:lnSpc>
                  <a:spcPct val="90000"/>
                </a:lnSpc>
                <a:spcBef>
                  <a:spcPct val="0"/>
                </a:spcBef>
                <a:spcAft>
                  <a:spcPct val="35000"/>
                </a:spcAft>
              </a:pPr>
              <a:r>
                <a:rPr lang="it-CH" sz="800" b="1" kern="1200" dirty="0">
                  <a:solidFill>
                    <a:srgbClr val="002A7E"/>
                  </a:solidFill>
                </a:rPr>
                <a:t>INTEGRAZIONE                                    POST-ACQUISIZ</a:t>
              </a:r>
              <a:r>
                <a:rPr lang="it-CH" sz="800" b="1" dirty="0">
                  <a:solidFill>
                    <a:srgbClr val="002A7E"/>
                  </a:solidFill>
                </a:rPr>
                <a:t>IONE</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47" name="Gruppo 46">
            <a:extLst>
              <a:ext uri="{FF2B5EF4-FFF2-40B4-BE49-F238E27FC236}">
                <a16:creationId xmlns:a16="http://schemas.microsoft.com/office/drawing/2014/main" id="{15ADD887-C862-4816-BD71-BB61A1B44D1D}"/>
              </a:ext>
            </a:extLst>
          </p:cNvPr>
          <p:cNvGrpSpPr/>
          <p:nvPr/>
        </p:nvGrpSpPr>
        <p:grpSpPr>
          <a:xfrm>
            <a:off x="2171369" y="1878361"/>
            <a:ext cx="1472320" cy="550748"/>
            <a:chOff x="2837" y="1041407"/>
            <a:chExt cx="1472320" cy="2352597"/>
          </a:xfrm>
          <a:solidFill>
            <a:srgbClr val="EAEAEA"/>
          </a:solidFill>
        </p:grpSpPr>
        <p:sp>
          <p:nvSpPr>
            <p:cNvPr id="48" name="Rettangolo arrotondato 19">
              <a:extLst>
                <a:ext uri="{FF2B5EF4-FFF2-40B4-BE49-F238E27FC236}">
                  <a16:creationId xmlns:a16="http://schemas.microsoft.com/office/drawing/2014/main" id="{FD13AA50-3C99-41A9-9528-33DC6923A0FD}"/>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9" name="Rettangolo 48">
              <a:extLst>
                <a:ext uri="{FF2B5EF4-FFF2-40B4-BE49-F238E27FC236}">
                  <a16:creationId xmlns:a16="http://schemas.microsoft.com/office/drawing/2014/main" id="{03082209-019C-4FC5-B488-1272E55361A9}"/>
                </a:ext>
              </a:extLst>
            </p:cNvPr>
            <p:cNvSpPr/>
            <p:nvPr/>
          </p:nvSpPr>
          <p:spPr>
            <a:xfrm>
              <a:off x="78397" y="1530137"/>
              <a:ext cx="1396759" cy="16505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2</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RICERCA e CONTATTO dei TARGET SELEZIONATI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50" name="Gruppo 49">
            <a:extLst>
              <a:ext uri="{FF2B5EF4-FFF2-40B4-BE49-F238E27FC236}">
                <a16:creationId xmlns:a16="http://schemas.microsoft.com/office/drawing/2014/main" id="{708D8B66-F82E-400E-9DB8-6465DDAADABF}"/>
              </a:ext>
            </a:extLst>
          </p:cNvPr>
          <p:cNvGrpSpPr/>
          <p:nvPr/>
        </p:nvGrpSpPr>
        <p:grpSpPr>
          <a:xfrm>
            <a:off x="3743003" y="1886619"/>
            <a:ext cx="1472320" cy="565081"/>
            <a:chOff x="2837" y="1041407"/>
            <a:chExt cx="1472320" cy="2352597"/>
          </a:xfrm>
          <a:solidFill>
            <a:srgbClr val="FFC000"/>
          </a:solidFill>
        </p:grpSpPr>
        <p:sp>
          <p:nvSpPr>
            <p:cNvPr id="51" name="Rettangolo arrotondato 22">
              <a:extLst>
                <a:ext uri="{FF2B5EF4-FFF2-40B4-BE49-F238E27FC236}">
                  <a16:creationId xmlns:a16="http://schemas.microsoft.com/office/drawing/2014/main" id="{2A45D7C0-04D9-4D73-975E-67B3E1D366C2}"/>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2" name="Rettangolo 51">
              <a:extLst>
                <a:ext uri="{FF2B5EF4-FFF2-40B4-BE49-F238E27FC236}">
                  <a16:creationId xmlns:a16="http://schemas.microsoft.com/office/drawing/2014/main" id="{95A1DF5F-B782-40C9-AB90-C344FE7D235D}"/>
                </a:ext>
              </a:extLst>
            </p:cNvPr>
            <p:cNvSpPr/>
            <p:nvPr/>
          </p:nvSpPr>
          <p:spPr>
            <a:xfrm>
              <a:off x="78397" y="1530137"/>
              <a:ext cx="1396759" cy="15669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3</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INCONTRI, VALUTAZIONE         e FIRMA della LOI/MOU/NBO</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53" name="Gruppo 52">
            <a:extLst>
              <a:ext uri="{FF2B5EF4-FFF2-40B4-BE49-F238E27FC236}">
                <a16:creationId xmlns:a16="http://schemas.microsoft.com/office/drawing/2014/main" id="{63FE7FC0-4285-4E7B-82D7-6B6EAEE9F951}"/>
              </a:ext>
            </a:extLst>
          </p:cNvPr>
          <p:cNvGrpSpPr/>
          <p:nvPr/>
        </p:nvGrpSpPr>
        <p:grpSpPr>
          <a:xfrm>
            <a:off x="5302330" y="1905279"/>
            <a:ext cx="1657710" cy="546422"/>
            <a:chOff x="2837" y="1041407"/>
            <a:chExt cx="1472320" cy="2352597"/>
          </a:xfrm>
          <a:solidFill>
            <a:schemeClr val="bg2"/>
          </a:solidFill>
        </p:grpSpPr>
        <p:sp>
          <p:nvSpPr>
            <p:cNvPr id="54" name="Rettangolo arrotondato 25">
              <a:extLst>
                <a:ext uri="{FF2B5EF4-FFF2-40B4-BE49-F238E27FC236}">
                  <a16:creationId xmlns:a16="http://schemas.microsoft.com/office/drawing/2014/main" id="{815A9413-99B2-4226-9092-1DD255F0C260}"/>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5" name="Rettangolo 54">
              <a:extLst>
                <a:ext uri="{FF2B5EF4-FFF2-40B4-BE49-F238E27FC236}">
                  <a16:creationId xmlns:a16="http://schemas.microsoft.com/office/drawing/2014/main" id="{4F6852E5-1AAE-4F6E-9FA2-60CDC074CDF6}"/>
                </a:ext>
              </a:extLst>
            </p:cNvPr>
            <p:cNvSpPr/>
            <p:nvPr/>
          </p:nvSpPr>
          <p:spPr>
            <a:xfrm>
              <a:off x="13769" y="1530141"/>
              <a:ext cx="1461388" cy="14876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4</a:t>
              </a:r>
            </a:p>
            <a:p>
              <a:pPr lvl="0" algn="ctr" defTabSz="622300">
                <a:lnSpc>
                  <a:spcPct val="90000"/>
                </a:lnSpc>
                <a:spcBef>
                  <a:spcPct val="0"/>
                </a:spcBef>
                <a:spcAft>
                  <a:spcPct val="35000"/>
                </a:spcAft>
              </a:pPr>
              <a:r>
                <a:rPr lang="it-CH" sz="800" b="1" kern="1200" dirty="0">
                  <a:solidFill>
                    <a:srgbClr val="002A7E"/>
                  </a:solidFill>
                </a:rPr>
                <a:t>DUE DILIGENCE,  STRUTTURAZIONE e NEGOZIAZIONE </a:t>
              </a:r>
              <a:r>
                <a:rPr lang="it-CH" sz="800" b="1" dirty="0">
                  <a:solidFill>
                    <a:srgbClr val="002A7E"/>
                  </a:solidFill>
                </a:rPr>
                <a:t>dei TERMINI</a:t>
              </a:r>
              <a:r>
                <a:rPr lang="it-CH" sz="800" b="1" kern="1200" dirty="0">
                  <a:solidFill>
                    <a:srgbClr val="002A7E"/>
                  </a:solidFill>
                </a:rPr>
                <a:t> </a:t>
              </a: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56" name="Gruppo 55">
            <a:extLst>
              <a:ext uri="{FF2B5EF4-FFF2-40B4-BE49-F238E27FC236}">
                <a16:creationId xmlns:a16="http://schemas.microsoft.com/office/drawing/2014/main" id="{F94391D9-F3C8-4C13-A635-CEB4EED8AC42}"/>
              </a:ext>
            </a:extLst>
          </p:cNvPr>
          <p:cNvGrpSpPr/>
          <p:nvPr/>
        </p:nvGrpSpPr>
        <p:grpSpPr>
          <a:xfrm>
            <a:off x="7044767" y="1906286"/>
            <a:ext cx="1469582" cy="522823"/>
            <a:chOff x="2837" y="1041407"/>
            <a:chExt cx="1472320" cy="2352597"/>
          </a:xfrm>
          <a:solidFill>
            <a:schemeClr val="bg2"/>
          </a:solidFill>
        </p:grpSpPr>
        <p:sp>
          <p:nvSpPr>
            <p:cNvPr id="57" name="Rettangolo arrotondato 28">
              <a:extLst>
                <a:ext uri="{FF2B5EF4-FFF2-40B4-BE49-F238E27FC236}">
                  <a16:creationId xmlns:a16="http://schemas.microsoft.com/office/drawing/2014/main" id="{14961199-9508-43D3-BBE8-8D86E4CF00FE}"/>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Rettangolo 57">
              <a:extLst>
                <a:ext uri="{FF2B5EF4-FFF2-40B4-BE49-F238E27FC236}">
                  <a16:creationId xmlns:a16="http://schemas.microsoft.com/office/drawing/2014/main" id="{CA922B54-AEB9-4A2C-920A-F2F4A60E6C41}"/>
                </a:ext>
              </a:extLst>
            </p:cNvPr>
            <p:cNvSpPr/>
            <p:nvPr/>
          </p:nvSpPr>
          <p:spPr>
            <a:xfrm>
              <a:off x="78397" y="1530138"/>
              <a:ext cx="1396759" cy="161816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5</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COORDINAM., SOTTOSCRIZ. e PERFEZIONAMENTO ACCORDI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59" name="Gruppo 58">
            <a:extLst>
              <a:ext uri="{FF2B5EF4-FFF2-40B4-BE49-F238E27FC236}">
                <a16:creationId xmlns:a16="http://schemas.microsoft.com/office/drawing/2014/main" id="{15C3765A-0A78-4E41-B164-CDDD68501209}"/>
              </a:ext>
            </a:extLst>
          </p:cNvPr>
          <p:cNvGrpSpPr/>
          <p:nvPr/>
        </p:nvGrpSpPr>
        <p:grpSpPr>
          <a:xfrm>
            <a:off x="605255" y="1859771"/>
            <a:ext cx="1472320" cy="576151"/>
            <a:chOff x="2837" y="1041407"/>
            <a:chExt cx="1472320" cy="2352597"/>
          </a:xfrm>
        </p:grpSpPr>
        <p:sp>
          <p:nvSpPr>
            <p:cNvPr id="60" name="Rettangolo arrotondato 31">
              <a:extLst>
                <a:ext uri="{FF2B5EF4-FFF2-40B4-BE49-F238E27FC236}">
                  <a16:creationId xmlns:a16="http://schemas.microsoft.com/office/drawing/2014/main" id="{8DEE7EF2-1789-4EFA-A77A-A12080255AF4}"/>
                </a:ext>
              </a:extLst>
            </p:cNvPr>
            <p:cNvSpPr/>
            <p:nvPr/>
          </p:nvSpPr>
          <p:spPr>
            <a:xfrm>
              <a:off x="2837" y="1041407"/>
              <a:ext cx="1472320" cy="2352597"/>
            </a:xfrm>
            <a:prstGeom prst="roundRect">
              <a:avLst/>
            </a:prstGeom>
            <a:solidFill>
              <a:srgbClr val="EAEA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5" name="Rettangolo 64">
              <a:extLst>
                <a:ext uri="{FF2B5EF4-FFF2-40B4-BE49-F238E27FC236}">
                  <a16:creationId xmlns:a16="http://schemas.microsoft.com/office/drawing/2014/main" id="{20F30341-C984-4534-B4BA-72B3A28890A4}"/>
                </a:ext>
              </a:extLst>
            </p:cNvPr>
            <p:cNvSpPr/>
            <p:nvPr/>
          </p:nvSpPr>
          <p:spPr>
            <a:xfrm>
              <a:off x="78397" y="1530138"/>
              <a:ext cx="1396759" cy="16226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1</a:t>
              </a:r>
            </a:p>
            <a:p>
              <a:pPr lvl="0" algn="ctr" defTabSz="622300">
                <a:lnSpc>
                  <a:spcPct val="90000"/>
                </a:lnSpc>
                <a:spcBef>
                  <a:spcPct val="0"/>
                </a:spcBef>
                <a:spcAft>
                  <a:spcPct val="35000"/>
                </a:spcAft>
              </a:pPr>
              <a:r>
                <a:rPr lang="it-CH" sz="800" b="1" kern="1200" dirty="0">
                  <a:solidFill>
                    <a:srgbClr val="002A7E"/>
                  </a:solidFill>
                </a:rPr>
                <a:t>PIANIFICAZIONE STRATEGICA dell’ACQUISIZIONE d’AZIENDA </a:t>
              </a:r>
            </a:p>
            <a:p>
              <a:pPr lvl="0" algn="ctr" defTabSz="622300">
                <a:lnSpc>
                  <a:spcPct val="90000"/>
                </a:lnSpc>
                <a:spcBef>
                  <a:spcPct val="0"/>
                </a:spcBef>
                <a:spcAft>
                  <a:spcPct val="35000"/>
                </a:spcAft>
              </a:pPr>
              <a:endParaRPr lang="it-CH" sz="800" kern="1200" dirty="0">
                <a:solidFill>
                  <a:srgbClr val="002A7E"/>
                </a:solidFill>
              </a:endParaRPr>
            </a:p>
          </p:txBody>
        </p:sp>
      </p:grpSp>
    </p:spTree>
    <p:extLst>
      <p:ext uri="{BB962C8B-B14F-4D97-AF65-F5344CB8AC3E}">
        <p14:creationId xmlns:p14="http://schemas.microsoft.com/office/powerpoint/2010/main" val="865937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10159139" y="7291276"/>
            <a:ext cx="265022" cy="414062"/>
          </a:xfrm>
        </p:spPr>
        <p:txBody>
          <a:bodyPr/>
          <a:lstStyle/>
          <a:p>
            <a:pPr algn="l"/>
            <a:fld id="{4C2AB6C8-8D90-4BFD-B169-CECB02CD3501}" type="slidenum">
              <a:rPr lang="it-CH" smtClean="0"/>
              <a:pPr algn="l"/>
              <a:t>9</a:t>
            </a:fld>
            <a:endParaRPr lang="it-CH" dirty="0"/>
          </a:p>
        </p:txBody>
      </p:sp>
      <p:sp>
        <p:nvSpPr>
          <p:cNvPr id="6" name="Rettangolo arrotondato 5"/>
          <p:cNvSpPr/>
          <p:nvPr/>
        </p:nvSpPr>
        <p:spPr>
          <a:xfrm>
            <a:off x="5703777" y="2597407"/>
            <a:ext cx="4729905" cy="4820740"/>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pic>
        <p:nvPicPr>
          <p:cNvPr id="8" name="Immagine 7">
            <a:extLst>
              <a:ext uri="{FF2B5EF4-FFF2-40B4-BE49-F238E27FC236}">
                <a16:creationId xmlns:a16="http://schemas.microsoft.com/office/drawing/2014/main" id="{C26A2B24-09F1-4F31-8323-7BEC6A7B3DB4}"/>
              </a:ext>
            </a:extLst>
          </p:cNvPr>
          <p:cNvPicPr>
            <a:picLocks noChangeAspect="1"/>
          </p:cNvPicPr>
          <p:nvPr/>
        </p:nvPicPr>
        <p:blipFill rotWithShape="1">
          <a:blip r:embed="rId2"/>
          <a:srcRect l="7885" r="18094"/>
          <a:stretch/>
        </p:blipFill>
        <p:spPr>
          <a:xfrm>
            <a:off x="509790" y="2748466"/>
            <a:ext cx="5029636" cy="4529944"/>
          </a:xfrm>
          <a:prstGeom prst="rect">
            <a:avLst/>
          </a:prstGeom>
        </p:spPr>
      </p:pic>
      <p:sp>
        <p:nvSpPr>
          <p:cNvPr id="65" name="Rettangolo 64">
            <a:extLst>
              <a:ext uri="{FF2B5EF4-FFF2-40B4-BE49-F238E27FC236}">
                <a16:creationId xmlns:a16="http://schemas.microsoft.com/office/drawing/2014/main" id="{C387DC39-E7F7-483D-A021-75FF484B5A67}"/>
              </a:ext>
            </a:extLst>
          </p:cNvPr>
          <p:cNvSpPr/>
          <p:nvPr/>
        </p:nvSpPr>
        <p:spPr>
          <a:xfrm>
            <a:off x="243841" y="1140358"/>
            <a:ext cx="10271762" cy="707886"/>
          </a:xfrm>
          <a:prstGeom prst="rect">
            <a:avLst/>
          </a:prstGeom>
        </p:spPr>
        <p:txBody>
          <a:bodyPr wrap="square">
            <a:spAutoFit/>
          </a:bodyPr>
          <a:lstStyle/>
          <a:p>
            <a:pPr algn="r"/>
            <a:r>
              <a:rPr lang="fr-CH" spc="133" dirty="0">
                <a:solidFill>
                  <a:srgbClr val="FF0000"/>
                </a:solidFill>
                <a:latin typeface="Britannic Bold" panose="020B0903060703020204" pitchFamily="34" charset="0"/>
              </a:rPr>
              <a:t>VALORE AGGIUNTO di HELVIA</a:t>
            </a:r>
            <a:endParaRPr lang="it-CH" spc="133" dirty="0">
              <a:solidFill>
                <a:srgbClr val="FF0000"/>
              </a:solidFill>
              <a:latin typeface="Britannic Bold" panose="020B0903060703020204" pitchFamily="34" charset="0"/>
            </a:endParaRPr>
          </a:p>
          <a:p>
            <a:pPr algn="r"/>
            <a:r>
              <a:rPr lang="it-CH" spc="133" dirty="0">
                <a:solidFill>
                  <a:srgbClr val="FF0000"/>
                </a:solidFill>
                <a:latin typeface="Britannic Bold" panose="020B0903060703020204" pitchFamily="34" charset="0"/>
              </a:rPr>
              <a:t>FASE 4:</a:t>
            </a:r>
            <a:r>
              <a:rPr lang="it-CH" spc="133" dirty="0">
                <a:solidFill>
                  <a:srgbClr val="002A7E"/>
                </a:solidFill>
                <a:latin typeface="Britannic Bold" panose="020B0903060703020204" pitchFamily="34" charset="0"/>
              </a:rPr>
              <a:t> DUE DILIGENCE, STRUTTURAZIONE DEAL e NEGOZIAZIONE dei TERMINI</a:t>
            </a:r>
            <a:endParaRPr lang="it-CH" dirty="0">
              <a:solidFill>
                <a:srgbClr val="002A7E"/>
              </a:solidFill>
              <a:latin typeface="Arial Black" panose="020B0A04020102020204" pitchFamily="34" charset="0"/>
              <a:cs typeface="Aharoni" panose="02010803020104030203" pitchFamily="2" charset="-79"/>
            </a:endParaRPr>
          </a:p>
        </p:txBody>
      </p:sp>
      <p:graphicFrame>
        <p:nvGraphicFramePr>
          <p:cNvPr id="34" name="Diagramma 33">
            <a:extLst>
              <a:ext uri="{FF2B5EF4-FFF2-40B4-BE49-F238E27FC236}">
                <a16:creationId xmlns:a16="http://schemas.microsoft.com/office/drawing/2014/main" id="{0BDB814C-0225-4595-AD6C-3263AE6409C2}"/>
              </a:ext>
            </a:extLst>
          </p:cNvPr>
          <p:cNvGraphicFramePr/>
          <p:nvPr>
            <p:extLst>
              <p:ext uri="{D42A27DB-BD31-4B8C-83A1-F6EECF244321}">
                <p14:modId xmlns:p14="http://schemas.microsoft.com/office/powerpoint/2010/main" val="3569358444"/>
              </p:ext>
            </p:extLst>
          </p:nvPr>
        </p:nvGraphicFramePr>
        <p:xfrm>
          <a:off x="509589" y="1747935"/>
          <a:ext cx="10006012" cy="850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5" name="Gruppo 34">
            <a:extLst>
              <a:ext uri="{FF2B5EF4-FFF2-40B4-BE49-F238E27FC236}">
                <a16:creationId xmlns:a16="http://schemas.microsoft.com/office/drawing/2014/main" id="{5316F4ED-6F1A-4F45-B0E3-FDA4E35A68DC}"/>
              </a:ext>
            </a:extLst>
          </p:cNvPr>
          <p:cNvGrpSpPr/>
          <p:nvPr/>
        </p:nvGrpSpPr>
        <p:grpSpPr>
          <a:xfrm>
            <a:off x="8595987" y="1903557"/>
            <a:ext cx="1396759" cy="532365"/>
            <a:chOff x="2837" y="1041407"/>
            <a:chExt cx="1472320" cy="2352597"/>
          </a:xfrm>
          <a:solidFill>
            <a:schemeClr val="bg2"/>
          </a:solidFill>
        </p:grpSpPr>
        <p:sp>
          <p:nvSpPr>
            <p:cNvPr id="36" name="Rettangolo arrotondato 16">
              <a:extLst>
                <a:ext uri="{FF2B5EF4-FFF2-40B4-BE49-F238E27FC236}">
                  <a16:creationId xmlns:a16="http://schemas.microsoft.com/office/drawing/2014/main" id="{23682C3E-A769-4445-89F9-5DF45BA5C7D8}"/>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Rettangolo 36">
              <a:extLst>
                <a:ext uri="{FF2B5EF4-FFF2-40B4-BE49-F238E27FC236}">
                  <a16:creationId xmlns:a16="http://schemas.microsoft.com/office/drawing/2014/main" id="{6C16694A-7ABC-475F-923A-C45EE74645BB}"/>
                </a:ext>
              </a:extLst>
            </p:cNvPr>
            <p:cNvSpPr/>
            <p:nvPr/>
          </p:nvSpPr>
          <p:spPr>
            <a:xfrm>
              <a:off x="78397" y="1530142"/>
              <a:ext cx="1277452" cy="16653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it-CH" sz="300" b="1" u="sng" kern="1200" dirty="0">
                <a:solidFill>
                  <a:srgbClr val="002A7E"/>
                </a:solidFill>
              </a:endParaRPr>
            </a:p>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6</a:t>
              </a:r>
              <a:endParaRPr lang="it-CH" sz="800" b="1" u="sng" kern="1200" dirty="0">
                <a:solidFill>
                  <a:srgbClr val="002A7E"/>
                </a:solidFill>
              </a:endParaRPr>
            </a:p>
            <a:p>
              <a:pPr lvl="0" algn="ctr" defTabSz="622300">
                <a:lnSpc>
                  <a:spcPct val="90000"/>
                </a:lnSpc>
                <a:spcBef>
                  <a:spcPct val="0"/>
                </a:spcBef>
                <a:spcAft>
                  <a:spcPct val="35000"/>
                </a:spcAft>
              </a:pPr>
              <a:r>
                <a:rPr lang="it-CH" sz="800" b="1" kern="1200" dirty="0">
                  <a:solidFill>
                    <a:srgbClr val="002A7E"/>
                  </a:solidFill>
                </a:rPr>
                <a:t>INTEGRAZIONE                                    POST-ACQUISIZ</a:t>
              </a:r>
              <a:r>
                <a:rPr lang="it-CH" sz="800" b="1" dirty="0">
                  <a:solidFill>
                    <a:srgbClr val="002A7E"/>
                  </a:solidFill>
                </a:rPr>
                <a:t>IONE</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38" name="Gruppo 37">
            <a:extLst>
              <a:ext uri="{FF2B5EF4-FFF2-40B4-BE49-F238E27FC236}">
                <a16:creationId xmlns:a16="http://schemas.microsoft.com/office/drawing/2014/main" id="{A9035F03-2847-4595-8113-64E3A95581CA}"/>
              </a:ext>
            </a:extLst>
          </p:cNvPr>
          <p:cNvGrpSpPr/>
          <p:nvPr/>
        </p:nvGrpSpPr>
        <p:grpSpPr>
          <a:xfrm>
            <a:off x="2171369" y="1878361"/>
            <a:ext cx="1472320" cy="550748"/>
            <a:chOff x="2837" y="1041407"/>
            <a:chExt cx="1472320" cy="2352597"/>
          </a:xfrm>
          <a:solidFill>
            <a:srgbClr val="EAEAEA"/>
          </a:solidFill>
        </p:grpSpPr>
        <p:sp>
          <p:nvSpPr>
            <p:cNvPr id="39" name="Rettangolo arrotondato 19">
              <a:extLst>
                <a:ext uri="{FF2B5EF4-FFF2-40B4-BE49-F238E27FC236}">
                  <a16:creationId xmlns:a16="http://schemas.microsoft.com/office/drawing/2014/main" id="{7442A097-4863-4003-8C89-4621A3D31C50}"/>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 name="Rettangolo 39">
              <a:extLst>
                <a:ext uri="{FF2B5EF4-FFF2-40B4-BE49-F238E27FC236}">
                  <a16:creationId xmlns:a16="http://schemas.microsoft.com/office/drawing/2014/main" id="{81B545C9-3F4B-4DC4-9581-900E6D463C52}"/>
                </a:ext>
              </a:extLst>
            </p:cNvPr>
            <p:cNvSpPr/>
            <p:nvPr/>
          </p:nvSpPr>
          <p:spPr>
            <a:xfrm>
              <a:off x="78397" y="1530137"/>
              <a:ext cx="1396759" cy="16505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2</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RICERCA e CONTATTO dei TARGET SELEZIONATI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41" name="Gruppo 40">
            <a:extLst>
              <a:ext uri="{FF2B5EF4-FFF2-40B4-BE49-F238E27FC236}">
                <a16:creationId xmlns:a16="http://schemas.microsoft.com/office/drawing/2014/main" id="{52857248-1B94-4E24-9B35-B03575302EA8}"/>
              </a:ext>
            </a:extLst>
          </p:cNvPr>
          <p:cNvGrpSpPr/>
          <p:nvPr/>
        </p:nvGrpSpPr>
        <p:grpSpPr>
          <a:xfrm>
            <a:off x="3743003" y="1886619"/>
            <a:ext cx="1472320" cy="565081"/>
            <a:chOff x="2837" y="1041407"/>
            <a:chExt cx="1472320" cy="2352597"/>
          </a:xfrm>
          <a:solidFill>
            <a:srgbClr val="EAEAEA"/>
          </a:solidFill>
        </p:grpSpPr>
        <p:sp>
          <p:nvSpPr>
            <p:cNvPr id="42" name="Rettangolo arrotondato 22">
              <a:extLst>
                <a:ext uri="{FF2B5EF4-FFF2-40B4-BE49-F238E27FC236}">
                  <a16:creationId xmlns:a16="http://schemas.microsoft.com/office/drawing/2014/main" id="{9327CD5B-7931-4B67-B86D-510796FE3C2C}"/>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3" name="Rettangolo 42">
              <a:extLst>
                <a:ext uri="{FF2B5EF4-FFF2-40B4-BE49-F238E27FC236}">
                  <a16:creationId xmlns:a16="http://schemas.microsoft.com/office/drawing/2014/main" id="{93FEC855-C7D1-48DC-9E67-2E0F14689288}"/>
                </a:ext>
              </a:extLst>
            </p:cNvPr>
            <p:cNvSpPr/>
            <p:nvPr/>
          </p:nvSpPr>
          <p:spPr>
            <a:xfrm>
              <a:off x="78397" y="1530137"/>
              <a:ext cx="1396759" cy="15669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3</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INCONTRI, VALUTAZIONE         e FIRMA della LOI/MOU/NBO</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44" name="Gruppo 43">
            <a:extLst>
              <a:ext uri="{FF2B5EF4-FFF2-40B4-BE49-F238E27FC236}">
                <a16:creationId xmlns:a16="http://schemas.microsoft.com/office/drawing/2014/main" id="{56E8E619-E28D-4CAF-B2C5-36AFF22100CF}"/>
              </a:ext>
            </a:extLst>
          </p:cNvPr>
          <p:cNvGrpSpPr/>
          <p:nvPr/>
        </p:nvGrpSpPr>
        <p:grpSpPr>
          <a:xfrm>
            <a:off x="5302330" y="1905279"/>
            <a:ext cx="1657710" cy="546422"/>
            <a:chOff x="2837" y="1041407"/>
            <a:chExt cx="1472320" cy="2352597"/>
          </a:xfrm>
          <a:solidFill>
            <a:srgbClr val="FFC000"/>
          </a:solidFill>
        </p:grpSpPr>
        <p:sp>
          <p:nvSpPr>
            <p:cNvPr id="45" name="Rettangolo arrotondato 25">
              <a:extLst>
                <a:ext uri="{FF2B5EF4-FFF2-40B4-BE49-F238E27FC236}">
                  <a16:creationId xmlns:a16="http://schemas.microsoft.com/office/drawing/2014/main" id="{00D2F803-1246-4129-B349-71472EA20F83}"/>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6" name="Rettangolo 45">
              <a:extLst>
                <a:ext uri="{FF2B5EF4-FFF2-40B4-BE49-F238E27FC236}">
                  <a16:creationId xmlns:a16="http://schemas.microsoft.com/office/drawing/2014/main" id="{086C9D7B-511A-4429-B553-1AAB567EC665}"/>
                </a:ext>
              </a:extLst>
            </p:cNvPr>
            <p:cNvSpPr/>
            <p:nvPr/>
          </p:nvSpPr>
          <p:spPr>
            <a:xfrm>
              <a:off x="13769" y="1530141"/>
              <a:ext cx="1461388" cy="14876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4</a:t>
              </a:r>
            </a:p>
            <a:p>
              <a:pPr lvl="0" algn="ctr" defTabSz="622300">
                <a:lnSpc>
                  <a:spcPct val="90000"/>
                </a:lnSpc>
                <a:spcBef>
                  <a:spcPct val="0"/>
                </a:spcBef>
                <a:spcAft>
                  <a:spcPct val="35000"/>
                </a:spcAft>
              </a:pPr>
              <a:r>
                <a:rPr lang="it-CH" sz="800" b="1" kern="1200" dirty="0">
                  <a:solidFill>
                    <a:srgbClr val="002A7E"/>
                  </a:solidFill>
                </a:rPr>
                <a:t>DUE DILIGENCE,  STRUTTURAZIONE e NEGOZIAZIONE </a:t>
              </a:r>
              <a:r>
                <a:rPr lang="it-CH" sz="800" b="1" dirty="0">
                  <a:solidFill>
                    <a:srgbClr val="002A7E"/>
                  </a:solidFill>
                </a:rPr>
                <a:t>dei TERMINI</a:t>
              </a:r>
              <a:r>
                <a:rPr lang="it-CH" sz="800" b="1" kern="1200" dirty="0">
                  <a:solidFill>
                    <a:srgbClr val="002A7E"/>
                  </a:solidFill>
                </a:rPr>
                <a:t> </a:t>
              </a: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47" name="Gruppo 46">
            <a:extLst>
              <a:ext uri="{FF2B5EF4-FFF2-40B4-BE49-F238E27FC236}">
                <a16:creationId xmlns:a16="http://schemas.microsoft.com/office/drawing/2014/main" id="{8FB94A52-312E-4BC2-A0AF-1D4DEE46183B}"/>
              </a:ext>
            </a:extLst>
          </p:cNvPr>
          <p:cNvGrpSpPr/>
          <p:nvPr/>
        </p:nvGrpSpPr>
        <p:grpSpPr>
          <a:xfrm>
            <a:off x="7044767" y="1906286"/>
            <a:ext cx="1469582" cy="522823"/>
            <a:chOff x="2837" y="1041407"/>
            <a:chExt cx="1472320" cy="2352597"/>
          </a:xfrm>
          <a:solidFill>
            <a:schemeClr val="bg2"/>
          </a:solidFill>
        </p:grpSpPr>
        <p:sp>
          <p:nvSpPr>
            <p:cNvPr id="48" name="Rettangolo arrotondato 28">
              <a:extLst>
                <a:ext uri="{FF2B5EF4-FFF2-40B4-BE49-F238E27FC236}">
                  <a16:creationId xmlns:a16="http://schemas.microsoft.com/office/drawing/2014/main" id="{56914DC6-AEE9-4533-8E40-EAFAD48F82F8}"/>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9" name="Rettangolo 48">
              <a:extLst>
                <a:ext uri="{FF2B5EF4-FFF2-40B4-BE49-F238E27FC236}">
                  <a16:creationId xmlns:a16="http://schemas.microsoft.com/office/drawing/2014/main" id="{C011DC7D-D385-43E9-A2BB-D0A1208BFD4A}"/>
                </a:ext>
              </a:extLst>
            </p:cNvPr>
            <p:cNvSpPr/>
            <p:nvPr/>
          </p:nvSpPr>
          <p:spPr>
            <a:xfrm>
              <a:off x="78397" y="1530138"/>
              <a:ext cx="1396759" cy="161816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5</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COORDINAM., SOTTOSCRIZ. e PERFEZIONAMENTO ACCORDI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50" name="Gruppo 49">
            <a:extLst>
              <a:ext uri="{FF2B5EF4-FFF2-40B4-BE49-F238E27FC236}">
                <a16:creationId xmlns:a16="http://schemas.microsoft.com/office/drawing/2014/main" id="{532007A4-72B3-4A74-8709-AFB3648B9433}"/>
              </a:ext>
            </a:extLst>
          </p:cNvPr>
          <p:cNvGrpSpPr/>
          <p:nvPr/>
        </p:nvGrpSpPr>
        <p:grpSpPr>
          <a:xfrm>
            <a:off x="605255" y="1859771"/>
            <a:ext cx="1472320" cy="576151"/>
            <a:chOff x="2837" y="1041407"/>
            <a:chExt cx="1472320" cy="2352597"/>
          </a:xfrm>
        </p:grpSpPr>
        <p:sp>
          <p:nvSpPr>
            <p:cNvPr id="51" name="Rettangolo arrotondato 31">
              <a:extLst>
                <a:ext uri="{FF2B5EF4-FFF2-40B4-BE49-F238E27FC236}">
                  <a16:creationId xmlns:a16="http://schemas.microsoft.com/office/drawing/2014/main" id="{D4D76D3F-41BD-4165-A0FF-590B2275B5EB}"/>
                </a:ext>
              </a:extLst>
            </p:cNvPr>
            <p:cNvSpPr/>
            <p:nvPr/>
          </p:nvSpPr>
          <p:spPr>
            <a:xfrm>
              <a:off x="2837" y="1041407"/>
              <a:ext cx="1472320" cy="2352597"/>
            </a:xfrm>
            <a:prstGeom prst="roundRect">
              <a:avLst/>
            </a:prstGeom>
            <a:solidFill>
              <a:srgbClr val="EAEA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2" name="Rettangolo 51">
              <a:extLst>
                <a:ext uri="{FF2B5EF4-FFF2-40B4-BE49-F238E27FC236}">
                  <a16:creationId xmlns:a16="http://schemas.microsoft.com/office/drawing/2014/main" id="{AE401310-E260-42BB-A956-5493E6FB0811}"/>
                </a:ext>
              </a:extLst>
            </p:cNvPr>
            <p:cNvSpPr/>
            <p:nvPr/>
          </p:nvSpPr>
          <p:spPr>
            <a:xfrm>
              <a:off x="78397" y="1530138"/>
              <a:ext cx="1396759" cy="16226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1</a:t>
              </a:r>
            </a:p>
            <a:p>
              <a:pPr lvl="0" algn="ctr" defTabSz="622300">
                <a:lnSpc>
                  <a:spcPct val="90000"/>
                </a:lnSpc>
                <a:spcBef>
                  <a:spcPct val="0"/>
                </a:spcBef>
                <a:spcAft>
                  <a:spcPct val="35000"/>
                </a:spcAft>
              </a:pPr>
              <a:r>
                <a:rPr lang="it-CH" sz="800" b="1" kern="1200" dirty="0">
                  <a:solidFill>
                    <a:srgbClr val="002A7E"/>
                  </a:solidFill>
                </a:rPr>
                <a:t>PIANIFICAZIONE STRATEGICA dell’ACQUISIZIONE d’AZIENDA </a:t>
              </a:r>
            </a:p>
            <a:p>
              <a:pPr lvl="0" algn="ctr" defTabSz="622300">
                <a:lnSpc>
                  <a:spcPct val="90000"/>
                </a:lnSpc>
                <a:spcBef>
                  <a:spcPct val="0"/>
                </a:spcBef>
                <a:spcAft>
                  <a:spcPct val="35000"/>
                </a:spcAft>
              </a:pPr>
              <a:endParaRPr lang="it-CH" sz="800" kern="1200" dirty="0">
                <a:solidFill>
                  <a:srgbClr val="002A7E"/>
                </a:solidFill>
              </a:endParaRPr>
            </a:p>
          </p:txBody>
        </p:sp>
      </p:grpSp>
      <p:sp>
        <p:nvSpPr>
          <p:cNvPr id="66" name="Rettangolo 65">
            <a:extLst>
              <a:ext uri="{FF2B5EF4-FFF2-40B4-BE49-F238E27FC236}">
                <a16:creationId xmlns:a16="http://schemas.microsoft.com/office/drawing/2014/main" id="{FC635379-0716-4A72-9993-652E15EA4EFE}"/>
              </a:ext>
            </a:extLst>
          </p:cNvPr>
          <p:cNvSpPr/>
          <p:nvPr/>
        </p:nvSpPr>
        <p:spPr>
          <a:xfrm>
            <a:off x="5822937" y="2586312"/>
            <a:ext cx="4532224" cy="48205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263525" lvl="0" indent="-263525" algn="l" defTabSz="488950">
              <a:lnSpc>
                <a:spcPct val="90000"/>
              </a:lnSpc>
              <a:spcBef>
                <a:spcPct val="0"/>
              </a:spcBef>
              <a:spcAft>
                <a:spcPct val="35000"/>
              </a:spcAft>
            </a:pPr>
            <a:r>
              <a:rPr lang="it-CH" sz="1300" b="1" kern="1200" dirty="0">
                <a:solidFill>
                  <a:srgbClr val="002A7E"/>
                </a:solidFill>
              </a:rPr>
              <a:t>        Fase </a:t>
            </a:r>
            <a:r>
              <a:rPr lang="it-CH" sz="1300" b="1" dirty="0">
                <a:solidFill>
                  <a:srgbClr val="002A7E"/>
                </a:solidFill>
              </a:rPr>
              <a:t>4</a:t>
            </a:r>
            <a:r>
              <a:rPr lang="it-CH" sz="1300" b="1" kern="1200" dirty="0">
                <a:solidFill>
                  <a:srgbClr val="002A7E"/>
                </a:solidFill>
              </a:rPr>
              <a:t>: DUE DILIGENCE, STRUTTURAZIONE del DEAL                  e </a:t>
            </a:r>
            <a:r>
              <a:rPr lang="it-CH" sz="1300" b="1" dirty="0">
                <a:solidFill>
                  <a:srgbClr val="002A7E"/>
                </a:solidFill>
              </a:rPr>
              <a:t>NEGOZIAZIONE dei TERMINI degli ACCORDI</a:t>
            </a:r>
            <a:endParaRPr lang="it-CH" sz="1300" kern="1200" dirty="0">
              <a:solidFill>
                <a:srgbClr val="002A7E"/>
              </a:solidFill>
              <a:effectLst/>
              <a:ea typeface="Calibri" panose="020F0502020204030204" pitchFamily="34" charset="0"/>
            </a:endParaRPr>
          </a:p>
          <a:p>
            <a:pPr marL="263525"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4.1 Organizzazione e monitoraggio della </a:t>
            </a:r>
            <a:r>
              <a:rPr lang="it-CH" sz="1100" i="1" dirty="0">
                <a:solidFill>
                  <a:srgbClr val="002A7E"/>
                </a:solidFill>
                <a:ea typeface="Calibri" panose="020F0502020204030204" pitchFamily="34" charset="0"/>
              </a:rPr>
              <a:t>data room, </a:t>
            </a:r>
            <a:r>
              <a:rPr lang="it-CH" sz="1100" dirty="0">
                <a:solidFill>
                  <a:srgbClr val="002A7E"/>
                </a:solidFill>
                <a:ea typeface="Calibri" panose="020F0502020204030204" pitchFamily="34" charset="0"/>
              </a:rPr>
              <a:t>m</a:t>
            </a:r>
            <a:r>
              <a:rPr lang="it-CH" sz="1100" dirty="0">
                <a:solidFill>
                  <a:srgbClr val="002A7E"/>
                </a:solidFill>
              </a:rPr>
              <a:t>onitoraggio, esecuzione di talune attività di </a:t>
            </a:r>
            <a:r>
              <a:rPr lang="it-CH" sz="1100" i="1" dirty="0" err="1">
                <a:solidFill>
                  <a:srgbClr val="002A7E"/>
                </a:solidFill>
              </a:rPr>
              <a:t>pre-acquisition</a:t>
            </a:r>
            <a:r>
              <a:rPr lang="it-CH" sz="1100" i="1" dirty="0">
                <a:solidFill>
                  <a:srgbClr val="002A7E"/>
                </a:solidFill>
              </a:rPr>
              <a:t> due diligence </a:t>
            </a:r>
            <a:r>
              <a:rPr lang="it-CH" sz="1100" dirty="0">
                <a:solidFill>
                  <a:srgbClr val="002A7E"/>
                </a:solidFill>
              </a:rPr>
              <a:t>(commerciale, finanziaria, fiscale, legale, giuslavoristica, immobiliare, IT, ambientale, ecc.)</a:t>
            </a:r>
            <a:r>
              <a:rPr lang="it-CH" sz="1100" i="1" dirty="0">
                <a:solidFill>
                  <a:srgbClr val="002A7E"/>
                </a:solidFill>
              </a:rPr>
              <a:t> </a:t>
            </a:r>
            <a:r>
              <a:rPr lang="it-CH" sz="1100" dirty="0">
                <a:solidFill>
                  <a:srgbClr val="002A7E"/>
                </a:solidFill>
              </a:rPr>
              <a:t>a dipendenza delle disponibilità e dei territori di riferimento </a:t>
            </a:r>
          </a:p>
          <a:p>
            <a:pPr marL="263525"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4.2  Verifica con il Cliente dell’impatto dei </a:t>
            </a:r>
            <a:r>
              <a:rPr lang="it-CH" sz="1100" i="1" dirty="0">
                <a:solidFill>
                  <a:srgbClr val="002A7E"/>
                </a:solidFill>
                <a:ea typeface="Calibri" panose="020F0502020204030204" pitchFamily="34" charset="0"/>
              </a:rPr>
              <a:t>finding</a:t>
            </a:r>
            <a:r>
              <a:rPr lang="it-CH" sz="1100" dirty="0">
                <a:solidFill>
                  <a:srgbClr val="002A7E"/>
                </a:solidFill>
                <a:ea typeface="Calibri" panose="020F0502020204030204" pitchFamily="34" charset="0"/>
              </a:rPr>
              <a:t> della </a:t>
            </a:r>
            <a:r>
              <a:rPr lang="it-CH" sz="1100" i="1" dirty="0">
                <a:solidFill>
                  <a:srgbClr val="002A7E"/>
                </a:solidFill>
                <a:ea typeface="Calibri" panose="020F0502020204030204" pitchFamily="34" charset="0"/>
              </a:rPr>
              <a:t>due diligence </a:t>
            </a:r>
            <a:r>
              <a:rPr lang="it-CH" sz="1100" dirty="0">
                <a:solidFill>
                  <a:srgbClr val="002A7E"/>
                </a:solidFill>
                <a:ea typeface="Calibri" panose="020F0502020204030204" pitchFamily="34" charset="0"/>
              </a:rPr>
              <a:t>sulla strategia d’acquisizione e sul valore della target company (</a:t>
            </a:r>
            <a:r>
              <a:rPr lang="it-CH" sz="1100" i="1" dirty="0" err="1">
                <a:solidFill>
                  <a:srgbClr val="002A7E"/>
                </a:solidFill>
                <a:ea typeface="Calibri" panose="020F0502020204030204" pitchFamily="34" charset="0"/>
              </a:rPr>
              <a:t>value</a:t>
            </a:r>
            <a:r>
              <a:rPr lang="it-CH" sz="1100" i="1" dirty="0">
                <a:solidFill>
                  <a:srgbClr val="002A7E"/>
                </a:solidFill>
                <a:ea typeface="Calibri" panose="020F0502020204030204" pitchFamily="34" charset="0"/>
              </a:rPr>
              <a:t> bridge</a:t>
            </a:r>
            <a:r>
              <a:rPr lang="it-CH" sz="1100" dirty="0">
                <a:solidFill>
                  <a:srgbClr val="002A7E"/>
                </a:solidFill>
                <a:ea typeface="Calibri" panose="020F0502020204030204" pitchFamily="34" charset="0"/>
              </a:rPr>
              <a:t>)</a:t>
            </a:r>
          </a:p>
          <a:p>
            <a:pPr marL="263525" indent="-263525" algn="just"/>
            <a:endParaRPr lang="it-CH" sz="200" dirty="0">
              <a:solidFill>
                <a:srgbClr val="002A7E"/>
              </a:solidFill>
              <a:ea typeface="Calibri" panose="020F0502020204030204" pitchFamily="34" charset="0"/>
            </a:endParaRPr>
          </a:p>
          <a:p>
            <a:pPr marL="263525" indent="-263525" algn="just"/>
            <a:r>
              <a:rPr lang="fr-CH" sz="1100" dirty="0">
                <a:solidFill>
                  <a:srgbClr val="002A7E"/>
                </a:solidFill>
                <a:ea typeface="Calibri" panose="020F0502020204030204" pitchFamily="34" charset="0"/>
              </a:rPr>
              <a:t>4.3 </a:t>
            </a:r>
            <a:r>
              <a:rPr lang="fr-CH" sz="1100" dirty="0" err="1">
                <a:solidFill>
                  <a:srgbClr val="002A7E"/>
                </a:solidFill>
              </a:rPr>
              <a:t>Esecuzione</a:t>
            </a:r>
            <a:r>
              <a:rPr lang="fr-CH" sz="1100" dirty="0">
                <a:solidFill>
                  <a:srgbClr val="002A7E"/>
                </a:solidFill>
              </a:rPr>
              <a:t> di </a:t>
            </a:r>
            <a:r>
              <a:rPr lang="fr-CH" sz="1100" dirty="0" err="1">
                <a:solidFill>
                  <a:srgbClr val="002A7E"/>
                </a:solidFill>
              </a:rPr>
              <a:t>incarichi</a:t>
            </a:r>
            <a:r>
              <a:rPr lang="fr-CH" sz="1100" dirty="0">
                <a:solidFill>
                  <a:srgbClr val="002A7E"/>
                </a:solidFill>
              </a:rPr>
              <a:t> </a:t>
            </a:r>
            <a:r>
              <a:rPr lang="fr-CH" sz="1100" dirty="0" err="1">
                <a:solidFill>
                  <a:srgbClr val="002A7E"/>
                </a:solidFill>
              </a:rPr>
              <a:t>professionali</a:t>
            </a:r>
            <a:r>
              <a:rPr lang="fr-CH" sz="1100" dirty="0">
                <a:solidFill>
                  <a:srgbClr val="002A7E"/>
                </a:solidFill>
              </a:rPr>
              <a:t> (à la carte) </a:t>
            </a:r>
            <a:r>
              <a:rPr lang="fr-CH" sz="1100" dirty="0" err="1">
                <a:solidFill>
                  <a:srgbClr val="002A7E"/>
                </a:solidFill>
              </a:rPr>
              <a:t>richiesti</a:t>
            </a:r>
            <a:r>
              <a:rPr lang="fr-CH" sz="1100" dirty="0">
                <a:solidFill>
                  <a:srgbClr val="002A7E"/>
                </a:solidFill>
              </a:rPr>
              <a:t> dal Cliente, </a:t>
            </a:r>
            <a:r>
              <a:rPr lang="fr-CH" sz="1100" dirty="0" err="1">
                <a:solidFill>
                  <a:srgbClr val="002A7E"/>
                </a:solidFill>
              </a:rPr>
              <a:t>quali</a:t>
            </a:r>
            <a:r>
              <a:rPr lang="fr-CH" sz="1100" dirty="0">
                <a:solidFill>
                  <a:srgbClr val="002A7E"/>
                </a:solidFill>
              </a:rPr>
              <a:t>: </a:t>
            </a:r>
            <a:r>
              <a:rPr lang="fr-CH" sz="1100" i="1" dirty="0">
                <a:solidFill>
                  <a:srgbClr val="002A7E"/>
                </a:solidFill>
              </a:rPr>
              <a:t>business plan, </a:t>
            </a:r>
            <a:r>
              <a:rPr lang="fr-CH" sz="1100" i="1" dirty="0" err="1">
                <a:solidFill>
                  <a:srgbClr val="002A7E"/>
                </a:solidFill>
              </a:rPr>
              <a:t>forecast</a:t>
            </a:r>
            <a:r>
              <a:rPr lang="fr-CH" sz="1100" i="1" dirty="0">
                <a:solidFill>
                  <a:srgbClr val="002A7E"/>
                </a:solidFill>
              </a:rPr>
              <a:t> </a:t>
            </a:r>
            <a:r>
              <a:rPr lang="fr-CH" sz="1100" dirty="0" err="1">
                <a:solidFill>
                  <a:srgbClr val="002A7E"/>
                </a:solidFill>
              </a:rPr>
              <a:t>finanziari</a:t>
            </a:r>
            <a:r>
              <a:rPr lang="fr-CH" sz="1100" dirty="0">
                <a:solidFill>
                  <a:srgbClr val="002A7E"/>
                </a:solidFill>
              </a:rPr>
              <a:t>, </a:t>
            </a:r>
            <a:r>
              <a:rPr lang="fr-CH" sz="1100" dirty="0" err="1">
                <a:solidFill>
                  <a:srgbClr val="002A7E"/>
                </a:solidFill>
              </a:rPr>
              <a:t>piani</a:t>
            </a:r>
            <a:r>
              <a:rPr lang="fr-CH" sz="1100" dirty="0">
                <a:solidFill>
                  <a:srgbClr val="002A7E"/>
                </a:solidFill>
              </a:rPr>
              <a:t> di </a:t>
            </a:r>
            <a:r>
              <a:rPr lang="fr-CH" sz="1100" dirty="0" err="1">
                <a:solidFill>
                  <a:srgbClr val="002A7E"/>
                </a:solidFill>
              </a:rPr>
              <a:t>ristrutturazione</a:t>
            </a:r>
            <a:r>
              <a:rPr lang="fr-CH" sz="1100" dirty="0">
                <a:solidFill>
                  <a:srgbClr val="002A7E"/>
                </a:solidFill>
              </a:rPr>
              <a:t> o </a:t>
            </a:r>
            <a:r>
              <a:rPr lang="fr-CH" sz="1100" dirty="0" err="1">
                <a:solidFill>
                  <a:srgbClr val="002A7E"/>
                </a:solidFill>
              </a:rPr>
              <a:t>riequilibrio</a:t>
            </a:r>
            <a:r>
              <a:rPr lang="fr-CH" sz="1100" dirty="0">
                <a:solidFill>
                  <a:srgbClr val="002A7E"/>
                </a:solidFill>
              </a:rPr>
              <a:t> </a:t>
            </a:r>
            <a:r>
              <a:rPr lang="fr-CH" sz="1100" dirty="0" err="1">
                <a:solidFill>
                  <a:srgbClr val="002A7E"/>
                </a:solidFill>
              </a:rPr>
              <a:t>finanziario</a:t>
            </a:r>
            <a:r>
              <a:rPr lang="fr-CH" sz="1100" dirty="0">
                <a:solidFill>
                  <a:srgbClr val="002A7E"/>
                </a:solidFill>
              </a:rPr>
              <a:t>, </a:t>
            </a:r>
            <a:r>
              <a:rPr lang="fr-CH" sz="1100" dirty="0" err="1">
                <a:solidFill>
                  <a:srgbClr val="002A7E"/>
                </a:solidFill>
              </a:rPr>
              <a:t>piani</a:t>
            </a:r>
            <a:r>
              <a:rPr lang="fr-CH" sz="1100" dirty="0">
                <a:solidFill>
                  <a:srgbClr val="002A7E"/>
                </a:solidFill>
              </a:rPr>
              <a:t> di </a:t>
            </a:r>
            <a:r>
              <a:rPr lang="fr-CH" sz="1100" i="1" dirty="0">
                <a:solidFill>
                  <a:srgbClr val="002A7E"/>
                </a:solidFill>
              </a:rPr>
              <a:t>outsourcing</a:t>
            </a:r>
            <a:r>
              <a:rPr lang="fr-CH" sz="1100" dirty="0">
                <a:solidFill>
                  <a:srgbClr val="002A7E"/>
                </a:solidFill>
              </a:rPr>
              <a:t>, </a:t>
            </a:r>
            <a:r>
              <a:rPr lang="fr-CH" sz="1100" dirty="0" err="1">
                <a:solidFill>
                  <a:srgbClr val="002A7E"/>
                </a:solidFill>
              </a:rPr>
              <a:t>strutturazione</a:t>
            </a:r>
            <a:r>
              <a:rPr lang="fr-CH" sz="1100" dirty="0">
                <a:solidFill>
                  <a:srgbClr val="002A7E"/>
                </a:solidFill>
              </a:rPr>
              <a:t> </a:t>
            </a:r>
            <a:r>
              <a:rPr lang="fr-CH" sz="1100" dirty="0" err="1">
                <a:solidFill>
                  <a:srgbClr val="002A7E"/>
                </a:solidFill>
              </a:rPr>
              <a:t>della</a:t>
            </a:r>
            <a:r>
              <a:rPr lang="fr-CH" sz="1100" dirty="0">
                <a:solidFill>
                  <a:srgbClr val="002A7E"/>
                </a:solidFill>
              </a:rPr>
              <a:t> </a:t>
            </a:r>
            <a:r>
              <a:rPr lang="fr-CH" sz="1100" dirty="0" err="1">
                <a:solidFill>
                  <a:srgbClr val="002A7E"/>
                </a:solidFill>
              </a:rPr>
              <a:t>transazione</a:t>
            </a:r>
            <a:r>
              <a:rPr lang="fr-CH" sz="1100" dirty="0">
                <a:solidFill>
                  <a:srgbClr val="002A7E"/>
                </a:solidFill>
              </a:rPr>
              <a:t>, </a:t>
            </a:r>
            <a:r>
              <a:rPr lang="fr-CH" sz="1100" dirty="0" err="1">
                <a:solidFill>
                  <a:srgbClr val="002A7E"/>
                </a:solidFill>
              </a:rPr>
              <a:t>analisi</a:t>
            </a:r>
            <a:r>
              <a:rPr lang="fr-CH" sz="1100" dirty="0">
                <a:solidFill>
                  <a:srgbClr val="002A7E"/>
                </a:solidFill>
              </a:rPr>
              <a:t> </a:t>
            </a:r>
            <a:r>
              <a:rPr lang="fr-CH" sz="1100" dirty="0" err="1">
                <a:solidFill>
                  <a:srgbClr val="002A7E"/>
                </a:solidFill>
              </a:rPr>
              <a:t>sinergie</a:t>
            </a:r>
            <a:r>
              <a:rPr lang="fr-CH" sz="1100" dirty="0">
                <a:solidFill>
                  <a:srgbClr val="002A7E"/>
                </a:solidFill>
              </a:rPr>
              <a:t> (</a:t>
            </a:r>
            <a:r>
              <a:rPr lang="fr-CH" sz="1100" dirty="0" err="1">
                <a:solidFill>
                  <a:srgbClr val="002A7E"/>
                </a:solidFill>
              </a:rPr>
              <a:t>costo</a:t>
            </a:r>
            <a:r>
              <a:rPr lang="fr-CH" sz="1100" dirty="0">
                <a:solidFill>
                  <a:srgbClr val="002A7E"/>
                </a:solidFill>
              </a:rPr>
              <a:t>, </a:t>
            </a:r>
            <a:r>
              <a:rPr lang="fr-CH" sz="1100" dirty="0" err="1">
                <a:solidFill>
                  <a:srgbClr val="002A7E"/>
                </a:solidFill>
              </a:rPr>
              <a:t>ricavo</a:t>
            </a:r>
            <a:r>
              <a:rPr lang="fr-CH" sz="1100" dirty="0">
                <a:solidFill>
                  <a:srgbClr val="002A7E"/>
                </a:solidFill>
              </a:rPr>
              <a:t> e capitale), </a:t>
            </a:r>
            <a:r>
              <a:rPr lang="fr-CH" sz="1100" dirty="0" err="1">
                <a:solidFill>
                  <a:srgbClr val="002A7E"/>
                </a:solidFill>
              </a:rPr>
              <a:t>piani</a:t>
            </a:r>
            <a:r>
              <a:rPr lang="fr-CH" sz="1100" dirty="0">
                <a:solidFill>
                  <a:srgbClr val="002A7E"/>
                </a:solidFill>
              </a:rPr>
              <a:t> di </a:t>
            </a:r>
            <a:r>
              <a:rPr lang="fr-CH" sz="1100" dirty="0" err="1">
                <a:solidFill>
                  <a:srgbClr val="002A7E"/>
                </a:solidFill>
              </a:rPr>
              <a:t>integrazione</a:t>
            </a:r>
            <a:r>
              <a:rPr lang="fr-CH" sz="1100" dirty="0">
                <a:solidFill>
                  <a:srgbClr val="002A7E"/>
                </a:solidFill>
              </a:rPr>
              <a:t> post-</a:t>
            </a:r>
            <a:r>
              <a:rPr lang="fr-CH" sz="1100" dirty="0" err="1">
                <a:solidFill>
                  <a:srgbClr val="002A7E"/>
                </a:solidFill>
              </a:rPr>
              <a:t>acquisizione</a:t>
            </a:r>
            <a:r>
              <a:rPr lang="fr-CH" sz="1100" dirty="0">
                <a:solidFill>
                  <a:srgbClr val="002A7E"/>
                </a:solidFill>
              </a:rPr>
              <a:t>, </a:t>
            </a:r>
            <a:r>
              <a:rPr lang="fr-CH" sz="1100" i="1" dirty="0" err="1">
                <a:solidFill>
                  <a:srgbClr val="002A7E"/>
                </a:solidFill>
              </a:rPr>
              <a:t>risk</a:t>
            </a:r>
            <a:r>
              <a:rPr lang="fr-CH" sz="1100" i="1" dirty="0">
                <a:solidFill>
                  <a:srgbClr val="002A7E"/>
                </a:solidFill>
              </a:rPr>
              <a:t> </a:t>
            </a:r>
            <a:r>
              <a:rPr lang="fr-CH" sz="1100" i="1" dirty="0" err="1">
                <a:solidFill>
                  <a:srgbClr val="002A7E"/>
                </a:solidFill>
              </a:rPr>
              <a:t>analysis</a:t>
            </a:r>
            <a:r>
              <a:rPr lang="fr-CH" sz="1100" dirty="0">
                <a:solidFill>
                  <a:srgbClr val="002A7E"/>
                </a:solidFill>
              </a:rPr>
              <a:t>, </a:t>
            </a:r>
            <a:r>
              <a:rPr lang="fr-CH" sz="1100" dirty="0" err="1">
                <a:solidFill>
                  <a:srgbClr val="002A7E"/>
                </a:solidFill>
              </a:rPr>
              <a:t>piani</a:t>
            </a:r>
            <a:r>
              <a:rPr lang="fr-CH" sz="1100" dirty="0">
                <a:solidFill>
                  <a:srgbClr val="002A7E"/>
                </a:solidFill>
              </a:rPr>
              <a:t> di </a:t>
            </a:r>
            <a:r>
              <a:rPr lang="fr-CH" sz="1100" dirty="0" err="1">
                <a:solidFill>
                  <a:srgbClr val="002A7E"/>
                </a:solidFill>
              </a:rPr>
              <a:t>ottimizzazione</a:t>
            </a:r>
            <a:r>
              <a:rPr lang="fr-CH" sz="1100" dirty="0">
                <a:solidFill>
                  <a:srgbClr val="002A7E"/>
                </a:solidFill>
              </a:rPr>
              <a:t> </a:t>
            </a:r>
            <a:r>
              <a:rPr lang="fr-CH" sz="1100" dirty="0" err="1">
                <a:solidFill>
                  <a:srgbClr val="002A7E"/>
                </a:solidFill>
              </a:rPr>
              <a:t>societaria</a:t>
            </a:r>
            <a:r>
              <a:rPr lang="fr-CH" sz="1100" dirty="0">
                <a:solidFill>
                  <a:srgbClr val="002A7E"/>
                </a:solidFill>
              </a:rPr>
              <a:t> e fiscale, </a:t>
            </a:r>
            <a:r>
              <a:rPr lang="fr-CH" sz="1100" i="1" dirty="0" err="1">
                <a:solidFill>
                  <a:srgbClr val="002A7E"/>
                </a:solidFill>
              </a:rPr>
              <a:t>ruling</a:t>
            </a:r>
            <a:r>
              <a:rPr lang="fr-CH" sz="1100" dirty="0">
                <a:solidFill>
                  <a:srgbClr val="002A7E"/>
                </a:solidFill>
              </a:rPr>
              <a:t> </a:t>
            </a:r>
            <a:r>
              <a:rPr lang="fr-CH" sz="1100" dirty="0" err="1">
                <a:solidFill>
                  <a:srgbClr val="002A7E"/>
                </a:solidFill>
              </a:rPr>
              <a:t>fiscali</a:t>
            </a:r>
            <a:r>
              <a:rPr lang="fr-CH" sz="1100" dirty="0">
                <a:solidFill>
                  <a:srgbClr val="002A7E"/>
                </a:solidFill>
              </a:rPr>
              <a:t>, </a:t>
            </a:r>
            <a:r>
              <a:rPr lang="fr-CH" sz="1100" dirty="0" err="1">
                <a:solidFill>
                  <a:srgbClr val="002A7E"/>
                </a:solidFill>
              </a:rPr>
              <a:t>ecc</a:t>
            </a:r>
            <a:r>
              <a:rPr lang="fr-CH" sz="1100" dirty="0">
                <a:solidFill>
                  <a:srgbClr val="002A7E"/>
                </a:solidFill>
              </a:rPr>
              <a:t>.</a:t>
            </a:r>
            <a:endParaRPr lang="it-CH" sz="1100" dirty="0">
              <a:solidFill>
                <a:srgbClr val="002A7E"/>
              </a:solidFill>
            </a:endParaRPr>
          </a:p>
          <a:p>
            <a:pPr marL="263525" indent="-263525" algn="just"/>
            <a:endParaRPr lang="it-CH" sz="200" dirty="0">
              <a:solidFill>
                <a:srgbClr val="002A7E"/>
              </a:solidFill>
            </a:endParaRPr>
          </a:p>
          <a:p>
            <a:pPr marL="263525" indent="-263525" algn="just"/>
            <a:r>
              <a:rPr lang="it-CH" sz="1100" dirty="0">
                <a:solidFill>
                  <a:srgbClr val="002A7E"/>
                </a:solidFill>
              </a:rPr>
              <a:t>4.4 Reperimento delle fonti finanziarie a copertura dell’acquisizione d’azienda, contatto e selezione dei potenziali partner di debito o di </a:t>
            </a:r>
            <a:r>
              <a:rPr lang="it-CH" sz="1100" i="1" dirty="0">
                <a:solidFill>
                  <a:srgbClr val="002A7E"/>
                </a:solidFill>
              </a:rPr>
              <a:t>equit</a:t>
            </a:r>
            <a:r>
              <a:rPr lang="it-CH" sz="1100" dirty="0">
                <a:solidFill>
                  <a:srgbClr val="002A7E"/>
                </a:solidFill>
              </a:rPr>
              <a:t>y, selezione strumenti finanziari e scelta dei rapporti di leva finanziaria, negoziazione e formalizzazione dei rispettivi accordi</a:t>
            </a:r>
          </a:p>
          <a:p>
            <a:pPr marL="263525" indent="-263525" algn="just" defTabSz="488950">
              <a:lnSpc>
                <a:spcPct val="90000"/>
              </a:lnSpc>
              <a:spcBef>
                <a:spcPct val="0"/>
              </a:spcBef>
              <a:spcAft>
                <a:spcPct val="35000"/>
              </a:spcAft>
            </a:pPr>
            <a:endParaRPr lang="it-CH" sz="200" dirty="0">
              <a:solidFill>
                <a:srgbClr val="002A7E"/>
              </a:solidFill>
            </a:endParaRPr>
          </a:p>
          <a:p>
            <a:pPr marL="263525" indent="-263525" algn="just" defTabSz="488950">
              <a:lnSpc>
                <a:spcPct val="90000"/>
              </a:lnSpc>
              <a:spcBef>
                <a:spcPct val="0"/>
              </a:spcBef>
              <a:spcAft>
                <a:spcPct val="35000"/>
              </a:spcAft>
            </a:pPr>
            <a:r>
              <a:rPr lang="it-CH" sz="1100" dirty="0">
                <a:solidFill>
                  <a:srgbClr val="002A7E"/>
                </a:solidFill>
              </a:rPr>
              <a:t>4.5 Valutazione della sostenibilità finanziaria della transazione e delle linee di credito, identificazione obiettivi prioritari, rischi e tolleranze massime</a:t>
            </a:r>
          </a:p>
          <a:p>
            <a:pPr marL="263525" indent="-263525" algn="just" defTabSz="488950">
              <a:lnSpc>
                <a:spcPct val="90000"/>
              </a:lnSpc>
              <a:spcBef>
                <a:spcPct val="0"/>
              </a:spcBef>
              <a:spcAft>
                <a:spcPct val="35000"/>
              </a:spcAft>
            </a:pPr>
            <a:r>
              <a:rPr lang="it-CH" sz="1100" dirty="0">
                <a:solidFill>
                  <a:srgbClr val="002A7E"/>
                </a:solidFill>
              </a:rPr>
              <a:t>4.6 Negoziazione di profondità e ricerca dell’accordo finale sui termini e le condizioni dell’accordo di cessione/acquisizione d’azienda (SPA) e sugli eventuali contratti accessori (SHA, ORA, locazioni, consulenze, ecc.)</a:t>
            </a:r>
          </a:p>
          <a:p>
            <a:pPr marL="263525" indent="-263525" algn="just" defTabSz="488950">
              <a:lnSpc>
                <a:spcPct val="90000"/>
              </a:lnSpc>
              <a:spcBef>
                <a:spcPct val="0"/>
              </a:spcBef>
              <a:spcAft>
                <a:spcPct val="35000"/>
              </a:spcAft>
            </a:pPr>
            <a:r>
              <a:rPr lang="it-CH" sz="1100" dirty="0">
                <a:solidFill>
                  <a:srgbClr val="002A7E"/>
                </a:solidFill>
              </a:rPr>
              <a:t>4.7 Preparazione dell’azienda acquisitrice o creazione della società veicolo acquisitrice (SPV – </a:t>
            </a:r>
            <a:r>
              <a:rPr lang="it-CH" sz="1100" i="1" dirty="0">
                <a:solidFill>
                  <a:srgbClr val="002A7E"/>
                </a:solidFill>
              </a:rPr>
              <a:t>Special Purpose Vehicle</a:t>
            </a:r>
            <a:r>
              <a:rPr lang="it-CH" sz="1100" dirty="0">
                <a:solidFill>
                  <a:srgbClr val="002A7E"/>
                </a:solidFill>
              </a:rPr>
              <a:t>) che contrarrà il debito finanziario e condurrà l’operazione d’acquisizione</a:t>
            </a:r>
          </a:p>
        </p:txBody>
      </p:sp>
    </p:spTree>
    <p:extLst>
      <p:ext uri="{BB962C8B-B14F-4D97-AF65-F5344CB8AC3E}">
        <p14:creationId xmlns:p14="http://schemas.microsoft.com/office/powerpoint/2010/main" val="4220903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254000" y="7289564"/>
            <a:ext cx="561261" cy="414062"/>
          </a:xfrm>
        </p:spPr>
        <p:txBody>
          <a:bodyPr/>
          <a:lstStyle/>
          <a:p>
            <a:fld id="{4C2AB6C8-8D90-4BFD-B169-CECB02CD3501}" type="slidenum">
              <a:rPr lang="it-CH" smtClean="0"/>
              <a:t>10</a:t>
            </a:fld>
            <a:endParaRPr lang="it-CH" dirty="0"/>
          </a:p>
        </p:txBody>
      </p:sp>
      <p:grpSp>
        <p:nvGrpSpPr>
          <p:cNvPr id="8" name="Gruppo 7"/>
          <p:cNvGrpSpPr/>
          <p:nvPr/>
        </p:nvGrpSpPr>
        <p:grpSpPr>
          <a:xfrm>
            <a:off x="458159" y="2603151"/>
            <a:ext cx="5200962" cy="4810085"/>
            <a:chOff x="3011915" y="-6011"/>
            <a:chExt cx="4066136" cy="5066674"/>
          </a:xfrm>
        </p:grpSpPr>
        <p:sp>
          <p:nvSpPr>
            <p:cNvPr id="9" name="Rettangolo arrotondato 8"/>
            <p:cNvSpPr/>
            <p:nvPr/>
          </p:nvSpPr>
          <p:spPr>
            <a:xfrm>
              <a:off x="3011915" y="-6011"/>
              <a:ext cx="4066136" cy="5066674"/>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ettangolo 9"/>
            <p:cNvSpPr/>
            <p:nvPr/>
          </p:nvSpPr>
          <p:spPr>
            <a:xfrm>
              <a:off x="3089604" y="210125"/>
              <a:ext cx="3814922" cy="46344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447675" lvl="0" indent="-447675" algn="l" defTabSz="488950">
                <a:lnSpc>
                  <a:spcPct val="90000"/>
                </a:lnSpc>
                <a:spcBef>
                  <a:spcPct val="0"/>
                </a:spcBef>
                <a:spcAft>
                  <a:spcPct val="35000"/>
                </a:spcAft>
              </a:pPr>
              <a:r>
                <a:rPr lang="it-CH" sz="1270" b="1" kern="1200" dirty="0">
                  <a:solidFill>
                    <a:srgbClr val="002A7E"/>
                  </a:solidFill>
                </a:rPr>
                <a:t>       Fase </a:t>
              </a:r>
              <a:r>
                <a:rPr lang="it-CH" sz="1270" b="1" dirty="0">
                  <a:solidFill>
                    <a:srgbClr val="002A7E"/>
                  </a:solidFill>
                </a:rPr>
                <a:t>5</a:t>
              </a:r>
              <a:r>
                <a:rPr lang="it-CH" sz="1270" b="1" kern="1200" dirty="0">
                  <a:solidFill>
                    <a:srgbClr val="002A7E"/>
                  </a:solidFill>
                </a:rPr>
                <a:t>: </a:t>
              </a:r>
              <a:r>
                <a:rPr lang="it-CH" sz="1270" b="1" dirty="0">
                  <a:solidFill>
                    <a:srgbClr val="002A7E"/>
                  </a:solidFill>
                </a:rPr>
                <a:t>COORDINAMENTO</a:t>
              </a:r>
              <a:r>
                <a:rPr lang="it-CH" sz="1270" b="1" kern="1200" dirty="0">
                  <a:solidFill>
                    <a:srgbClr val="002A7E"/>
                  </a:solidFill>
                </a:rPr>
                <a:t>, SOTTOSCRIZIONE </a:t>
              </a:r>
              <a:r>
                <a:rPr lang="it-CH" sz="1270" b="1" dirty="0">
                  <a:solidFill>
                    <a:srgbClr val="002A7E"/>
                  </a:solidFill>
                </a:rPr>
                <a:t>e PERFEZIONAMENTO degli ACCORDI FINALI</a:t>
              </a:r>
              <a:endParaRPr lang="it-CH" sz="1270" b="1" kern="1200" dirty="0">
                <a:solidFill>
                  <a:srgbClr val="002A7E"/>
                </a:solidFill>
              </a:endParaRPr>
            </a:p>
            <a:p>
              <a:pPr marL="263525" lvl="0"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5.1 Assistenza allo studio legale in fase di allestimento/revisione dell’accordo di cessione/acquisizione (</a:t>
              </a:r>
              <a:r>
                <a:rPr lang="it-CH" sz="1100" i="1" dirty="0">
                  <a:solidFill>
                    <a:srgbClr val="002A7E"/>
                  </a:solidFill>
                  <a:ea typeface="Calibri" panose="020F0502020204030204" pitchFamily="34" charset="0"/>
                </a:rPr>
                <a:t>SPA – Sales &amp; </a:t>
              </a:r>
              <a:r>
                <a:rPr lang="it-CH" sz="1100" i="1" dirty="0" err="1">
                  <a:solidFill>
                    <a:srgbClr val="002A7E"/>
                  </a:solidFill>
                  <a:ea typeface="Calibri" panose="020F0502020204030204" pitchFamily="34" charset="0"/>
                </a:rPr>
                <a:t>Purchase</a:t>
              </a:r>
              <a:r>
                <a:rPr lang="it-CH" sz="1100" i="1" dirty="0">
                  <a:solidFill>
                    <a:srgbClr val="002A7E"/>
                  </a:solidFill>
                  <a:ea typeface="Calibri" panose="020F0502020204030204" pitchFamily="34" charset="0"/>
                </a:rPr>
                <a:t> Agreement</a:t>
              </a:r>
              <a:r>
                <a:rPr lang="it-CH" sz="1100" dirty="0">
                  <a:solidFill>
                    <a:srgbClr val="002A7E"/>
                  </a:solidFill>
                  <a:ea typeface="Calibri" panose="020F0502020204030204" pitchFamily="34" charset="0"/>
                </a:rPr>
                <a:t>), sui vari temi quali ad esempio: clausole di </a:t>
              </a:r>
              <a:r>
                <a:rPr lang="it-CH" sz="1100" i="1" dirty="0" err="1">
                  <a:solidFill>
                    <a:srgbClr val="002A7E"/>
                  </a:solidFill>
                  <a:ea typeface="Calibri" panose="020F0502020204030204" pitchFamily="34" charset="0"/>
                </a:rPr>
                <a:t>earn</a:t>
              </a:r>
              <a:r>
                <a:rPr lang="it-CH" sz="1100" i="1" dirty="0">
                  <a:solidFill>
                    <a:srgbClr val="002A7E"/>
                  </a:solidFill>
                  <a:ea typeface="Calibri" panose="020F0502020204030204" pitchFamily="34" charset="0"/>
                </a:rPr>
                <a:t>-out</a:t>
              </a:r>
              <a:r>
                <a:rPr lang="it-CH" sz="1100" dirty="0">
                  <a:solidFill>
                    <a:srgbClr val="002A7E"/>
                  </a:solidFill>
                  <a:ea typeface="Calibri" panose="020F0502020204030204" pitchFamily="34" charset="0"/>
                </a:rPr>
                <a:t> e </a:t>
              </a:r>
              <a:r>
                <a:rPr lang="it-CH" sz="1100" i="1" dirty="0" err="1">
                  <a:solidFill>
                    <a:srgbClr val="002A7E"/>
                  </a:solidFill>
                  <a:ea typeface="Calibri" panose="020F0502020204030204" pitchFamily="34" charset="0"/>
                </a:rPr>
                <a:t>ratchet</a:t>
              </a:r>
              <a:r>
                <a:rPr lang="it-CH" sz="1100" dirty="0">
                  <a:solidFill>
                    <a:srgbClr val="002A7E"/>
                  </a:solidFill>
                  <a:ea typeface="Calibri" panose="020F0502020204030204" pitchFamily="34" charset="0"/>
                </a:rPr>
                <a:t>, dichiarazioni e garanzie, clausole di indennità e mancato guadagno, dilazioni di pagamento e clausole di aggiustamento/rinegoziazione del prezzo, </a:t>
              </a:r>
              <a:r>
                <a:rPr lang="it-CH" sz="1100" i="1" dirty="0" err="1">
                  <a:solidFill>
                    <a:srgbClr val="002A7E"/>
                  </a:solidFill>
                  <a:ea typeface="Calibri" panose="020F0502020204030204" pitchFamily="34" charset="0"/>
                </a:rPr>
                <a:t>covenants</a:t>
              </a:r>
              <a:r>
                <a:rPr lang="it-CH" sz="1100" dirty="0">
                  <a:solidFill>
                    <a:srgbClr val="002A7E"/>
                  </a:solidFill>
                  <a:ea typeface="Calibri" panose="020F0502020204030204" pitchFamily="34" charset="0"/>
                </a:rPr>
                <a:t>, clausole di </a:t>
              </a:r>
              <a:r>
                <a:rPr lang="it-CH" sz="1100" i="1" dirty="0">
                  <a:solidFill>
                    <a:srgbClr val="002A7E"/>
                  </a:solidFill>
                  <a:ea typeface="Calibri" panose="020F0502020204030204" pitchFamily="34" charset="0"/>
                </a:rPr>
                <a:t>way-out</a:t>
              </a:r>
              <a:r>
                <a:rPr lang="it-CH" sz="1100" dirty="0">
                  <a:solidFill>
                    <a:srgbClr val="002A7E"/>
                  </a:solidFill>
                  <a:ea typeface="Calibri" panose="020F0502020204030204" pitchFamily="34" charset="0"/>
                </a:rPr>
                <a:t> e accertamento della </a:t>
              </a:r>
              <a:r>
                <a:rPr lang="it-CH" sz="1100" i="1" dirty="0">
                  <a:solidFill>
                    <a:srgbClr val="002A7E"/>
                  </a:solidFill>
                  <a:ea typeface="Calibri" panose="020F0502020204030204" pitchFamily="34" charset="0"/>
                </a:rPr>
                <a:t>clearance</a:t>
              </a:r>
              <a:r>
                <a:rPr lang="it-CH" sz="1100" dirty="0">
                  <a:solidFill>
                    <a:srgbClr val="002A7E"/>
                  </a:solidFill>
                  <a:ea typeface="Calibri" panose="020F0502020204030204" pitchFamily="34" charset="0"/>
                </a:rPr>
                <a:t>, rimedi convenzionali e legali, responsabilità contrattuali ed obbligazioni di indennità del compratore, inadempimenti ed annullamenti per dolo del venditore, ecc.</a:t>
              </a:r>
            </a:p>
            <a:p>
              <a:pPr marL="263525" lvl="0"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5.2 Assistenza allo studio legale in fase di allestimento/revisione di eventuali patti d’azionariato (</a:t>
              </a:r>
              <a:r>
                <a:rPr lang="it-CH" sz="1100" i="1" dirty="0" err="1">
                  <a:solidFill>
                    <a:srgbClr val="002A7E"/>
                  </a:solidFill>
                  <a:ea typeface="Calibri" panose="020F0502020204030204" pitchFamily="34" charset="0"/>
                </a:rPr>
                <a:t>Shareholder’s</a:t>
              </a:r>
              <a:r>
                <a:rPr lang="it-CH" sz="1100" i="1" dirty="0">
                  <a:solidFill>
                    <a:srgbClr val="002A7E"/>
                  </a:solidFill>
                  <a:ea typeface="Calibri" panose="020F0502020204030204" pitchFamily="34" charset="0"/>
                </a:rPr>
                <a:t> Agreement</a:t>
              </a:r>
              <a:r>
                <a:rPr lang="it-CH" sz="1100" dirty="0">
                  <a:solidFill>
                    <a:srgbClr val="002A7E"/>
                  </a:solidFill>
                  <a:ea typeface="Calibri" panose="020F0502020204030204" pitchFamily="34" charset="0"/>
                </a:rPr>
                <a:t>) o di concessione diritti d’opzione (</a:t>
              </a:r>
              <a:r>
                <a:rPr lang="it-CH" sz="1100" i="1" dirty="0">
                  <a:solidFill>
                    <a:srgbClr val="002A7E"/>
                  </a:solidFill>
                  <a:ea typeface="Calibri" panose="020F0502020204030204" pitchFamily="34" charset="0"/>
                </a:rPr>
                <a:t>Put &amp; Call Option Rights Agreement</a:t>
              </a:r>
              <a:r>
                <a:rPr lang="it-CH" sz="1100" dirty="0">
                  <a:solidFill>
                    <a:srgbClr val="002A7E"/>
                  </a:solidFill>
                  <a:ea typeface="Calibri" panose="020F0502020204030204" pitchFamily="34" charset="0"/>
                </a:rPr>
                <a:t>), su vari temi, quali ad esempio: modalità e tempi di trasferimento delle quote sociali, poteri e decisioni di gestione dell’azienda, clausole di co-vendita o di trascinamento (</a:t>
              </a:r>
              <a:r>
                <a:rPr lang="it-CH" sz="1100" i="1" dirty="0">
                  <a:solidFill>
                    <a:srgbClr val="002A7E"/>
                  </a:solidFill>
                  <a:ea typeface="Calibri" panose="020F0502020204030204" pitchFamily="34" charset="0"/>
                </a:rPr>
                <a:t>tag-</a:t>
              </a:r>
              <a:r>
                <a:rPr lang="it-CH" sz="1100" i="1" dirty="0" err="1">
                  <a:solidFill>
                    <a:srgbClr val="002A7E"/>
                  </a:solidFill>
                  <a:ea typeface="Calibri" panose="020F0502020204030204" pitchFamily="34" charset="0"/>
                </a:rPr>
                <a:t>along</a:t>
              </a:r>
              <a:r>
                <a:rPr lang="it-CH" sz="1100" i="1" dirty="0">
                  <a:solidFill>
                    <a:srgbClr val="002A7E"/>
                  </a:solidFill>
                  <a:ea typeface="Calibri" panose="020F0502020204030204" pitchFamily="34" charset="0"/>
                </a:rPr>
                <a:t> rights, drag-</a:t>
              </a:r>
              <a:r>
                <a:rPr lang="it-CH" sz="1100" i="1" dirty="0" err="1">
                  <a:solidFill>
                    <a:srgbClr val="002A7E"/>
                  </a:solidFill>
                  <a:ea typeface="Calibri" panose="020F0502020204030204" pitchFamily="34" charset="0"/>
                </a:rPr>
                <a:t>along</a:t>
              </a:r>
              <a:r>
                <a:rPr lang="it-CH" sz="1100" i="1" dirty="0">
                  <a:solidFill>
                    <a:srgbClr val="002A7E"/>
                  </a:solidFill>
                  <a:ea typeface="Calibri" panose="020F0502020204030204" pitchFamily="34" charset="0"/>
                </a:rPr>
                <a:t> rights</a:t>
              </a:r>
              <a:r>
                <a:rPr lang="it-CH" sz="1100" dirty="0">
                  <a:solidFill>
                    <a:srgbClr val="002A7E"/>
                  </a:solidFill>
                  <a:ea typeface="Calibri" panose="020F0502020204030204" pitchFamily="34" charset="0"/>
                </a:rPr>
                <a:t>), clausole di </a:t>
              </a:r>
              <a:r>
                <a:rPr lang="it-CH" sz="1100" i="1" dirty="0" err="1">
                  <a:solidFill>
                    <a:srgbClr val="002A7E"/>
                  </a:solidFill>
                  <a:ea typeface="Calibri" panose="020F0502020204030204" pitchFamily="34" charset="0"/>
                </a:rPr>
                <a:t>material</a:t>
              </a:r>
              <a:r>
                <a:rPr lang="it-CH" sz="1100" i="1" dirty="0">
                  <a:solidFill>
                    <a:srgbClr val="002A7E"/>
                  </a:solidFill>
                  <a:ea typeface="Calibri" panose="020F0502020204030204" pitchFamily="34" charset="0"/>
                </a:rPr>
                <a:t> </a:t>
              </a:r>
              <a:r>
                <a:rPr lang="it-CH" sz="1100" i="1" dirty="0" err="1">
                  <a:solidFill>
                    <a:srgbClr val="002A7E"/>
                  </a:solidFill>
                  <a:ea typeface="Calibri" panose="020F0502020204030204" pitchFamily="34" charset="0"/>
                </a:rPr>
                <a:t>breach</a:t>
              </a:r>
              <a:r>
                <a:rPr lang="it-CH" sz="1100" dirty="0">
                  <a:solidFill>
                    <a:srgbClr val="002A7E"/>
                  </a:solidFill>
                  <a:ea typeface="Calibri" panose="020F0502020204030204" pitchFamily="34" charset="0"/>
                </a:rPr>
                <a:t>, periodi di stallo, drenaggi patrimoniali, distribuzione dividendi, esecutività delle opzioni, aggiustamenti di prezzo, limiti di prezzo </a:t>
              </a:r>
              <a:r>
                <a:rPr lang="it-CH" sz="1100" i="1" dirty="0">
                  <a:solidFill>
                    <a:srgbClr val="002A7E"/>
                  </a:solidFill>
                  <a:ea typeface="Calibri" panose="020F0502020204030204" pitchFamily="34" charset="0"/>
                </a:rPr>
                <a:t>collars &amp; </a:t>
              </a:r>
              <a:r>
                <a:rPr lang="it-CH" sz="1100" i="1" dirty="0" err="1">
                  <a:solidFill>
                    <a:srgbClr val="002A7E"/>
                  </a:solidFill>
                  <a:ea typeface="Calibri" panose="020F0502020204030204" pitchFamily="34" charset="0"/>
                </a:rPr>
                <a:t>caps</a:t>
              </a:r>
              <a:r>
                <a:rPr lang="it-CH" sz="1100" dirty="0">
                  <a:solidFill>
                    <a:srgbClr val="002A7E"/>
                  </a:solidFill>
                  <a:ea typeface="Calibri" panose="020F0502020204030204" pitchFamily="34" charset="0"/>
                </a:rPr>
                <a:t>, patti di non concorrenza, conciliazioni e mediazioni, liquidazione danni, risoluzione dispute, ecc.</a:t>
              </a:r>
            </a:p>
            <a:p>
              <a:pPr marL="263525" lvl="0"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5.3 Assistenza allo studio legale in fase di allestimento/revisione degli atti societari od ulteriori contratti ancillari, quali ad esempio: nuovi statuti societari, revoca e nomina amministratori, pegni e depositi fiduciari a garanzia, aumenti di capitale sociale, finanziamenti soci, locazioni commerciali di immobili strumentali, contratti di lavoro o consulenza del venditore, licenze di marchi o brevetti, ecc.</a:t>
              </a:r>
            </a:p>
            <a:p>
              <a:pPr marL="263525" lvl="0"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5.4 Organizzazione ed assistenza agli incontri di sottoscrizione (</a:t>
              </a:r>
              <a:r>
                <a:rPr lang="it-CH" sz="1100" i="1" dirty="0" err="1">
                  <a:solidFill>
                    <a:srgbClr val="002A7E"/>
                  </a:solidFill>
                  <a:ea typeface="Calibri" panose="020F0502020204030204" pitchFamily="34" charset="0"/>
                </a:rPr>
                <a:t>Signing</a:t>
              </a:r>
              <a:r>
                <a:rPr lang="it-CH" sz="1100" dirty="0">
                  <a:solidFill>
                    <a:srgbClr val="002A7E"/>
                  </a:solidFill>
                  <a:ea typeface="Calibri" panose="020F0502020204030204" pitchFamily="34" charset="0"/>
                </a:rPr>
                <a:t>) e perfezionamento (</a:t>
              </a:r>
              <a:r>
                <a:rPr lang="it-CH" sz="1100" i="1" dirty="0">
                  <a:solidFill>
                    <a:srgbClr val="002A7E"/>
                  </a:solidFill>
                  <a:ea typeface="Calibri" panose="020F0502020204030204" pitchFamily="34" charset="0"/>
                </a:rPr>
                <a:t>Closing</a:t>
              </a:r>
              <a:r>
                <a:rPr lang="it-CH" sz="1100" dirty="0">
                  <a:solidFill>
                    <a:srgbClr val="002A7E"/>
                  </a:solidFill>
                  <a:ea typeface="Calibri" panose="020F0502020204030204" pitchFamily="34" charset="0"/>
                </a:rPr>
                <a:t>) dell’accordo principale di cessione/acquisizione ed alle eventuali fasi successive di conguaglio/aggiustamento del prezzo </a:t>
              </a:r>
            </a:p>
          </p:txBody>
        </p:sp>
      </p:grpSp>
      <p:sp>
        <p:nvSpPr>
          <p:cNvPr id="17" name="Rettangolo 16"/>
          <p:cNvSpPr/>
          <p:nvPr/>
        </p:nvSpPr>
        <p:spPr>
          <a:xfrm>
            <a:off x="428625" y="1135380"/>
            <a:ext cx="10048876" cy="707886"/>
          </a:xfrm>
          <a:prstGeom prst="rect">
            <a:avLst/>
          </a:prstGeom>
        </p:spPr>
        <p:txBody>
          <a:bodyPr wrap="square">
            <a:spAutoFit/>
          </a:bodyPr>
          <a:lstStyle/>
          <a:p>
            <a:r>
              <a:rPr lang="fr-CH" spc="133" dirty="0">
                <a:solidFill>
                  <a:srgbClr val="FF0000"/>
                </a:solidFill>
                <a:latin typeface="Britannic Bold" panose="020B0903060703020204" pitchFamily="34" charset="0"/>
              </a:rPr>
              <a:t>VALORE AGGIUNTO di HELVIA</a:t>
            </a:r>
            <a:endParaRPr lang="it-CH" spc="133" dirty="0">
              <a:solidFill>
                <a:srgbClr val="FF0000"/>
              </a:solidFill>
              <a:latin typeface="Britannic Bold" panose="020B0903060703020204" pitchFamily="34" charset="0"/>
            </a:endParaRPr>
          </a:p>
          <a:p>
            <a:r>
              <a:rPr lang="it-CH" spc="133" dirty="0">
                <a:solidFill>
                  <a:srgbClr val="FF0000"/>
                </a:solidFill>
                <a:latin typeface="Britannic Bold" panose="020B0903060703020204" pitchFamily="34" charset="0"/>
              </a:rPr>
              <a:t>FASE 5	:</a:t>
            </a:r>
            <a:r>
              <a:rPr lang="it-CH" spc="133" dirty="0">
                <a:solidFill>
                  <a:srgbClr val="002A7E"/>
                </a:solidFill>
                <a:latin typeface="Britannic Bold" panose="020B0903060703020204" pitchFamily="34" charset="0"/>
              </a:rPr>
              <a:t> FINALIZZAZIONE, SIGLA e PERFEZIONAMENTO degli ACCORDI</a:t>
            </a:r>
            <a:endParaRPr lang="it-CH" dirty="0">
              <a:solidFill>
                <a:srgbClr val="002A7E"/>
              </a:solidFill>
              <a:latin typeface="Arial Black" panose="020B0A04020102020204" pitchFamily="34" charset="0"/>
              <a:cs typeface="Aharoni" panose="02010803020104030203" pitchFamily="2" charset="-79"/>
            </a:endParaRPr>
          </a:p>
        </p:txBody>
      </p:sp>
      <p:pic>
        <p:nvPicPr>
          <p:cNvPr id="26" name="Immagine 25">
            <a:extLst>
              <a:ext uri="{FF2B5EF4-FFF2-40B4-BE49-F238E27FC236}">
                <a16:creationId xmlns:a16="http://schemas.microsoft.com/office/drawing/2014/main" id="{53635594-6A51-45CE-9042-E9131E0362AC}"/>
              </a:ext>
            </a:extLst>
          </p:cNvPr>
          <p:cNvPicPr>
            <a:picLocks noChangeAspect="1"/>
          </p:cNvPicPr>
          <p:nvPr/>
        </p:nvPicPr>
        <p:blipFill rotWithShape="1">
          <a:blip r:embed="rId2"/>
          <a:srcRect l="1730"/>
          <a:stretch/>
        </p:blipFill>
        <p:spPr>
          <a:xfrm>
            <a:off x="5776695" y="2677873"/>
            <a:ext cx="4572810" cy="4705330"/>
          </a:xfrm>
          <a:prstGeom prst="rect">
            <a:avLst/>
          </a:prstGeom>
        </p:spPr>
      </p:pic>
      <p:graphicFrame>
        <p:nvGraphicFramePr>
          <p:cNvPr id="65" name="Diagramma 64">
            <a:extLst>
              <a:ext uri="{FF2B5EF4-FFF2-40B4-BE49-F238E27FC236}">
                <a16:creationId xmlns:a16="http://schemas.microsoft.com/office/drawing/2014/main" id="{4CB122ED-2D05-4EFF-8685-620033103DEE}"/>
              </a:ext>
            </a:extLst>
          </p:cNvPr>
          <p:cNvGraphicFramePr/>
          <p:nvPr>
            <p:extLst>
              <p:ext uri="{D42A27DB-BD31-4B8C-83A1-F6EECF244321}">
                <p14:modId xmlns:p14="http://schemas.microsoft.com/office/powerpoint/2010/main" val="4232445439"/>
              </p:ext>
            </p:extLst>
          </p:nvPr>
        </p:nvGraphicFramePr>
        <p:xfrm>
          <a:off x="509589" y="1747935"/>
          <a:ext cx="10006012" cy="850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6" name="Gruppo 65">
            <a:extLst>
              <a:ext uri="{FF2B5EF4-FFF2-40B4-BE49-F238E27FC236}">
                <a16:creationId xmlns:a16="http://schemas.microsoft.com/office/drawing/2014/main" id="{40F8FC94-5887-4A13-AF09-55E5A7E87670}"/>
              </a:ext>
            </a:extLst>
          </p:cNvPr>
          <p:cNvGrpSpPr/>
          <p:nvPr/>
        </p:nvGrpSpPr>
        <p:grpSpPr>
          <a:xfrm>
            <a:off x="8595987" y="1903557"/>
            <a:ext cx="1396759" cy="532365"/>
            <a:chOff x="2837" y="1041407"/>
            <a:chExt cx="1472320" cy="2352597"/>
          </a:xfrm>
          <a:solidFill>
            <a:schemeClr val="bg2"/>
          </a:solidFill>
        </p:grpSpPr>
        <p:sp>
          <p:nvSpPr>
            <p:cNvPr id="67" name="Rettangolo arrotondato 16">
              <a:extLst>
                <a:ext uri="{FF2B5EF4-FFF2-40B4-BE49-F238E27FC236}">
                  <a16:creationId xmlns:a16="http://schemas.microsoft.com/office/drawing/2014/main" id="{0D17A5D2-5CB2-471B-8F41-D510FFE4BFB3}"/>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8" name="Rettangolo 67">
              <a:extLst>
                <a:ext uri="{FF2B5EF4-FFF2-40B4-BE49-F238E27FC236}">
                  <a16:creationId xmlns:a16="http://schemas.microsoft.com/office/drawing/2014/main" id="{F40E979A-0C78-4A65-AD55-DF46F2A22122}"/>
                </a:ext>
              </a:extLst>
            </p:cNvPr>
            <p:cNvSpPr/>
            <p:nvPr/>
          </p:nvSpPr>
          <p:spPr>
            <a:xfrm>
              <a:off x="78397" y="1530142"/>
              <a:ext cx="1277452" cy="16653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it-CH" sz="300" b="1" u="sng" kern="1200" dirty="0">
                <a:solidFill>
                  <a:srgbClr val="002A7E"/>
                </a:solidFill>
              </a:endParaRPr>
            </a:p>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6</a:t>
              </a:r>
              <a:endParaRPr lang="it-CH" sz="800" b="1" u="sng" kern="1200" dirty="0">
                <a:solidFill>
                  <a:srgbClr val="002A7E"/>
                </a:solidFill>
              </a:endParaRPr>
            </a:p>
            <a:p>
              <a:pPr lvl="0" algn="ctr" defTabSz="622300">
                <a:lnSpc>
                  <a:spcPct val="90000"/>
                </a:lnSpc>
                <a:spcBef>
                  <a:spcPct val="0"/>
                </a:spcBef>
                <a:spcAft>
                  <a:spcPct val="35000"/>
                </a:spcAft>
              </a:pPr>
              <a:r>
                <a:rPr lang="it-CH" sz="800" b="1" kern="1200" dirty="0">
                  <a:solidFill>
                    <a:srgbClr val="002A7E"/>
                  </a:solidFill>
                </a:rPr>
                <a:t>INTEGRAZIONE                                    POST-ACQUISIZ</a:t>
              </a:r>
              <a:r>
                <a:rPr lang="it-CH" sz="800" b="1" dirty="0">
                  <a:solidFill>
                    <a:srgbClr val="002A7E"/>
                  </a:solidFill>
                </a:rPr>
                <a:t>IONE</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69" name="Gruppo 68">
            <a:extLst>
              <a:ext uri="{FF2B5EF4-FFF2-40B4-BE49-F238E27FC236}">
                <a16:creationId xmlns:a16="http://schemas.microsoft.com/office/drawing/2014/main" id="{577DF216-1A3F-4B03-8BC7-40F5EB5FB609}"/>
              </a:ext>
            </a:extLst>
          </p:cNvPr>
          <p:cNvGrpSpPr/>
          <p:nvPr/>
        </p:nvGrpSpPr>
        <p:grpSpPr>
          <a:xfrm>
            <a:off x="2171369" y="1878361"/>
            <a:ext cx="1472320" cy="550748"/>
            <a:chOff x="2837" y="1041407"/>
            <a:chExt cx="1472320" cy="2352597"/>
          </a:xfrm>
          <a:solidFill>
            <a:srgbClr val="EAEAEA"/>
          </a:solidFill>
        </p:grpSpPr>
        <p:sp>
          <p:nvSpPr>
            <p:cNvPr id="70" name="Rettangolo arrotondato 19">
              <a:extLst>
                <a:ext uri="{FF2B5EF4-FFF2-40B4-BE49-F238E27FC236}">
                  <a16:creationId xmlns:a16="http://schemas.microsoft.com/office/drawing/2014/main" id="{FB2F8FF5-E5FC-4E4A-9633-CCF3800F59BB}"/>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1" name="Rettangolo 70">
              <a:extLst>
                <a:ext uri="{FF2B5EF4-FFF2-40B4-BE49-F238E27FC236}">
                  <a16:creationId xmlns:a16="http://schemas.microsoft.com/office/drawing/2014/main" id="{8529C4E4-D305-4AA5-B34A-994FD0135FE4}"/>
                </a:ext>
              </a:extLst>
            </p:cNvPr>
            <p:cNvSpPr/>
            <p:nvPr/>
          </p:nvSpPr>
          <p:spPr>
            <a:xfrm>
              <a:off x="78397" y="1530137"/>
              <a:ext cx="1396759" cy="16505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2</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RICERCA e CONTATTO dei TARGET SELEZIONATI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72" name="Gruppo 71">
            <a:extLst>
              <a:ext uri="{FF2B5EF4-FFF2-40B4-BE49-F238E27FC236}">
                <a16:creationId xmlns:a16="http://schemas.microsoft.com/office/drawing/2014/main" id="{AB9BA5C1-27B1-4CA4-B6B6-5737DFB76ED2}"/>
              </a:ext>
            </a:extLst>
          </p:cNvPr>
          <p:cNvGrpSpPr/>
          <p:nvPr/>
        </p:nvGrpSpPr>
        <p:grpSpPr>
          <a:xfrm>
            <a:off x="3743003" y="1886619"/>
            <a:ext cx="1472320" cy="565081"/>
            <a:chOff x="2837" y="1041407"/>
            <a:chExt cx="1472320" cy="2352597"/>
          </a:xfrm>
          <a:solidFill>
            <a:srgbClr val="EAEAEA"/>
          </a:solidFill>
        </p:grpSpPr>
        <p:sp>
          <p:nvSpPr>
            <p:cNvPr id="73" name="Rettangolo arrotondato 22">
              <a:extLst>
                <a:ext uri="{FF2B5EF4-FFF2-40B4-BE49-F238E27FC236}">
                  <a16:creationId xmlns:a16="http://schemas.microsoft.com/office/drawing/2014/main" id="{28DC9B8D-1FB6-433C-9170-38DF0E6CA551}"/>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4" name="Rettangolo 73">
              <a:extLst>
                <a:ext uri="{FF2B5EF4-FFF2-40B4-BE49-F238E27FC236}">
                  <a16:creationId xmlns:a16="http://schemas.microsoft.com/office/drawing/2014/main" id="{58A506E4-390B-443D-AAF2-B8B60FA776CC}"/>
                </a:ext>
              </a:extLst>
            </p:cNvPr>
            <p:cNvSpPr/>
            <p:nvPr/>
          </p:nvSpPr>
          <p:spPr>
            <a:xfrm>
              <a:off x="78397" y="1530137"/>
              <a:ext cx="1396759" cy="15669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3</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INCONTRI, VALUTAZIONE         e FIRMA della LOI/MOU/NBO</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75" name="Gruppo 74">
            <a:extLst>
              <a:ext uri="{FF2B5EF4-FFF2-40B4-BE49-F238E27FC236}">
                <a16:creationId xmlns:a16="http://schemas.microsoft.com/office/drawing/2014/main" id="{68DBC69C-204A-4B4B-8654-7146A577A565}"/>
              </a:ext>
            </a:extLst>
          </p:cNvPr>
          <p:cNvGrpSpPr/>
          <p:nvPr/>
        </p:nvGrpSpPr>
        <p:grpSpPr>
          <a:xfrm>
            <a:off x="5302330" y="1905279"/>
            <a:ext cx="1657710" cy="546422"/>
            <a:chOff x="2837" y="1041407"/>
            <a:chExt cx="1472320" cy="2352597"/>
          </a:xfrm>
          <a:solidFill>
            <a:srgbClr val="EAEAEA"/>
          </a:solidFill>
        </p:grpSpPr>
        <p:sp>
          <p:nvSpPr>
            <p:cNvPr id="76" name="Rettangolo arrotondato 25">
              <a:extLst>
                <a:ext uri="{FF2B5EF4-FFF2-40B4-BE49-F238E27FC236}">
                  <a16:creationId xmlns:a16="http://schemas.microsoft.com/office/drawing/2014/main" id="{8BD43EE4-5D67-4E50-BB94-521549AAE528}"/>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7" name="Rettangolo 76">
              <a:extLst>
                <a:ext uri="{FF2B5EF4-FFF2-40B4-BE49-F238E27FC236}">
                  <a16:creationId xmlns:a16="http://schemas.microsoft.com/office/drawing/2014/main" id="{32BA3D79-0766-4D5A-9E06-38366325E20F}"/>
                </a:ext>
              </a:extLst>
            </p:cNvPr>
            <p:cNvSpPr/>
            <p:nvPr/>
          </p:nvSpPr>
          <p:spPr>
            <a:xfrm>
              <a:off x="13769" y="1530141"/>
              <a:ext cx="1461388" cy="14876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4</a:t>
              </a:r>
            </a:p>
            <a:p>
              <a:pPr lvl="0" algn="ctr" defTabSz="622300">
                <a:lnSpc>
                  <a:spcPct val="90000"/>
                </a:lnSpc>
                <a:spcBef>
                  <a:spcPct val="0"/>
                </a:spcBef>
                <a:spcAft>
                  <a:spcPct val="35000"/>
                </a:spcAft>
              </a:pPr>
              <a:r>
                <a:rPr lang="it-CH" sz="800" b="1" kern="1200" dirty="0">
                  <a:solidFill>
                    <a:srgbClr val="002A7E"/>
                  </a:solidFill>
                </a:rPr>
                <a:t>DUE DILIGENCE,  STRUTTURAZIONE e NEGOZIAZIONE </a:t>
              </a:r>
              <a:r>
                <a:rPr lang="it-CH" sz="800" b="1" dirty="0">
                  <a:solidFill>
                    <a:srgbClr val="002A7E"/>
                  </a:solidFill>
                </a:rPr>
                <a:t>dei TERMINI</a:t>
              </a:r>
              <a:r>
                <a:rPr lang="it-CH" sz="800" b="1" kern="1200" dirty="0">
                  <a:solidFill>
                    <a:srgbClr val="002A7E"/>
                  </a:solidFill>
                </a:rPr>
                <a:t> </a:t>
              </a: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78" name="Gruppo 77">
            <a:extLst>
              <a:ext uri="{FF2B5EF4-FFF2-40B4-BE49-F238E27FC236}">
                <a16:creationId xmlns:a16="http://schemas.microsoft.com/office/drawing/2014/main" id="{4D6C260F-3CEC-41C6-AF39-24F8DE7EDE80}"/>
              </a:ext>
            </a:extLst>
          </p:cNvPr>
          <p:cNvGrpSpPr/>
          <p:nvPr/>
        </p:nvGrpSpPr>
        <p:grpSpPr>
          <a:xfrm>
            <a:off x="7044767" y="1906286"/>
            <a:ext cx="1469582" cy="522823"/>
            <a:chOff x="2837" y="1041407"/>
            <a:chExt cx="1472320" cy="2352597"/>
          </a:xfrm>
          <a:solidFill>
            <a:srgbClr val="FFC000"/>
          </a:solidFill>
        </p:grpSpPr>
        <p:sp>
          <p:nvSpPr>
            <p:cNvPr id="79" name="Rettangolo arrotondato 28">
              <a:extLst>
                <a:ext uri="{FF2B5EF4-FFF2-40B4-BE49-F238E27FC236}">
                  <a16:creationId xmlns:a16="http://schemas.microsoft.com/office/drawing/2014/main" id="{DC24380F-B66A-46A2-84D8-5B10D3E1C397}"/>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0" name="Rettangolo 79">
              <a:extLst>
                <a:ext uri="{FF2B5EF4-FFF2-40B4-BE49-F238E27FC236}">
                  <a16:creationId xmlns:a16="http://schemas.microsoft.com/office/drawing/2014/main" id="{DB542217-05F6-4547-9530-33E0D4A9486C}"/>
                </a:ext>
              </a:extLst>
            </p:cNvPr>
            <p:cNvSpPr/>
            <p:nvPr/>
          </p:nvSpPr>
          <p:spPr>
            <a:xfrm>
              <a:off x="78397" y="1530138"/>
              <a:ext cx="1396759" cy="161816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5</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COORDINAM., SOTTOSCRIZ. e PERFEZIONAMENTO ACCORDI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81" name="Gruppo 80">
            <a:extLst>
              <a:ext uri="{FF2B5EF4-FFF2-40B4-BE49-F238E27FC236}">
                <a16:creationId xmlns:a16="http://schemas.microsoft.com/office/drawing/2014/main" id="{62387ADC-9945-49ED-BB76-57E811A01A57}"/>
              </a:ext>
            </a:extLst>
          </p:cNvPr>
          <p:cNvGrpSpPr/>
          <p:nvPr/>
        </p:nvGrpSpPr>
        <p:grpSpPr>
          <a:xfrm>
            <a:off x="605255" y="1859771"/>
            <a:ext cx="1472320" cy="576151"/>
            <a:chOff x="2837" y="1041407"/>
            <a:chExt cx="1472320" cy="2352597"/>
          </a:xfrm>
        </p:grpSpPr>
        <p:sp>
          <p:nvSpPr>
            <p:cNvPr id="82" name="Rettangolo arrotondato 31">
              <a:extLst>
                <a:ext uri="{FF2B5EF4-FFF2-40B4-BE49-F238E27FC236}">
                  <a16:creationId xmlns:a16="http://schemas.microsoft.com/office/drawing/2014/main" id="{7EF33A73-E8AE-42E5-92B9-35DC00B4432E}"/>
                </a:ext>
              </a:extLst>
            </p:cNvPr>
            <p:cNvSpPr/>
            <p:nvPr/>
          </p:nvSpPr>
          <p:spPr>
            <a:xfrm>
              <a:off x="2837" y="1041407"/>
              <a:ext cx="1472320" cy="2352597"/>
            </a:xfrm>
            <a:prstGeom prst="roundRect">
              <a:avLst/>
            </a:prstGeom>
            <a:solidFill>
              <a:srgbClr val="EAEA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3" name="Rettangolo 82">
              <a:extLst>
                <a:ext uri="{FF2B5EF4-FFF2-40B4-BE49-F238E27FC236}">
                  <a16:creationId xmlns:a16="http://schemas.microsoft.com/office/drawing/2014/main" id="{C0A1E8CA-F286-41D1-AB73-EBB33C2279A1}"/>
                </a:ext>
              </a:extLst>
            </p:cNvPr>
            <p:cNvSpPr/>
            <p:nvPr/>
          </p:nvSpPr>
          <p:spPr>
            <a:xfrm>
              <a:off x="78397" y="1530138"/>
              <a:ext cx="1396759" cy="16226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1</a:t>
              </a:r>
            </a:p>
            <a:p>
              <a:pPr lvl="0" algn="ctr" defTabSz="622300">
                <a:lnSpc>
                  <a:spcPct val="90000"/>
                </a:lnSpc>
                <a:spcBef>
                  <a:spcPct val="0"/>
                </a:spcBef>
                <a:spcAft>
                  <a:spcPct val="35000"/>
                </a:spcAft>
              </a:pPr>
              <a:r>
                <a:rPr lang="it-CH" sz="800" b="1" kern="1200" dirty="0">
                  <a:solidFill>
                    <a:srgbClr val="002A7E"/>
                  </a:solidFill>
                </a:rPr>
                <a:t>PIANIFICAZIONE STRATEGICA dell’ACQUISIZIONE d’AZIENDA </a:t>
              </a:r>
            </a:p>
            <a:p>
              <a:pPr lvl="0" algn="ctr" defTabSz="622300">
                <a:lnSpc>
                  <a:spcPct val="90000"/>
                </a:lnSpc>
                <a:spcBef>
                  <a:spcPct val="0"/>
                </a:spcBef>
                <a:spcAft>
                  <a:spcPct val="35000"/>
                </a:spcAft>
              </a:pPr>
              <a:endParaRPr lang="it-CH" sz="800" kern="1200" dirty="0">
                <a:solidFill>
                  <a:srgbClr val="002A7E"/>
                </a:solidFill>
              </a:endParaRPr>
            </a:p>
          </p:txBody>
        </p:sp>
      </p:grpSp>
    </p:spTree>
    <p:extLst>
      <p:ext uri="{BB962C8B-B14F-4D97-AF65-F5344CB8AC3E}">
        <p14:creationId xmlns:p14="http://schemas.microsoft.com/office/powerpoint/2010/main" val="3475730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7961868" y="7208284"/>
            <a:ext cx="2454593" cy="414062"/>
          </a:xfrm>
        </p:spPr>
        <p:txBody>
          <a:bodyPr/>
          <a:lstStyle/>
          <a:p>
            <a:fld id="{4C2AB6C8-8D90-4BFD-B169-CECB02CD3501}" type="slidenum">
              <a:rPr lang="it-CH" smtClean="0"/>
              <a:t>11</a:t>
            </a:fld>
            <a:endParaRPr lang="it-CH" dirty="0"/>
          </a:p>
        </p:txBody>
      </p:sp>
      <p:grpSp>
        <p:nvGrpSpPr>
          <p:cNvPr id="8" name="Gruppo 7"/>
          <p:cNvGrpSpPr/>
          <p:nvPr/>
        </p:nvGrpSpPr>
        <p:grpSpPr>
          <a:xfrm>
            <a:off x="5195925" y="2542809"/>
            <a:ext cx="5219346" cy="4810086"/>
            <a:chOff x="3011915" y="-6011"/>
            <a:chExt cx="4066136" cy="5066674"/>
          </a:xfrm>
        </p:grpSpPr>
        <p:sp>
          <p:nvSpPr>
            <p:cNvPr id="9" name="Rettangolo arrotondato 8"/>
            <p:cNvSpPr/>
            <p:nvPr/>
          </p:nvSpPr>
          <p:spPr>
            <a:xfrm>
              <a:off x="3011915" y="-6011"/>
              <a:ext cx="4066136" cy="5066674"/>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ettangolo 9"/>
            <p:cNvSpPr/>
            <p:nvPr/>
          </p:nvSpPr>
          <p:spPr>
            <a:xfrm>
              <a:off x="3195296" y="322271"/>
              <a:ext cx="3738427" cy="46344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447675" lvl="0" indent="-447675" algn="l" defTabSz="488950">
                <a:lnSpc>
                  <a:spcPct val="90000"/>
                </a:lnSpc>
                <a:spcBef>
                  <a:spcPct val="0"/>
                </a:spcBef>
                <a:spcAft>
                  <a:spcPct val="35000"/>
                </a:spcAft>
              </a:pPr>
              <a:r>
                <a:rPr lang="it-CH" sz="1270" b="1" kern="1200" dirty="0">
                  <a:solidFill>
                    <a:srgbClr val="002A7E"/>
                  </a:solidFill>
                </a:rPr>
                <a:t>        Fase 6: INTEGRAZIONE POST-ACQUISIZIONE della TARGET</a:t>
              </a:r>
            </a:p>
            <a:p>
              <a:pPr marL="263525"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6.1 Consulenza ed assistenza in materia di integrazione strategica ed operativa dell’azienda neo-acquisita agli obiettivi e strategie della società acquirente, quali ad esempio: piani di allineamento strategico ed organizzativo, piani di allineamento operativo, ecc. </a:t>
              </a:r>
            </a:p>
            <a:p>
              <a:pPr marL="263525"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6.2 Consulenza ed assistenza in materia di allineamento amministrativo e finanziario dell’azienda neo-acquisita alle direttive e procedure della società acquirente, quali ad esempio: allineamento del sistema di accounting &amp; reporting, allineamento del sistema di gestione delle risorse umane, ecc.</a:t>
              </a:r>
            </a:p>
            <a:p>
              <a:pPr marL="263525" lvl="0"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6.2 Consulenza ed assistenza in materia di trasferimento delle risorse e delle competenze, nei casi in cui la società neo-acquisita non conservi completamente la propria autonomia strategica ed operativa o nei casi di inserimento in posizioni apicali dell’azienda neo-acquisita, di manager dell’acquirente o di provenienza esterna</a:t>
              </a:r>
            </a:p>
            <a:p>
              <a:pPr marL="263525" lvl="0"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6.3 Consulenza ed assistenza in materia di pianificazione e monitoraggio di avanzamento dei piani strategici ed organizzativi, di ristrutturazione o turnaround, di </a:t>
              </a:r>
              <a:r>
                <a:rPr lang="it-CH" sz="1100" i="1" dirty="0">
                  <a:solidFill>
                    <a:srgbClr val="002A7E"/>
                  </a:solidFill>
                  <a:ea typeface="Calibri" panose="020F0502020204030204" pitchFamily="34" charset="0"/>
                </a:rPr>
                <a:t>outsourcing</a:t>
              </a:r>
              <a:r>
                <a:rPr lang="it-CH" sz="1100" dirty="0">
                  <a:solidFill>
                    <a:srgbClr val="002A7E"/>
                  </a:solidFill>
                  <a:ea typeface="Calibri" panose="020F0502020204030204" pitchFamily="34" charset="0"/>
                </a:rPr>
                <a:t>, di </a:t>
              </a:r>
              <a:r>
                <a:rPr lang="it-CH" sz="1100" dirty="0" err="1">
                  <a:solidFill>
                    <a:srgbClr val="002A7E"/>
                  </a:solidFill>
                  <a:ea typeface="Calibri" panose="020F0502020204030204" pitchFamily="34" charset="0"/>
                </a:rPr>
                <a:t>managerializzazione</a:t>
              </a:r>
              <a:r>
                <a:rPr lang="it-CH" sz="1100" dirty="0">
                  <a:solidFill>
                    <a:srgbClr val="002A7E"/>
                  </a:solidFill>
                  <a:ea typeface="Calibri" panose="020F0502020204030204" pitchFamily="34" charset="0"/>
                </a:rPr>
                <a:t> od internazionalizzazione</a:t>
              </a:r>
            </a:p>
            <a:p>
              <a:pPr marL="263525" lvl="0" indent="-263525" algn="just" defTabSz="263525">
                <a:lnSpc>
                  <a:spcPct val="90000"/>
                </a:lnSpc>
                <a:spcBef>
                  <a:spcPct val="0"/>
                </a:spcBef>
                <a:spcAft>
                  <a:spcPct val="35000"/>
                </a:spcAft>
              </a:pPr>
              <a:r>
                <a:rPr lang="it-CH" sz="1100" dirty="0">
                  <a:solidFill>
                    <a:srgbClr val="002A7E"/>
                  </a:solidFill>
                  <a:ea typeface="Calibri" panose="020F0502020204030204" pitchFamily="34" charset="0"/>
                </a:rPr>
                <a:t>6.4 Consulenza, </a:t>
              </a:r>
              <a:r>
                <a:rPr lang="it-CH" sz="1100" i="1" dirty="0">
                  <a:solidFill>
                    <a:srgbClr val="002A7E"/>
                  </a:solidFill>
                  <a:ea typeface="Calibri" panose="020F0502020204030204" pitchFamily="34" charset="0"/>
                </a:rPr>
                <a:t>coaching</a:t>
              </a:r>
              <a:r>
                <a:rPr lang="it-CH" sz="1100" dirty="0">
                  <a:solidFill>
                    <a:srgbClr val="002A7E"/>
                  </a:solidFill>
                  <a:ea typeface="Calibri" panose="020F0502020204030204" pitchFamily="34" charset="0"/>
                </a:rPr>
                <a:t> ed assistenza in fase di integrazione organizzativa e culturale della azienda neo-acquisita, quali ad esempio: analisi del clima organizzativo, programmi di </a:t>
              </a:r>
              <a:r>
                <a:rPr lang="it-CH" sz="1100" i="1" dirty="0">
                  <a:solidFill>
                    <a:srgbClr val="002A7E"/>
                  </a:solidFill>
                  <a:ea typeface="Calibri" panose="020F0502020204030204" pitchFamily="34" charset="0"/>
                </a:rPr>
                <a:t>management </a:t>
              </a:r>
              <a:r>
                <a:rPr lang="it-CH" sz="1100" i="1" dirty="0" err="1">
                  <a:solidFill>
                    <a:srgbClr val="002A7E"/>
                  </a:solidFill>
                  <a:ea typeface="Calibri" panose="020F0502020204030204" pitchFamily="34" charset="0"/>
                </a:rPr>
                <a:t>appraisal</a:t>
              </a:r>
              <a:r>
                <a:rPr lang="it-CH" sz="1100" dirty="0">
                  <a:solidFill>
                    <a:srgbClr val="002A7E"/>
                  </a:solidFill>
                  <a:ea typeface="Calibri" panose="020F0502020204030204" pitchFamily="34" charset="0"/>
                </a:rPr>
                <a:t>, </a:t>
              </a:r>
              <a:r>
                <a:rPr lang="it-CH" sz="1100" i="1" dirty="0">
                  <a:solidFill>
                    <a:srgbClr val="002A7E"/>
                  </a:solidFill>
                  <a:ea typeface="Calibri" panose="020F0502020204030204" pitchFamily="34" charset="0"/>
                </a:rPr>
                <a:t>change management, </a:t>
              </a:r>
              <a:r>
                <a:rPr lang="it-CH" sz="1100" dirty="0">
                  <a:solidFill>
                    <a:srgbClr val="002A7E"/>
                  </a:solidFill>
                  <a:ea typeface="Calibri" panose="020F0502020204030204" pitchFamily="34" charset="0"/>
                </a:rPr>
                <a:t>integrazione del team, </a:t>
              </a:r>
              <a:r>
                <a:rPr lang="it-CH" sz="1100" i="1" dirty="0">
                  <a:solidFill>
                    <a:srgbClr val="002A7E"/>
                  </a:solidFill>
                  <a:ea typeface="Calibri" panose="020F0502020204030204" pitchFamily="34" charset="0"/>
                </a:rPr>
                <a:t>empowerment</a:t>
              </a:r>
              <a:r>
                <a:rPr lang="it-CH" sz="1100" dirty="0">
                  <a:solidFill>
                    <a:srgbClr val="002A7E"/>
                  </a:solidFill>
                  <a:ea typeface="Calibri" panose="020F0502020204030204" pitchFamily="34" charset="0"/>
                </a:rPr>
                <a:t> e sviluppo del capitale umano, piani di incentivazione (MBO) e ritenzione, piani di carriera e successione, ecc.   </a:t>
              </a:r>
            </a:p>
            <a:p>
              <a:pPr marL="263525" lvl="0"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6.5 Ricerca e selezione di dirigenti, quadri e talenti, assistenza nella gestione delle relazioni industriali, risoluzione dei conflitti sindacali, </a:t>
              </a:r>
              <a:r>
                <a:rPr lang="it-CH" sz="1100" i="1" dirty="0" err="1">
                  <a:solidFill>
                    <a:srgbClr val="002A7E"/>
                  </a:solidFill>
                  <a:ea typeface="Calibri" panose="020F0502020204030204" pitchFamily="34" charset="0"/>
                </a:rPr>
                <a:t>troubleshooting</a:t>
              </a:r>
              <a:r>
                <a:rPr lang="it-CH" sz="1100" dirty="0">
                  <a:solidFill>
                    <a:srgbClr val="002A7E"/>
                  </a:solidFill>
                  <a:ea typeface="Calibri" panose="020F0502020204030204" pitchFamily="34" charset="0"/>
                </a:rPr>
                <a:t>, ecc.</a:t>
              </a:r>
            </a:p>
            <a:p>
              <a:pPr marL="263525" lvl="0"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6.6  Conciliazione e mediazione di dispute e frizioni tra la vecchia e la nuova proprietà d’azienda, tra la società neo-acquisita e la società acquirente o sue parti correlate, tra la società neo-acquisita e terze parti istituzionali.</a:t>
              </a:r>
            </a:p>
            <a:p>
              <a:pPr marL="263525" lvl="0" indent="-263525" algn="just" defTabSz="488950">
                <a:lnSpc>
                  <a:spcPct val="90000"/>
                </a:lnSpc>
                <a:spcBef>
                  <a:spcPct val="0"/>
                </a:spcBef>
                <a:spcAft>
                  <a:spcPct val="35000"/>
                </a:spcAft>
              </a:pPr>
              <a:r>
                <a:rPr lang="it-CH" sz="1100" dirty="0">
                  <a:solidFill>
                    <a:srgbClr val="002A7E"/>
                  </a:solidFill>
                  <a:ea typeface="Calibri" panose="020F0502020204030204" pitchFamily="34" charset="0"/>
                </a:rPr>
                <a:t>  </a:t>
              </a:r>
            </a:p>
          </p:txBody>
        </p:sp>
      </p:grpSp>
      <p:sp>
        <p:nvSpPr>
          <p:cNvPr id="17" name="Rettangolo 16"/>
          <p:cNvSpPr/>
          <p:nvPr/>
        </p:nvSpPr>
        <p:spPr>
          <a:xfrm>
            <a:off x="428625" y="1135380"/>
            <a:ext cx="10048876" cy="707886"/>
          </a:xfrm>
          <a:prstGeom prst="rect">
            <a:avLst/>
          </a:prstGeom>
        </p:spPr>
        <p:txBody>
          <a:bodyPr wrap="square">
            <a:spAutoFit/>
          </a:bodyPr>
          <a:lstStyle/>
          <a:p>
            <a:r>
              <a:rPr lang="fr-CH" spc="133" dirty="0">
                <a:solidFill>
                  <a:srgbClr val="FF0000"/>
                </a:solidFill>
                <a:latin typeface="Britannic Bold" panose="020B0903060703020204" pitchFamily="34" charset="0"/>
              </a:rPr>
              <a:t>VALORE AGGIUNTO di HELVIA</a:t>
            </a:r>
            <a:endParaRPr lang="it-CH" spc="133" dirty="0">
              <a:solidFill>
                <a:srgbClr val="FF0000"/>
              </a:solidFill>
              <a:latin typeface="Britannic Bold" panose="020B0903060703020204" pitchFamily="34" charset="0"/>
            </a:endParaRPr>
          </a:p>
          <a:p>
            <a:r>
              <a:rPr lang="it-CH" spc="133" dirty="0">
                <a:solidFill>
                  <a:srgbClr val="FF0000"/>
                </a:solidFill>
                <a:latin typeface="Britannic Bold" panose="020B0903060703020204" pitchFamily="34" charset="0"/>
              </a:rPr>
              <a:t>FASE 6:</a:t>
            </a:r>
            <a:r>
              <a:rPr lang="it-CH" spc="133" dirty="0">
                <a:solidFill>
                  <a:srgbClr val="002A7E"/>
                </a:solidFill>
                <a:latin typeface="Britannic Bold" panose="020B0903060703020204" pitchFamily="34" charset="0"/>
              </a:rPr>
              <a:t> INTEGRAZIONE POST-ACQUISIZIONE dell’AZIENDA TARGET</a:t>
            </a:r>
            <a:endParaRPr lang="it-CH" dirty="0">
              <a:solidFill>
                <a:srgbClr val="002A7E"/>
              </a:solidFill>
              <a:latin typeface="Arial Black" panose="020B0A04020102020204" pitchFamily="34" charset="0"/>
              <a:cs typeface="Aharoni" panose="02010803020104030203" pitchFamily="2" charset="-79"/>
            </a:endParaRPr>
          </a:p>
        </p:txBody>
      </p:sp>
      <p:pic>
        <p:nvPicPr>
          <p:cNvPr id="5" name="Immagine 4">
            <a:extLst>
              <a:ext uri="{FF2B5EF4-FFF2-40B4-BE49-F238E27FC236}">
                <a16:creationId xmlns:a16="http://schemas.microsoft.com/office/drawing/2014/main" id="{6B1313B6-AB63-44C7-9D71-88EA2F3DFFB3}"/>
              </a:ext>
            </a:extLst>
          </p:cNvPr>
          <p:cNvPicPr>
            <a:picLocks noChangeAspect="1"/>
          </p:cNvPicPr>
          <p:nvPr/>
        </p:nvPicPr>
        <p:blipFill rotWithShape="1">
          <a:blip r:embed="rId2"/>
          <a:srcRect l="11196" r="22214"/>
          <a:stretch/>
        </p:blipFill>
        <p:spPr>
          <a:xfrm>
            <a:off x="486703" y="2680392"/>
            <a:ext cx="4522177" cy="4529720"/>
          </a:xfrm>
          <a:prstGeom prst="rect">
            <a:avLst/>
          </a:prstGeom>
        </p:spPr>
      </p:pic>
      <p:graphicFrame>
        <p:nvGraphicFramePr>
          <p:cNvPr id="38" name="Diagramma 37">
            <a:extLst>
              <a:ext uri="{FF2B5EF4-FFF2-40B4-BE49-F238E27FC236}">
                <a16:creationId xmlns:a16="http://schemas.microsoft.com/office/drawing/2014/main" id="{6EF41C8E-F6FA-4085-81C2-25EB9145A40B}"/>
              </a:ext>
            </a:extLst>
          </p:cNvPr>
          <p:cNvGraphicFramePr/>
          <p:nvPr>
            <p:extLst>
              <p:ext uri="{D42A27DB-BD31-4B8C-83A1-F6EECF244321}">
                <p14:modId xmlns:p14="http://schemas.microsoft.com/office/powerpoint/2010/main" val="1194595566"/>
              </p:ext>
            </p:extLst>
          </p:nvPr>
        </p:nvGraphicFramePr>
        <p:xfrm>
          <a:off x="509589" y="1747935"/>
          <a:ext cx="10006012" cy="850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9" name="Gruppo 38">
            <a:extLst>
              <a:ext uri="{FF2B5EF4-FFF2-40B4-BE49-F238E27FC236}">
                <a16:creationId xmlns:a16="http://schemas.microsoft.com/office/drawing/2014/main" id="{2E7AAF17-4F58-4322-8450-034DBDC7178A}"/>
              </a:ext>
            </a:extLst>
          </p:cNvPr>
          <p:cNvGrpSpPr/>
          <p:nvPr/>
        </p:nvGrpSpPr>
        <p:grpSpPr>
          <a:xfrm>
            <a:off x="8595987" y="1903557"/>
            <a:ext cx="1396759" cy="532365"/>
            <a:chOff x="2837" y="1041407"/>
            <a:chExt cx="1472320" cy="2352597"/>
          </a:xfrm>
          <a:solidFill>
            <a:srgbClr val="FFC000"/>
          </a:solidFill>
        </p:grpSpPr>
        <p:sp>
          <p:nvSpPr>
            <p:cNvPr id="40" name="Rettangolo arrotondato 16">
              <a:extLst>
                <a:ext uri="{FF2B5EF4-FFF2-40B4-BE49-F238E27FC236}">
                  <a16:creationId xmlns:a16="http://schemas.microsoft.com/office/drawing/2014/main" id="{1D8A97B4-D8C1-4378-B619-B4FC7FC6075C}"/>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 name="Rettangolo 40">
              <a:extLst>
                <a:ext uri="{FF2B5EF4-FFF2-40B4-BE49-F238E27FC236}">
                  <a16:creationId xmlns:a16="http://schemas.microsoft.com/office/drawing/2014/main" id="{3F7B35C7-12D6-4ADC-804D-25C3977D3348}"/>
                </a:ext>
              </a:extLst>
            </p:cNvPr>
            <p:cNvSpPr/>
            <p:nvPr/>
          </p:nvSpPr>
          <p:spPr>
            <a:xfrm>
              <a:off x="78397" y="1530142"/>
              <a:ext cx="1277452" cy="166536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it-CH" sz="300" b="1" u="sng" kern="1200" dirty="0">
                <a:solidFill>
                  <a:srgbClr val="002A7E"/>
                </a:solidFill>
              </a:endParaRPr>
            </a:p>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6</a:t>
              </a:r>
              <a:endParaRPr lang="it-CH" sz="800" b="1" u="sng" kern="1200" dirty="0">
                <a:solidFill>
                  <a:srgbClr val="002A7E"/>
                </a:solidFill>
              </a:endParaRPr>
            </a:p>
            <a:p>
              <a:pPr lvl="0" algn="ctr" defTabSz="622300">
                <a:lnSpc>
                  <a:spcPct val="90000"/>
                </a:lnSpc>
                <a:spcBef>
                  <a:spcPct val="0"/>
                </a:spcBef>
                <a:spcAft>
                  <a:spcPct val="35000"/>
                </a:spcAft>
              </a:pPr>
              <a:r>
                <a:rPr lang="it-CH" sz="800" b="1" kern="1200" dirty="0">
                  <a:solidFill>
                    <a:srgbClr val="002A7E"/>
                  </a:solidFill>
                </a:rPr>
                <a:t>INTEGRAZIONE                                    POST-ACQUISIZ</a:t>
              </a:r>
              <a:r>
                <a:rPr lang="it-CH" sz="800" b="1" dirty="0">
                  <a:solidFill>
                    <a:srgbClr val="002A7E"/>
                  </a:solidFill>
                </a:rPr>
                <a:t>IONE</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42" name="Gruppo 41">
            <a:extLst>
              <a:ext uri="{FF2B5EF4-FFF2-40B4-BE49-F238E27FC236}">
                <a16:creationId xmlns:a16="http://schemas.microsoft.com/office/drawing/2014/main" id="{6BAFD447-08D1-4638-9705-8FCFACA15CBF}"/>
              </a:ext>
            </a:extLst>
          </p:cNvPr>
          <p:cNvGrpSpPr/>
          <p:nvPr/>
        </p:nvGrpSpPr>
        <p:grpSpPr>
          <a:xfrm>
            <a:off x="2171369" y="1878361"/>
            <a:ext cx="1472320" cy="550748"/>
            <a:chOff x="2837" y="1041407"/>
            <a:chExt cx="1472320" cy="2352597"/>
          </a:xfrm>
          <a:solidFill>
            <a:srgbClr val="EAEAEA"/>
          </a:solidFill>
        </p:grpSpPr>
        <p:sp>
          <p:nvSpPr>
            <p:cNvPr id="43" name="Rettangolo arrotondato 19">
              <a:extLst>
                <a:ext uri="{FF2B5EF4-FFF2-40B4-BE49-F238E27FC236}">
                  <a16:creationId xmlns:a16="http://schemas.microsoft.com/office/drawing/2014/main" id="{62C502E4-4EA0-49D7-9170-302330796C90}"/>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4" name="Rettangolo 43">
              <a:extLst>
                <a:ext uri="{FF2B5EF4-FFF2-40B4-BE49-F238E27FC236}">
                  <a16:creationId xmlns:a16="http://schemas.microsoft.com/office/drawing/2014/main" id="{04971294-14E6-4F48-B4C9-38DDA3FB7F1B}"/>
                </a:ext>
              </a:extLst>
            </p:cNvPr>
            <p:cNvSpPr/>
            <p:nvPr/>
          </p:nvSpPr>
          <p:spPr>
            <a:xfrm>
              <a:off x="78397" y="1530137"/>
              <a:ext cx="1396759" cy="165057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2</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RICERCA e CONTATTO dei TARGET SELEZIONATI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45" name="Gruppo 44">
            <a:extLst>
              <a:ext uri="{FF2B5EF4-FFF2-40B4-BE49-F238E27FC236}">
                <a16:creationId xmlns:a16="http://schemas.microsoft.com/office/drawing/2014/main" id="{6168B112-D6EA-4432-922F-392AA88C2953}"/>
              </a:ext>
            </a:extLst>
          </p:cNvPr>
          <p:cNvGrpSpPr/>
          <p:nvPr/>
        </p:nvGrpSpPr>
        <p:grpSpPr>
          <a:xfrm>
            <a:off x="3743003" y="1886619"/>
            <a:ext cx="1472320" cy="565081"/>
            <a:chOff x="2837" y="1041407"/>
            <a:chExt cx="1472320" cy="2352597"/>
          </a:xfrm>
          <a:solidFill>
            <a:srgbClr val="EAEAEA"/>
          </a:solidFill>
        </p:grpSpPr>
        <p:sp>
          <p:nvSpPr>
            <p:cNvPr id="46" name="Rettangolo arrotondato 22">
              <a:extLst>
                <a:ext uri="{FF2B5EF4-FFF2-40B4-BE49-F238E27FC236}">
                  <a16:creationId xmlns:a16="http://schemas.microsoft.com/office/drawing/2014/main" id="{48787E28-CDDC-4DA2-B980-93E298A39A64}"/>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7" name="Rettangolo 46">
              <a:extLst>
                <a:ext uri="{FF2B5EF4-FFF2-40B4-BE49-F238E27FC236}">
                  <a16:creationId xmlns:a16="http://schemas.microsoft.com/office/drawing/2014/main" id="{AACE97B6-3D27-493C-BAEB-51140164584A}"/>
                </a:ext>
              </a:extLst>
            </p:cNvPr>
            <p:cNvSpPr/>
            <p:nvPr/>
          </p:nvSpPr>
          <p:spPr>
            <a:xfrm>
              <a:off x="78397" y="1530137"/>
              <a:ext cx="1396759" cy="15669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3</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INCONTRI, VALUTAZIONE         e FIRMA della LOI/MOU/NBO</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48" name="Gruppo 47">
            <a:extLst>
              <a:ext uri="{FF2B5EF4-FFF2-40B4-BE49-F238E27FC236}">
                <a16:creationId xmlns:a16="http://schemas.microsoft.com/office/drawing/2014/main" id="{214B470B-F9E3-457F-8A1D-D5C2C252E547}"/>
              </a:ext>
            </a:extLst>
          </p:cNvPr>
          <p:cNvGrpSpPr/>
          <p:nvPr/>
        </p:nvGrpSpPr>
        <p:grpSpPr>
          <a:xfrm>
            <a:off x="5302330" y="1905279"/>
            <a:ext cx="1657710" cy="546422"/>
            <a:chOff x="2837" y="1041407"/>
            <a:chExt cx="1472320" cy="2352597"/>
          </a:xfrm>
          <a:solidFill>
            <a:srgbClr val="EAEAEA"/>
          </a:solidFill>
        </p:grpSpPr>
        <p:sp>
          <p:nvSpPr>
            <p:cNvPr id="49" name="Rettangolo arrotondato 25">
              <a:extLst>
                <a:ext uri="{FF2B5EF4-FFF2-40B4-BE49-F238E27FC236}">
                  <a16:creationId xmlns:a16="http://schemas.microsoft.com/office/drawing/2014/main" id="{3CFD95F6-ADC3-415E-9858-3C8A1C5AD4E3}"/>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0" name="Rettangolo 49">
              <a:extLst>
                <a:ext uri="{FF2B5EF4-FFF2-40B4-BE49-F238E27FC236}">
                  <a16:creationId xmlns:a16="http://schemas.microsoft.com/office/drawing/2014/main" id="{0828C02E-B382-48C7-9F9A-C2BF8A65A471}"/>
                </a:ext>
              </a:extLst>
            </p:cNvPr>
            <p:cNvSpPr/>
            <p:nvPr/>
          </p:nvSpPr>
          <p:spPr>
            <a:xfrm>
              <a:off x="13769" y="1530141"/>
              <a:ext cx="1461388" cy="14876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4</a:t>
              </a:r>
            </a:p>
            <a:p>
              <a:pPr lvl="0" algn="ctr" defTabSz="622300">
                <a:lnSpc>
                  <a:spcPct val="90000"/>
                </a:lnSpc>
                <a:spcBef>
                  <a:spcPct val="0"/>
                </a:spcBef>
                <a:spcAft>
                  <a:spcPct val="35000"/>
                </a:spcAft>
              </a:pPr>
              <a:r>
                <a:rPr lang="it-CH" sz="800" b="1" kern="1200" dirty="0">
                  <a:solidFill>
                    <a:srgbClr val="002A7E"/>
                  </a:solidFill>
                </a:rPr>
                <a:t>DUE DILIGENCE,  STRUTTURAZIONE e NEGOZIAZIONE </a:t>
              </a:r>
              <a:r>
                <a:rPr lang="it-CH" sz="800" b="1" dirty="0">
                  <a:solidFill>
                    <a:srgbClr val="002A7E"/>
                  </a:solidFill>
                </a:rPr>
                <a:t>dei TERMINI</a:t>
              </a:r>
              <a:r>
                <a:rPr lang="it-CH" sz="800" b="1" kern="1200" dirty="0">
                  <a:solidFill>
                    <a:srgbClr val="002A7E"/>
                  </a:solidFill>
                </a:rPr>
                <a:t> </a:t>
              </a: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51" name="Gruppo 50">
            <a:extLst>
              <a:ext uri="{FF2B5EF4-FFF2-40B4-BE49-F238E27FC236}">
                <a16:creationId xmlns:a16="http://schemas.microsoft.com/office/drawing/2014/main" id="{E606A44B-AAAB-4184-BFE8-0480710BB686}"/>
              </a:ext>
            </a:extLst>
          </p:cNvPr>
          <p:cNvGrpSpPr/>
          <p:nvPr/>
        </p:nvGrpSpPr>
        <p:grpSpPr>
          <a:xfrm>
            <a:off x="7044767" y="1906286"/>
            <a:ext cx="1469582" cy="522823"/>
            <a:chOff x="2837" y="1041407"/>
            <a:chExt cx="1472320" cy="2352597"/>
          </a:xfrm>
          <a:solidFill>
            <a:srgbClr val="EAEAEA"/>
          </a:solidFill>
        </p:grpSpPr>
        <p:sp>
          <p:nvSpPr>
            <p:cNvPr id="52" name="Rettangolo arrotondato 28">
              <a:extLst>
                <a:ext uri="{FF2B5EF4-FFF2-40B4-BE49-F238E27FC236}">
                  <a16:creationId xmlns:a16="http://schemas.microsoft.com/office/drawing/2014/main" id="{27EA3F6E-AF32-4612-90A9-072D24EFA998}"/>
                </a:ext>
              </a:extLst>
            </p:cNvPr>
            <p:cNvSpPr/>
            <p:nvPr/>
          </p:nvSpPr>
          <p:spPr>
            <a:xfrm>
              <a:off x="2837" y="1041407"/>
              <a:ext cx="1472320" cy="2352597"/>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3" name="Rettangolo 52">
              <a:extLst>
                <a:ext uri="{FF2B5EF4-FFF2-40B4-BE49-F238E27FC236}">
                  <a16:creationId xmlns:a16="http://schemas.microsoft.com/office/drawing/2014/main" id="{ADC6C585-CFB7-4CD6-A5BD-D93BC11A12FC}"/>
                </a:ext>
              </a:extLst>
            </p:cNvPr>
            <p:cNvSpPr/>
            <p:nvPr/>
          </p:nvSpPr>
          <p:spPr>
            <a:xfrm>
              <a:off x="78397" y="1530138"/>
              <a:ext cx="1396759" cy="161816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a:t>
              </a:r>
              <a:r>
                <a:rPr lang="it-CH" sz="800" b="1" u="sng" dirty="0">
                  <a:solidFill>
                    <a:srgbClr val="002A7E"/>
                  </a:solidFill>
                </a:rPr>
                <a:t>5</a:t>
              </a:r>
              <a:endParaRPr lang="it-CH" sz="800" b="1" u="sng" kern="1200" dirty="0">
                <a:solidFill>
                  <a:srgbClr val="002A7E"/>
                </a:solidFill>
              </a:endParaRPr>
            </a:p>
            <a:p>
              <a:pPr lvl="0" algn="ctr" defTabSz="622300">
                <a:lnSpc>
                  <a:spcPct val="90000"/>
                </a:lnSpc>
                <a:spcBef>
                  <a:spcPct val="0"/>
                </a:spcBef>
                <a:spcAft>
                  <a:spcPct val="35000"/>
                </a:spcAft>
              </a:pPr>
              <a:r>
                <a:rPr lang="it-CH" sz="800" b="1" dirty="0">
                  <a:solidFill>
                    <a:srgbClr val="002A7E"/>
                  </a:solidFill>
                </a:rPr>
                <a:t>COORDINAM., SOTTOSCRIZ. e PERFEZIONAMENTO ACCORDI</a:t>
              </a:r>
              <a:endParaRPr lang="it-CH" sz="800" b="1" kern="1200" dirty="0">
                <a:solidFill>
                  <a:srgbClr val="002A7E"/>
                </a:solidFill>
              </a:endParaRPr>
            </a:p>
            <a:p>
              <a:pPr lvl="0" algn="ctr" defTabSz="622300">
                <a:lnSpc>
                  <a:spcPct val="90000"/>
                </a:lnSpc>
                <a:spcBef>
                  <a:spcPct val="0"/>
                </a:spcBef>
                <a:spcAft>
                  <a:spcPct val="35000"/>
                </a:spcAft>
              </a:pPr>
              <a:endParaRPr lang="it-CH" sz="800" kern="1200" dirty="0">
                <a:solidFill>
                  <a:srgbClr val="002A7E"/>
                </a:solidFill>
              </a:endParaRPr>
            </a:p>
          </p:txBody>
        </p:sp>
      </p:grpSp>
      <p:grpSp>
        <p:nvGrpSpPr>
          <p:cNvPr id="54" name="Gruppo 53">
            <a:extLst>
              <a:ext uri="{FF2B5EF4-FFF2-40B4-BE49-F238E27FC236}">
                <a16:creationId xmlns:a16="http://schemas.microsoft.com/office/drawing/2014/main" id="{8352B73E-ACAC-4B11-936D-E3CBFAA1E6CE}"/>
              </a:ext>
            </a:extLst>
          </p:cNvPr>
          <p:cNvGrpSpPr/>
          <p:nvPr/>
        </p:nvGrpSpPr>
        <p:grpSpPr>
          <a:xfrm>
            <a:off x="605255" y="1859771"/>
            <a:ext cx="1472320" cy="576151"/>
            <a:chOff x="2837" y="1041407"/>
            <a:chExt cx="1472320" cy="2352597"/>
          </a:xfrm>
        </p:grpSpPr>
        <p:sp>
          <p:nvSpPr>
            <p:cNvPr id="55" name="Rettangolo arrotondato 31">
              <a:extLst>
                <a:ext uri="{FF2B5EF4-FFF2-40B4-BE49-F238E27FC236}">
                  <a16:creationId xmlns:a16="http://schemas.microsoft.com/office/drawing/2014/main" id="{4970DBA5-6D7D-4787-962D-A329C884807D}"/>
                </a:ext>
              </a:extLst>
            </p:cNvPr>
            <p:cNvSpPr/>
            <p:nvPr/>
          </p:nvSpPr>
          <p:spPr>
            <a:xfrm>
              <a:off x="2837" y="1041407"/>
              <a:ext cx="1472320" cy="2352597"/>
            </a:xfrm>
            <a:prstGeom prst="roundRect">
              <a:avLst/>
            </a:prstGeom>
            <a:solidFill>
              <a:srgbClr val="EAEA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6" name="Rettangolo 55">
              <a:extLst>
                <a:ext uri="{FF2B5EF4-FFF2-40B4-BE49-F238E27FC236}">
                  <a16:creationId xmlns:a16="http://schemas.microsoft.com/office/drawing/2014/main" id="{21A063A3-F24F-4B58-B6A3-575E9D03C157}"/>
                </a:ext>
              </a:extLst>
            </p:cNvPr>
            <p:cNvSpPr/>
            <p:nvPr/>
          </p:nvSpPr>
          <p:spPr>
            <a:xfrm>
              <a:off x="78397" y="1530138"/>
              <a:ext cx="1396759" cy="16226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CH" sz="800" b="1" u="sng" kern="1200" dirty="0">
                  <a:solidFill>
                    <a:srgbClr val="002A7E"/>
                  </a:solidFill>
                </a:rPr>
                <a:t>Fase 1</a:t>
              </a:r>
            </a:p>
            <a:p>
              <a:pPr lvl="0" algn="ctr" defTabSz="622300">
                <a:lnSpc>
                  <a:spcPct val="90000"/>
                </a:lnSpc>
                <a:spcBef>
                  <a:spcPct val="0"/>
                </a:spcBef>
                <a:spcAft>
                  <a:spcPct val="35000"/>
                </a:spcAft>
              </a:pPr>
              <a:r>
                <a:rPr lang="it-CH" sz="800" b="1" kern="1200" dirty="0">
                  <a:solidFill>
                    <a:srgbClr val="002A7E"/>
                  </a:solidFill>
                </a:rPr>
                <a:t>PIANIFICAZIONE STRATEGICA dell’ACQUISIZIONE d’AZIENDA </a:t>
              </a:r>
            </a:p>
            <a:p>
              <a:pPr lvl="0" algn="ctr" defTabSz="622300">
                <a:lnSpc>
                  <a:spcPct val="90000"/>
                </a:lnSpc>
                <a:spcBef>
                  <a:spcPct val="0"/>
                </a:spcBef>
                <a:spcAft>
                  <a:spcPct val="35000"/>
                </a:spcAft>
              </a:pPr>
              <a:endParaRPr lang="it-CH" sz="800" kern="1200" dirty="0">
                <a:solidFill>
                  <a:srgbClr val="002A7E"/>
                </a:solidFill>
              </a:endParaRPr>
            </a:p>
          </p:txBody>
        </p:sp>
      </p:grpSp>
    </p:spTree>
    <p:extLst>
      <p:ext uri="{BB962C8B-B14F-4D97-AF65-F5344CB8AC3E}">
        <p14:creationId xmlns:p14="http://schemas.microsoft.com/office/powerpoint/2010/main" val="4026831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p:cNvSpPr txBox="1"/>
          <p:nvPr/>
        </p:nvSpPr>
        <p:spPr>
          <a:xfrm>
            <a:off x="350520" y="2109022"/>
            <a:ext cx="4771828" cy="5595949"/>
          </a:xfrm>
          <a:prstGeom prst="rect">
            <a:avLst/>
          </a:prstGeom>
          <a:noFill/>
        </p:spPr>
        <p:txBody>
          <a:bodyPr wrap="square" lIns="101151" tIns="50575" rIns="101151" bIns="50575" rtlCol="0">
            <a:spAutoFit/>
          </a:bodyPr>
          <a:lstStyle/>
          <a:p>
            <a:pPr algn="just">
              <a:spcBef>
                <a:spcPts val="664"/>
              </a:spcBef>
              <a:spcAft>
                <a:spcPts val="221"/>
              </a:spcAft>
            </a:pPr>
            <a:r>
              <a:rPr lang="it-CH" sz="1200" b="1" spc="44" dirty="0">
                <a:solidFill>
                  <a:srgbClr val="002A7E"/>
                </a:solidFill>
              </a:rPr>
              <a:t>HELVIA E’ IL VOSTRO PARTNER DI FIDUCIA PER LE ACQUISIZIONI E GLI INVESTIMENTI IN ITALIA, IN SVIZZERA E RESTO D’EUROPA</a:t>
            </a:r>
          </a:p>
          <a:p>
            <a:pPr algn="just">
              <a:spcBef>
                <a:spcPts val="664"/>
              </a:spcBef>
              <a:spcAft>
                <a:spcPts val="221"/>
              </a:spcAft>
            </a:pPr>
            <a:r>
              <a:rPr lang="it-CH" sz="1200" b="1" spc="44" dirty="0">
                <a:solidFill>
                  <a:srgbClr val="002A7E"/>
                </a:solidFill>
              </a:rPr>
              <a:t>Investire in Italia, Svizzera o nel resto d’Europa </a:t>
            </a:r>
            <a:r>
              <a:rPr lang="it-CH" sz="1200" spc="44" dirty="0">
                <a:solidFill>
                  <a:srgbClr val="002A7E"/>
                </a:solidFill>
              </a:rPr>
              <a:t>è una sfida complessa che richiede una guida esperta e maestria nel destreggiarsi tra variegate culture  e disparati sistemi economici e giuridici</a:t>
            </a:r>
            <a:r>
              <a:rPr lang="it-CH" sz="1200" i="1" spc="44" dirty="0">
                <a:solidFill>
                  <a:srgbClr val="002A7E"/>
                </a:solidFill>
              </a:rPr>
              <a:t>. </a:t>
            </a:r>
            <a:r>
              <a:rPr lang="it-CH" sz="1200" spc="44" dirty="0">
                <a:solidFill>
                  <a:srgbClr val="002A7E"/>
                </a:solidFill>
              </a:rPr>
              <a:t>La fiduciaria internazionale svizzera HELVIA, sita a Lugano, nel cuore dell’Europa, a due passi da Milano e dall’aeroporto di Malpensa, con partner corrispondenti a livello locale e globale, è il vostro partner di fiducia per realizzare </a:t>
            </a:r>
            <a:r>
              <a:rPr lang="it-CH" sz="1200" b="1" spc="44" dirty="0">
                <a:solidFill>
                  <a:srgbClr val="002A7E"/>
                </a:solidFill>
              </a:rPr>
              <a:t>acquisizioni ed investimenti in Gruppi societari, PMI e proprietà di pregio </a:t>
            </a:r>
            <a:r>
              <a:rPr lang="it-CH" sz="1200" spc="44" dirty="0">
                <a:solidFill>
                  <a:srgbClr val="002A7E"/>
                </a:solidFill>
              </a:rPr>
              <a:t>in </a:t>
            </a:r>
            <a:r>
              <a:rPr lang="it-CH" sz="1200" b="1" spc="44" dirty="0">
                <a:solidFill>
                  <a:srgbClr val="002A7E"/>
                </a:solidFill>
              </a:rPr>
              <a:t>Italia, Svizzera e resto d’Europa</a:t>
            </a:r>
            <a:r>
              <a:rPr lang="it-CH" sz="1200" spc="44" dirty="0">
                <a:solidFill>
                  <a:srgbClr val="002A7E"/>
                </a:solidFill>
              </a:rPr>
              <a:t>, con massima sicurezza, riservatezza ed efficacia.</a:t>
            </a:r>
          </a:p>
          <a:p>
            <a:pPr algn="just">
              <a:spcBef>
                <a:spcPts val="664"/>
              </a:spcBef>
              <a:spcAft>
                <a:spcPts val="221"/>
              </a:spcAft>
            </a:pPr>
            <a:r>
              <a:rPr lang="it-CH" sz="1200" spc="44" dirty="0">
                <a:solidFill>
                  <a:srgbClr val="002A7E"/>
                </a:solidFill>
              </a:rPr>
              <a:t>HELVIA, a beneficio dei propri clienti, può agire in qualità di: </a:t>
            </a:r>
          </a:p>
          <a:p>
            <a:pPr marL="171450" indent="-171450" algn="just">
              <a:spcBef>
                <a:spcPts val="664"/>
              </a:spcBef>
              <a:spcAft>
                <a:spcPts val="221"/>
              </a:spcAft>
              <a:buFont typeface="Wingdings" panose="05000000000000000000" pitchFamily="2" charset="2"/>
              <a:buChar char="v"/>
            </a:pPr>
            <a:r>
              <a:rPr lang="it-CH" sz="1200" b="1" spc="44" dirty="0">
                <a:solidFill>
                  <a:srgbClr val="002A7E"/>
                </a:solidFill>
              </a:rPr>
              <a:t>Advisor </a:t>
            </a:r>
            <a:r>
              <a:rPr lang="it-CH" sz="1200" b="1" spc="44" dirty="0" err="1">
                <a:solidFill>
                  <a:srgbClr val="002A7E"/>
                </a:solidFill>
              </a:rPr>
              <a:t>buy</a:t>
            </a:r>
            <a:r>
              <a:rPr lang="it-CH" sz="1200" b="1" spc="44" dirty="0">
                <a:solidFill>
                  <a:srgbClr val="002A7E"/>
                </a:solidFill>
              </a:rPr>
              <a:t>-side/</a:t>
            </a:r>
            <a:r>
              <a:rPr lang="it-CH" sz="1200" b="1" spc="44" dirty="0" err="1">
                <a:solidFill>
                  <a:srgbClr val="002A7E"/>
                </a:solidFill>
              </a:rPr>
              <a:t>Investment</a:t>
            </a:r>
            <a:r>
              <a:rPr lang="it-CH" sz="1200" b="1" spc="44" dirty="0">
                <a:solidFill>
                  <a:srgbClr val="002A7E"/>
                </a:solidFill>
              </a:rPr>
              <a:t> Desk "DOMESTIC" </a:t>
            </a:r>
            <a:r>
              <a:rPr lang="it-CH" sz="1200" spc="44" dirty="0">
                <a:solidFill>
                  <a:srgbClr val="002A7E"/>
                </a:solidFill>
              </a:rPr>
              <a:t>per la ricerca di target e la realizzazione di acquisizioni od investimenti in </a:t>
            </a:r>
            <a:r>
              <a:rPr lang="it-CH" sz="1200" u="sng" spc="44" dirty="0">
                <a:solidFill>
                  <a:srgbClr val="002A7E"/>
                </a:solidFill>
              </a:rPr>
              <a:t>aziende o proprietà site sul territorio Italiano o Svizzero</a:t>
            </a:r>
            <a:r>
              <a:rPr lang="it-CH" sz="1200" spc="44" dirty="0">
                <a:solidFill>
                  <a:srgbClr val="002A7E"/>
                </a:solidFill>
              </a:rPr>
              <a:t>, </a:t>
            </a:r>
            <a:r>
              <a:rPr lang="it-CH" sz="1200" u="sng" spc="44" dirty="0">
                <a:solidFill>
                  <a:srgbClr val="002A7E"/>
                </a:solidFill>
              </a:rPr>
              <a:t>per conto dei Clienti Nazionali </a:t>
            </a:r>
            <a:r>
              <a:rPr lang="it-CH" sz="1200" spc="44" dirty="0">
                <a:solidFill>
                  <a:srgbClr val="002A7E"/>
                </a:solidFill>
              </a:rPr>
              <a:t>(sia Italiani che Svizzeri)</a:t>
            </a:r>
          </a:p>
          <a:p>
            <a:pPr marL="171450" indent="-171450" algn="just">
              <a:spcBef>
                <a:spcPts val="664"/>
              </a:spcBef>
              <a:spcAft>
                <a:spcPts val="221"/>
              </a:spcAft>
              <a:buFont typeface="Wingdings" panose="05000000000000000000" pitchFamily="2" charset="2"/>
              <a:buChar char="v"/>
            </a:pPr>
            <a:r>
              <a:rPr lang="it-CH" sz="1200" b="1" spc="44" dirty="0">
                <a:solidFill>
                  <a:srgbClr val="002A7E"/>
                </a:solidFill>
              </a:rPr>
              <a:t> Advisor </a:t>
            </a:r>
            <a:r>
              <a:rPr lang="it-CH" sz="1200" b="1" spc="44" dirty="0" err="1">
                <a:solidFill>
                  <a:srgbClr val="002A7E"/>
                </a:solidFill>
              </a:rPr>
              <a:t>buy</a:t>
            </a:r>
            <a:r>
              <a:rPr lang="it-CH" sz="1200" b="1" spc="44" dirty="0">
                <a:solidFill>
                  <a:srgbClr val="002A7E"/>
                </a:solidFill>
              </a:rPr>
              <a:t>-side/</a:t>
            </a:r>
            <a:r>
              <a:rPr lang="it-CH" sz="1200" b="1" spc="44" dirty="0" err="1">
                <a:solidFill>
                  <a:srgbClr val="002A7E"/>
                </a:solidFill>
              </a:rPr>
              <a:t>Investment</a:t>
            </a:r>
            <a:r>
              <a:rPr lang="it-CH" sz="1200" b="1" spc="44" dirty="0">
                <a:solidFill>
                  <a:srgbClr val="002A7E"/>
                </a:solidFill>
              </a:rPr>
              <a:t> Desk "OUTBOUND" </a:t>
            </a:r>
            <a:r>
              <a:rPr lang="it-CH" sz="1200" spc="44" dirty="0">
                <a:solidFill>
                  <a:srgbClr val="002A7E"/>
                </a:solidFill>
              </a:rPr>
              <a:t>per la ricerca di target e la realizzazione di acquisizioni od investimenti in </a:t>
            </a:r>
            <a:r>
              <a:rPr lang="it-CH" sz="1200" u="sng" spc="44" dirty="0">
                <a:solidFill>
                  <a:srgbClr val="002A7E"/>
                </a:solidFill>
              </a:rPr>
              <a:t>aziende o proprietà site sul territorio Europeo</a:t>
            </a:r>
            <a:r>
              <a:rPr lang="it-CH" sz="1200" spc="44" dirty="0">
                <a:solidFill>
                  <a:srgbClr val="002A7E"/>
                </a:solidFill>
              </a:rPr>
              <a:t>, </a:t>
            </a:r>
            <a:r>
              <a:rPr lang="it-CH" sz="1200" u="sng" spc="44" dirty="0">
                <a:solidFill>
                  <a:srgbClr val="002A7E"/>
                </a:solidFill>
              </a:rPr>
              <a:t>per conto dei Clienti Nazionali</a:t>
            </a:r>
            <a:r>
              <a:rPr lang="it-CH" sz="1200" spc="44" dirty="0">
                <a:solidFill>
                  <a:srgbClr val="002A7E"/>
                </a:solidFill>
              </a:rPr>
              <a:t> (Italiani o Svizzeri)</a:t>
            </a:r>
          </a:p>
          <a:p>
            <a:pPr marL="171450" indent="-171450" algn="just">
              <a:spcBef>
                <a:spcPts val="664"/>
              </a:spcBef>
              <a:spcAft>
                <a:spcPts val="221"/>
              </a:spcAft>
              <a:buFont typeface="Wingdings" panose="05000000000000000000" pitchFamily="2" charset="2"/>
              <a:buChar char="v"/>
            </a:pPr>
            <a:r>
              <a:rPr lang="it-CH" sz="1200" b="1" spc="44" dirty="0">
                <a:solidFill>
                  <a:srgbClr val="002A7E"/>
                </a:solidFill>
              </a:rPr>
              <a:t>Advisor </a:t>
            </a:r>
            <a:r>
              <a:rPr lang="it-CH" sz="1200" b="1" spc="44" dirty="0" err="1">
                <a:solidFill>
                  <a:srgbClr val="002A7E"/>
                </a:solidFill>
              </a:rPr>
              <a:t>buy</a:t>
            </a:r>
            <a:r>
              <a:rPr lang="it-CH" sz="1200" b="1" spc="44" dirty="0">
                <a:solidFill>
                  <a:srgbClr val="002A7E"/>
                </a:solidFill>
              </a:rPr>
              <a:t>-side/</a:t>
            </a:r>
            <a:r>
              <a:rPr lang="it-CH" sz="1200" b="1" spc="44" dirty="0" err="1">
                <a:solidFill>
                  <a:srgbClr val="002A7E"/>
                </a:solidFill>
              </a:rPr>
              <a:t>Investment</a:t>
            </a:r>
            <a:r>
              <a:rPr lang="it-CH" sz="1200" b="1" spc="44" dirty="0">
                <a:solidFill>
                  <a:srgbClr val="002A7E"/>
                </a:solidFill>
              </a:rPr>
              <a:t> Desk "INBOUND" </a:t>
            </a:r>
            <a:r>
              <a:rPr lang="it-CH" sz="1200" spc="44" dirty="0">
                <a:solidFill>
                  <a:srgbClr val="002A7E"/>
                </a:solidFill>
              </a:rPr>
              <a:t>per la ricerca di target e la realizzazione di acquisizioni od investimenti in </a:t>
            </a:r>
            <a:r>
              <a:rPr lang="it-CH" sz="1200" u="sng" spc="44" dirty="0">
                <a:solidFill>
                  <a:srgbClr val="002A7E"/>
                </a:solidFill>
              </a:rPr>
              <a:t>aziende o proprietà site sul territorio Italiano, Svizzero o resto d’Europa</a:t>
            </a:r>
            <a:r>
              <a:rPr lang="it-CH" sz="1200" spc="44" dirty="0">
                <a:solidFill>
                  <a:srgbClr val="002A7E"/>
                </a:solidFill>
              </a:rPr>
              <a:t>, </a:t>
            </a:r>
            <a:r>
              <a:rPr lang="it-CH" sz="1200" u="sng" spc="44" dirty="0">
                <a:solidFill>
                  <a:srgbClr val="002A7E"/>
                </a:solidFill>
              </a:rPr>
              <a:t>per conto dei Clienti Globali</a:t>
            </a:r>
            <a:r>
              <a:rPr lang="it-CH" sz="1200" spc="44" dirty="0">
                <a:solidFill>
                  <a:srgbClr val="002A7E"/>
                </a:solidFill>
              </a:rPr>
              <a:t> (provenienti dai 5 continenti)</a:t>
            </a:r>
          </a:p>
          <a:p>
            <a:pPr algn="just">
              <a:spcBef>
                <a:spcPts val="664"/>
              </a:spcBef>
              <a:spcAft>
                <a:spcPts val="221"/>
              </a:spcAft>
            </a:pPr>
            <a:endParaRPr lang="it-CH" sz="1200" spc="44" dirty="0">
              <a:solidFill>
                <a:srgbClr val="002A7E"/>
              </a:solidFill>
            </a:endParaRPr>
          </a:p>
        </p:txBody>
      </p:sp>
      <p:sp>
        <p:nvSpPr>
          <p:cNvPr id="4" name="Segnaposto numero diapositiva 3"/>
          <p:cNvSpPr>
            <a:spLocks noGrp="1"/>
          </p:cNvSpPr>
          <p:nvPr>
            <p:ph type="sldNum" sz="quarter" idx="4294967295"/>
          </p:nvPr>
        </p:nvSpPr>
        <p:spPr>
          <a:xfrm>
            <a:off x="447675" y="7300994"/>
            <a:ext cx="434261" cy="249791"/>
          </a:xfrm>
          <a:prstGeom prst="rect">
            <a:avLst/>
          </a:prstGeom>
        </p:spPr>
        <p:txBody>
          <a:bodyPr/>
          <a:lstStyle/>
          <a:p>
            <a:pPr algn="l"/>
            <a:fld id="{4C2AB6C8-8D90-4BFD-B169-CECB02CD3501}" type="slidenum">
              <a:rPr lang="it-CH" smtClean="0"/>
              <a:pPr algn="l"/>
              <a:t>12</a:t>
            </a:fld>
            <a:endParaRPr lang="it-CH" dirty="0"/>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4428" y="2835909"/>
            <a:ext cx="5270870" cy="4364281"/>
          </a:xfrm>
          <a:prstGeom prst="rect">
            <a:avLst/>
          </a:prstGeom>
        </p:spPr>
      </p:pic>
      <p:sp>
        <p:nvSpPr>
          <p:cNvPr id="7" name="CasellaDiTesto 6">
            <a:extLst>
              <a:ext uri="{FF2B5EF4-FFF2-40B4-BE49-F238E27FC236}">
                <a16:creationId xmlns:a16="http://schemas.microsoft.com/office/drawing/2014/main" id="{C37706E9-865A-4FE5-B66B-1EA1B30163FE}"/>
              </a:ext>
            </a:extLst>
          </p:cNvPr>
          <p:cNvSpPr txBox="1"/>
          <p:nvPr/>
        </p:nvSpPr>
        <p:spPr>
          <a:xfrm>
            <a:off x="4064000" y="1320648"/>
            <a:ext cx="6515100" cy="1517910"/>
          </a:xfrm>
          <a:prstGeom prst="rect">
            <a:avLst/>
          </a:prstGeom>
          <a:noFill/>
        </p:spPr>
        <p:txBody>
          <a:bodyPr wrap="square" lIns="101151" tIns="50575" rIns="101151" bIns="50575" rtlCol="0">
            <a:spAutoFit/>
          </a:bodyPr>
          <a:lstStyle/>
          <a:p>
            <a:pPr algn="r"/>
            <a:r>
              <a:rPr lang="it-CH" sz="1800" b="1" dirty="0">
                <a:solidFill>
                  <a:srgbClr val="FF0000"/>
                </a:solidFill>
                <a:latin typeface="Calibri Light" panose="020F0302020204030204" pitchFamily="34" charset="0"/>
                <a:cs typeface="Calibri Light" panose="020F0302020204030204" pitchFamily="34" charset="0"/>
              </a:rPr>
              <a:t>l’ADVISOR BUY-SIDE, l’INVESTMENT DESK  </a:t>
            </a:r>
            <a:r>
              <a:rPr lang="it-CH" sz="1800" dirty="0">
                <a:solidFill>
                  <a:srgbClr val="002A7E"/>
                </a:solidFill>
                <a:latin typeface="Calibri Light" panose="020F0302020204030204" pitchFamily="34" charset="0"/>
                <a:cs typeface="Calibri Light" panose="020F0302020204030204" pitchFamily="34" charset="0"/>
              </a:rPr>
              <a:t>e la </a:t>
            </a:r>
            <a:r>
              <a:rPr lang="it-CH" sz="1800" b="1" dirty="0">
                <a:solidFill>
                  <a:srgbClr val="FF0000"/>
                </a:solidFill>
                <a:latin typeface="Calibri Light" panose="020F0302020204030204" pitchFamily="34" charset="0"/>
                <a:cs typeface="Calibri Light" panose="020F0302020204030204" pitchFamily="34" charset="0"/>
              </a:rPr>
              <a:t>PIATTAFORMA M.&amp;A.</a:t>
            </a:r>
            <a:r>
              <a:rPr lang="it-CH" sz="1800" b="1" dirty="0">
                <a:solidFill>
                  <a:srgbClr val="FF00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 </a:t>
            </a:r>
          </a:p>
          <a:p>
            <a:pPr algn="r"/>
            <a:r>
              <a:rPr lang="it-CH" sz="1800" dirty="0">
                <a:solidFill>
                  <a:srgbClr val="002A7E"/>
                </a:solidFill>
                <a:latin typeface="Calibri Light" panose="020F0302020204030204" pitchFamily="34" charset="0"/>
                <a:cs typeface="Calibri Light" panose="020F0302020204030204" pitchFamily="34" charset="0"/>
              </a:rPr>
              <a:t>     degli ACQUIRENTI ed INVESTITORI nazionali e globali</a:t>
            </a:r>
          </a:p>
          <a:p>
            <a:pPr algn="r"/>
            <a:r>
              <a:rPr lang="it-CH" sz="1800" dirty="0">
                <a:solidFill>
                  <a:srgbClr val="002A7E"/>
                </a:solidFill>
                <a:latin typeface="Calibri Light" panose="020F0302020204030204" pitchFamily="34" charset="0"/>
                <a:cs typeface="Calibri Light" panose="020F0302020204030204" pitchFamily="34" charset="0"/>
              </a:rPr>
              <a:t>che ricercano </a:t>
            </a:r>
            <a:r>
              <a:rPr lang="it-CH" sz="1800" b="1" dirty="0">
                <a:solidFill>
                  <a:srgbClr val="FF0000"/>
                </a:solidFill>
                <a:latin typeface="Calibri Light" panose="020F0302020204030204" pitchFamily="34" charset="0"/>
                <a:cs typeface="Calibri Light" panose="020F0302020204030204" pitchFamily="34" charset="0"/>
              </a:rPr>
              <a:t>AZIENDE </a:t>
            </a:r>
            <a:r>
              <a:rPr lang="it-CH" sz="1800" dirty="0">
                <a:solidFill>
                  <a:srgbClr val="002A7E"/>
                </a:solidFill>
                <a:latin typeface="Calibri Light" panose="020F0302020204030204" pitchFamily="34" charset="0"/>
                <a:cs typeface="Calibri Light" panose="020F0302020204030204" pitchFamily="34" charset="0"/>
              </a:rPr>
              <a:t>e </a:t>
            </a:r>
            <a:r>
              <a:rPr lang="it-CH" sz="1800" b="1" dirty="0">
                <a:solidFill>
                  <a:srgbClr val="FF0000"/>
                </a:solidFill>
                <a:latin typeface="Calibri Light" panose="020F0302020204030204" pitchFamily="34" charset="0"/>
                <a:cs typeface="Calibri Light" panose="020F0302020204030204" pitchFamily="34" charset="0"/>
              </a:rPr>
              <a:t>PROPRIETA’ </a:t>
            </a:r>
            <a:r>
              <a:rPr lang="it-CH" sz="1800" dirty="0">
                <a:solidFill>
                  <a:srgbClr val="002A7E"/>
                </a:solidFill>
                <a:latin typeface="Calibri Light" panose="020F0302020204030204" pitchFamily="34" charset="0"/>
                <a:cs typeface="Calibri Light" panose="020F0302020204030204" pitchFamily="34" charset="0"/>
              </a:rPr>
              <a:t>di pregio</a:t>
            </a:r>
          </a:p>
          <a:p>
            <a:pPr algn="r"/>
            <a:r>
              <a:rPr lang="it-CH" sz="1800" dirty="0">
                <a:solidFill>
                  <a:srgbClr val="002A7E"/>
                </a:solidFill>
                <a:latin typeface="Calibri Light" panose="020F0302020204030204" pitchFamily="34" charset="0"/>
                <a:cs typeface="Calibri Light" panose="020F0302020204030204" pitchFamily="34" charset="0"/>
              </a:rPr>
              <a:t>in ITALIA, SVIZZERA e resto d’EUROPA</a:t>
            </a:r>
          </a:p>
          <a:p>
            <a:pPr algn="r"/>
            <a:r>
              <a:rPr lang="it-CH" dirty="0">
                <a:solidFill>
                  <a:srgbClr val="002060"/>
                </a:solidFill>
                <a:latin typeface="Calibri Light" panose="020F0302020204030204" pitchFamily="34" charset="0"/>
                <a:cs typeface="Calibri Light" panose="020F0302020204030204" pitchFamily="34" charset="0"/>
              </a:rPr>
              <a:t> </a:t>
            </a:r>
          </a:p>
        </p:txBody>
      </p:sp>
    </p:spTree>
    <p:extLst>
      <p:ext uri="{BB962C8B-B14F-4D97-AF65-F5344CB8AC3E}">
        <p14:creationId xmlns:p14="http://schemas.microsoft.com/office/powerpoint/2010/main" val="1092989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p:cNvSpPr txBox="1"/>
          <p:nvPr/>
        </p:nvSpPr>
        <p:spPr>
          <a:xfrm>
            <a:off x="388346" y="1144877"/>
            <a:ext cx="10030710" cy="399142"/>
          </a:xfrm>
          <a:prstGeom prst="rect">
            <a:avLst/>
          </a:prstGeom>
          <a:noFill/>
        </p:spPr>
        <p:txBody>
          <a:bodyPr wrap="square" lIns="101151" tIns="50575" rIns="101151" bIns="50575" rtlCol="0">
            <a:spAutoFit/>
          </a:bodyPr>
          <a:lstStyle/>
          <a:p>
            <a:r>
              <a:rPr lang="it-CH" sz="1930" b="1" spc="111" dirty="0">
                <a:solidFill>
                  <a:srgbClr val="002A7E"/>
                </a:solidFill>
                <a:latin typeface="Britannic Bold" panose="020B0903060703020204" pitchFamily="34" charset="0"/>
                <a:cs typeface="Helvetica" panose="020B0604020202020204" pitchFamily="34" charset="0"/>
              </a:rPr>
              <a:t>www.</a:t>
            </a:r>
            <a:r>
              <a:rPr lang="it-CH" sz="1930" b="1" spc="111" dirty="0">
                <a:solidFill>
                  <a:srgbClr val="002A7E"/>
                </a:solidFill>
                <a:latin typeface="Magneto" panose="04030805050802020D02" pitchFamily="82" charset="0"/>
                <a:cs typeface="Helvetica" panose="020B0604020202020204" pitchFamily="34" charset="0"/>
              </a:rPr>
              <a:t>Pro</a:t>
            </a:r>
            <a:r>
              <a:rPr lang="it-CH" sz="1930" b="1" spc="111" dirty="0">
                <a:solidFill>
                  <a:srgbClr val="002A7E"/>
                </a:solidFill>
                <a:latin typeface="Britannic Bold" panose="020B0903060703020204" pitchFamily="34" charset="0"/>
                <a:cs typeface="Helvetica" panose="020B0604020202020204" pitchFamily="34" charset="0"/>
              </a:rPr>
              <a:t>Investo.it</a:t>
            </a:r>
            <a:r>
              <a:rPr lang="it-CH" sz="1930" b="1" spc="111" dirty="0">
                <a:solidFill>
                  <a:srgbClr val="002A7E"/>
                </a:solidFill>
                <a:effectLst>
                  <a:outerShdw blurRad="38100" dist="38100" dir="2700000" algn="tl">
                    <a:srgbClr val="000000">
                      <a:alpha val="43137"/>
                    </a:srgbClr>
                  </a:outerShdw>
                </a:effectLst>
                <a:latin typeface="Britannic Bold" panose="020B0903060703020204" pitchFamily="34" charset="0"/>
                <a:cs typeface="Helvetica" panose="020B0604020202020204" pitchFamily="34" charset="0"/>
              </a:rPr>
              <a:t> </a:t>
            </a:r>
            <a:r>
              <a:rPr lang="it-CH" sz="1930" dirty="0">
                <a:solidFill>
                  <a:srgbClr val="002A7E"/>
                </a:solidFill>
                <a:latin typeface="+mj-lt"/>
                <a:cs typeface="Helvetica" panose="020B0604020202020204" pitchFamily="34" charset="0"/>
              </a:rPr>
              <a:t>– </a:t>
            </a:r>
            <a:r>
              <a:rPr lang="it-CH" sz="1930" b="1" dirty="0">
                <a:solidFill>
                  <a:srgbClr val="FF0000"/>
                </a:solidFill>
                <a:latin typeface="+mj-lt"/>
                <a:cs typeface="Helvetica" panose="020B0604020202020204" pitchFamily="34" charset="0"/>
              </a:rPr>
              <a:t>PIATTAFORMA M.&amp;A.</a:t>
            </a:r>
            <a:r>
              <a:rPr lang="it-CH" sz="1930" dirty="0">
                <a:solidFill>
                  <a:srgbClr val="002A7E"/>
                </a:solidFill>
                <a:latin typeface="+mj-lt"/>
                <a:cs typeface="Helvetica" panose="020B0604020202020204" pitchFamily="34" charset="0"/>
              </a:rPr>
              <a:t> di Annunci Confidenziali di</a:t>
            </a:r>
            <a:r>
              <a:rPr lang="it-CH" sz="1930" dirty="0">
                <a:solidFill>
                  <a:srgbClr val="002A7E"/>
                </a:solidFill>
                <a:cs typeface="Helvetica" panose="020B0604020202020204" pitchFamily="34" charset="0"/>
              </a:rPr>
              <a:t> </a:t>
            </a:r>
            <a:r>
              <a:rPr lang="it-CH" sz="1930" b="1" dirty="0">
                <a:solidFill>
                  <a:srgbClr val="FF0000"/>
                </a:solidFill>
                <a:latin typeface="+mj-lt"/>
                <a:cs typeface="Helvetica" panose="020B0604020202020204" pitchFamily="34" charset="0"/>
              </a:rPr>
              <a:t>ACQUISIZIONE </a:t>
            </a:r>
            <a:r>
              <a:rPr lang="it-CH" sz="1930" dirty="0">
                <a:solidFill>
                  <a:srgbClr val="002A7E"/>
                </a:solidFill>
                <a:latin typeface="+mj-lt"/>
                <a:cs typeface="Helvetica" panose="020B0604020202020204" pitchFamily="34" charset="0"/>
              </a:rPr>
              <a:t>e </a:t>
            </a:r>
            <a:r>
              <a:rPr lang="it-CH" sz="1930" b="1" dirty="0">
                <a:solidFill>
                  <a:srgbClr val="FF0000"/>
                </a:solidFill>
                <a:latin typeface="+mj-lt"/>
                <a:cs typeface="Helvetica" panose="020B0604020202020204" pitchFamily="34" charset="0"/>
              </a:rPr>
              <a:t>VENDITA</a:t>
            </a:r>
            <a:endParaRPr lang="it-CH" sz="1930" dirty="0">
              <a:solidFill>
                <a:srgbClr val="002A7E"/>
              </a:solidFill>
              <a:latin typeface="+mj-lt"/>
              <a:cs typeface="Helvetica" panose="020B0604020202020204" pitchFamily="34" charset="0"/>
            </a:endParaRPr>
          </a:p>
        </p:txBody>
      </p:sp>
      <p:sp>
        <p:nvSpPr>
          <p:cNvPr id="7" name="Segnaposto numero diapositiva 6"/>
          <p:cNvSpPr>
            <a:spLocks noGrp="1"/>
          </p:cNvSpPr>
          <p:nvPr>
            <p:ph type="sldNum" sz="quarter" idx="4294967295"/>
          </p:nvPr>
        </p:nvSpPr>
        <p:spPr>
          <a:xfrm>
            <a:off x="10154319" y="7329569"/>
            <a:ext cx="434261" cy="249791"/>
          </a:xfrm>
          <a:prstGeom prst="rect">
            <a:avLst/>
          </a:prstGeom>
        </p:spPr>
        <p:txBody>
          <a:bodyPr/>
          <a:lstStyle/>
          <a:p>
            <a:pPr algn="l"/>
            <a:fld id="{4C2AB6C8-8D90-4BFD-B169-CECB02CD3501}" type="slidenum">
              <a:rPr lang="it-CH" smtClean="0"/>
              <a:pPr algn="l"/>
              <a:t>13</a:t>
            </a:fld>
            <a:endParaRPr lang="it-CH" dirty="0"/>
          </a:p>
        </p:txBody>
      </p:sp>
      <p:pic>
        <p:nvPicPr>
          <p:cNvPr id="6" name="Immagine 5">
            <a:extLst>
              <a:ext uri="{FF2B5EF4-FFF2-40B4-BE49-F238E27FC236}">
                <a16:creationId xmlns:a16="http://schemas.microsoft.com/office/drawing/2014/main" id="{90D78543-3912-432B-80AE-6F4FE316CC41}"/>
              </a:ext>
            </a:extLst>
          </p:cNvPr>
          <p:cNvPicPr>
            <a:picLocks noChangeAspect="1"/>
          </p:cNvPicPr>
          <p:nvPr/>
        </p:nvPicPr>
        <p:blipFill rotWithShape="1">
          <a:blip r:embed="rId2"/>
          <a:srcRect l="7456" t="10950" r="9756" b="928"/>
          <a:stretch/>
        </p:blipFill>
        <p:spPr>
          <a:xfrm>
            <a:off x="5550100" y="4506145"/>
            <a:ext cx="4868956" cy="2808500"/>
          </a:xfrm>
          <a:prstGeom prst="rect">
            <a:avLst/>
          </a:prstGeom>
        </p:spPr>
      </p:pic>
      <p:pic>
        <p:nvPicPr>
          <p:cNvPr id="11" name="Immagine 10">
            <a:extLst>
              <a:ext uri="{FF2B5EF4-FFF2-40B4-BE49-F238E27FC236}">
                <a16:creationId xmlns:a16="http://schemas.microsoft.com/office/drawing/2014/main" id="{64D1C895-B647-4729-9929-8401792F685D}"/>
              </a:ext>
            </a:extLst>
          </p:cNvPr>
          <p:cNvPicPr>
            <a:picLocks noChangeAspect="1"/>
          </p:cNvPicPr>
          <p:nvPr/>
        </p:nvPicPr>
        <p:blipFill rotWithShape="1">
          <a:blip r:embed="rId3"/>
          <a:srcRect l="7457" t="10933" r="8266" b="6282"/>
          <a:stretch/>
        </p:blipFill>
        <p:spPr>
          <a:xfrm>
            <a:off x="5550098" y="1580043"/>
            <a:ext cx="4868957" cy="2825955"/>
          </a:xfrm>
          <a:prstGeom prst="rect">
            <a:avLst/>
          </a:prstGeom>
        </p:spPr>
      </p:pic>
      <p:pic>
        <p:nvPicPr>
          <p:cNvPr id="12" name="Immagine 11">
            <a:extLst>
              <a:ext uri="{FF2B5EF4-FFF2-40B4-BE49-F238E27FC236}">
                <a16:creationId xmlns:a16="http://schemas.microsoft.com/office/drawing/2014/main" id="{113E4023-84B2-4C44-B82B-C2EF111A315F}"/>
              </a:ext>
            </a:extLst>
          </p:cNvPr>
          <p:cNvPicPr>
            <a:picLocks noChangeAspect="1"/>
          </p:cNvPicPr>
          <p:nvPr/>
        </p:nvPicPr>
        <p:blipFill rotWithShape="1">
          <a:blip r:embed="rId4"/>
          <a:srcRect l="7485" t="9642" r="9197" b="2672"/>
          <a:stretch/>
        </p:blipFill>
        <p:spPr>
          <a:xfrm>
            <a:off x="401924" y="1580043"/>
            <a:ext cx="4957278" cy="2825955"/>
          </a:xfrm>
          <a:prstGeom prst="rect">
            <a:avLst/>
          </a:prstGeom>
        </p:spPr>
      </p:pic>
      <p:pic>
        <p:nvPicPr>
          <p:cNvPr id="14" name="Immagine 13">
            <a:extLst>
              <a:ext uri="{FF2B5EF4-FFF2-40B4-BE49-F238E27FC236}">
                <a16:creationId xmlns:a16="http://schemas.microsoft.com/office/drawing/2014/main" id="{C9346237-0F82-42CB-85D9-ECA85C16AD10}"/>
              </a:ext>
            </a:extLst>
          </p:cNvPr>
          <p:cNvPicPr>
            <a:picLocks noChangeAspect="1"/>
          </p:cNvPicPr>
          <p:nvPr/>
        </p:nvPicPr>
        <p:blipFill rotWithShape="1">
          <a:blip r:embed="rId5"/>
          <a:srcRect l="7915" t="10932" r="8638" b="5768"/>
          <a:stretch/>
        </p:blipFill>
        <p:spPr>
          <a:xfrm>
            <a:off x="401924" y="4506145"/>
            <a:ext cx="4957278" cy="2808500"/>
          </a:xfrm>
          <a:prstGeom prst="rect">
            <a:avLst/>
          </a:prstGeom>
        </p:spPr>
      </p:pic>
    </p:spTree>
    <p:extLst>
      <p:ext uri="{BB962C8B-B14F-4D97-AF65-F5344CB8AC3E}">
        <p14:creationId xmlns:p14="http://schemas.microsoft.com/office/powerpoint/2010/main" val="1412494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384422" y="7236859"/>
            <a:ext cx="2454593" cy="414062"/>
          </a:xfrm>
        </p:spPr>
        <p:txBody>
          <a:bodyPr/>
          <a:lstStyle/>
          <a:p>
            <a:pPr algn="l"/>
            <a:fld id="{4C2AB6C8-8D90-4BFD-B169-CECB02CD3501}" type="slidenum">
              <a:rPr lang="it-CH" smtClean="0"/>
              <a:pPr algn="l"/>
              <a:t>14</a:t>
            </a:fld>
            <a:endParaRPr lang="it-CH" dirty="0"/>
          </a:p>
        </p:txBody>
      </p:sp>
      <p:sp>
        <p:nvSpPr>
          <p:cNvPr id="8" name="Rettangolo 7"/>
          <p:cNvSpPr/>
          <p:nvPr/>
        </p:nvSpPr>
        <p:spPr>
          <a:xfrm>
            <a:off x="342900" y="1189606"/>
            <a:ext cx="7232897" cy="707886"/>
          </a:xfrm>
          <a:prstGeom prst="rect">
            <a:avLst/>
          </a:prstGeom>
        </p:spPr>
        <p:txBody>
          <a:bodyPr wrap="square">
            <a:spAutoFit/>
          </a:bodyPr>
          <a:lstStyle/>
          <a:p>
            <a:r>
              <a:rPr lang="fr-CH" spc="133" dirty="0">
                <a:solidFill>
                  <a:srgbClr val="FF0000"/>
                </a:solidFill>
                <a:latin typeface="Britannic Bold" panose="020B0903060703020204" pitchFamily="34" charset="0"/>
              </a:rPr>
              <a:t>LETTERA D’INCARICO ESCLUSIVO BUY-SIDE</a:t>
            </a:r>
          </a:p>
          <a:p>
            <a:r>
              <a:rPr lang="it-CH" spc="133" dirty="0">
                <a:solidFill>
                  <a:srgbClr val="002A7E"/>
                </a:solidFill>
                <a:latin typeface="Britannic Bold" panose="020B0903060703020204" pitchFamily="34" charset="0"/>
              </a:rPr>
              <a:t>CONTENUTI principali</a:t>
            </a:r>
            <a:endParaRPr lang="it-CH" dirty="0">
              <a:solidFill>
                <a:srgbClr val="002A7E"/>
              </a:solidFill>
              <a:latin typeface="Arial Black" panose="020B0A04020102020204" pitchFamily="34" charset="0"/>
              <a:cs typeface="Aharoni" panose="02010803020104030203" pitchFamily="2" charset="-79"/>
            </a:endParaRPr>
          </a:p>
        </p:txBody>
      </p:sp>
      <p:sp>
        <p:nvSpPr>
          <p:cNvPr id="6" name="Rectangle 19"/>
          <p:cNvSpPr>
            <a:spLocks noChangeArrowheads="1"/>
          </p:cNvSpPr>
          <p:nvPr/>
        </p:nvSpPr>
        <p:spPr bwMode="auto">
          <a:xfrm>
            <a:off x="4333875" y="2012427"/>
            <a:ext cx="6149261" cy="536644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38" tIns="37769" rIns="75538" bIns="37769">
            <a:spAutoFit/>
          </a:bodyPr>
          <a:lstStyle>
            <a:lvl1pPr defTabSz="912813" eaLnBrk="0" hangingPunct="0">
              <a:defRPr sz="3600">
                <a:solidFill>
                  <a:schemeClr val="tx1"/>
                </a:solidFill>
                <a:latin typeface="Arial" charset="0"/>
                <a:cs typeface="Arial" charset="0"/>
              </a:defRPr>
            </a:lvl1pPr>
            <a:lvl2pPr marL="742950" indent="-285750" defTabSz="912813" eaLnBrk="0" hangingPunct="0">
              <a:defRPr sz="3600">
                <a:solidFill>
                  <a:schemeClr val="tx1"/>
                </a:solidFill>
                <a:latin typeface="Arial" charset="0"/>
                <a:cs typeface="Arial" charset="0"/>
              </a:defRPr>
            </a:lvl2pPr>
            <a:lvl3pPr marL="1143000" indent="-228600" defTabSz="912813" eaLnBrk="0" hangingPunct="0">
              <a:defRPr sz="3600">
                <a:solidFill>
                  <a:schemeClr val="tx1"/>
                </a:solidFill>
                <a:latin typeface="Arial" charset="0"/>
                <a:cs typeface="Arial" charset="0"/>
              </a:defRPr>
            </a:lvl3pPr>
            <a:lvl4pPr marL="1600200" indent="-228600" defTabSz="912813" eaLnBrk="0" hangingPunct="0">
              <a:defRPr sz="3600">
                <a:solidFill>
                  <a:schemeClr val="tx1"/>
                </a:solidFill>
                <a:latin typeface="Arial" charset="0"/>
                <a:cs typeface="Arial" charset="0"/>
              </a:defRPr>
            </a:lvl4pPr>
            <a:lvl5pPr marL="2057400" indent="-228600" defTabSz="912813" eaLnBrk="0" hangingPunct="0">
              <a:defRPr sz="3600">
                <a:solidFill>
                  <a:schemeClr val="tx1"/>
                </a:solidFill>
                <a:latin typeface="Arial" charset="0"/>
                <a:cs typeface="Arial" charset="0"/>
              </a:defRPr>
            </a:lvl5pPr>
            <a:lvl6pPr marL="2514600" indent="-228600" defTabSz="912813" eaLnBrk="0" fontAlgn="base" hangingPunct="0">
              <a:spcBef>
                <a:spcPct val="0"/>
              </a:spcBef>
              <a:spcAft>
                <a:spcPct val="0"/>
              </a:spcAft>
              <a:defRPr sz="3600">
                <a:solidFill>
                  <a:schemeClr val="tx1"/>
                </a:solidFill>
                <a:latin typeface="Arial" charset="0"/>
                <a:cs typeface="Arial" charset="0"/>
              </a:defRPr>
            </a:lvl6pPr>
            <a:lvl7pPr marL="2971800" indent="-228600" defTabSz="912813" eaLnBrk="0" fontAlgn="base" hangingPunct="0">
              <a:spcBef>
                <a:spcPct val="0"/>
              </a:spcBef>
              <a:spcAft>
                <a:spcPct val="0"/>
              </a:spcAft>
              <a:defRPr sz="3600">
                <a:solidFill>
                  <a:schemeClr val="tx1"/>
                </a:solidFill>
                <a:latin typeface="Arial" charset="0"/>
                <a:cs typeface="Arial" charset="0"/>
              </a:defRPr>
            </a:lvl7pPr>
            <a:lvl8pPr marL="3429000" indent="-228600" defTabSz="912813" eaLnBrk="0" fontAlgn="base" hangingPunct="0">
              <a:spcBef>
                <a:spcPct val="0"/>
              </a:spcBef>
              <a:spcAft>
                <a:spcPct val="0"/>
              </a:spcAft>
              <a:defRPr sz="3600">
                <a:solidFill>
                  <a:schemeClr val="tx1"/>
                </a:solidFill>
                <a:latin typeface="Arial" charset="0"/>
                <a:cs typeface="Arial" charset="0"/>
              </a:defRPr>
            </a:lvl8pPr>
            <a:lvl9pPr marL="3886200" indent="-228600" defTabSz="912813" eaLnBrk="0" fontAlgn="base" hangingPunct="0">
              <a:spcBef>
                <a:spcPct val="0"/>
              </a:spcBef>
              <a:spcAft>
                <a:spcPct val="0"/>
              </a:spcAft>
              <a:defRPr sz="3600">
                <a:solidFill>
                  <a:schemeClr val="tx1"/>
                </a:solidFill>
                <a:latin typeface="Arial" charset="0"/>
                <a:cs typeface="Arial" charset="0"/>
              </a:defRPr>
            </a:lvl9pPr>
          </a:lstStyle>
          <a:p>
            <a:pPr marL="285750" indent="-285750" algn="just">
              <a:buFont typeface="Wingdings" panose="05000000000000000000" pitchFamily="2" charset="2"/>
              <a:buChar char="v"/>
            </a:pPr>
            <a:r>
              <a:rPr lang="it-CH" sz="1200" spc="33" dirty="0">
                <a:solidFill>
                  <a:srgbClr val="002A7E"/>
                </a:solidFill>
                <a:latin typeface="+mn-lt"/>
                <a:cs typeface="Aharoni" panose="02010803020104030203" pitchFamily="2" charset="-79"/>
              </a:rPr>
              <a:t>Il contributo distintivo di acquisizione d’azienda o proprietà di HELVIA è fruibile previo conferimento di una </a:t>
            </a:r>
            <a:r>
              <a:rPr lang="it-CH" sz="1200" b="1" spc="33" dirty="0">
                <a:solidFill>
                  <a:srgbClr val="002A7E"/>
                </a:solidFill>
                <a:latin typeface="+mn-lt"/>
                <a:cs typeface="Aharoni" panose="02010803020104030203" pitchFamily="2" charset="-79"/>
              </a:rPr>
              <a:t>"</a:t>
            </a:r>
            <a:r>
              <a:rPr lang="it-CH" sz="1200" b="1" u="sng" spc="33" dirty="0">
                <a:solidFill>
                  <a:srgbClr val="002A7E"/>
                </a:solidFill>
                <a:latin typeface="+mn-lt"/>
                <a:cs typeface="Aharoni" panose="02010803020104030203" pitchFamily="2" charset="-79"/>
              </a:rPr>
              <a:t>Lettera d’Incarico Esclusivo</a:t>
            </a:r>
            <a:r>
              <a:rPr lang="it-CH" sz="1200" b="1" spc="33" dirty="0">
                <a:solidFill>
                  <a:srgbClr val="002A7E"/>
                </a:solidFill>
                <a:latin typeface="+mn-lt"/>
                <a:cs typeface="Aharoni" panose="02010803020104030203" pitchFamily="2" charset="-79"/>
              </a:rPr>
              <a:t> per l’Acquisto d’Azienda o Proprietà (</a:t>
            </a:r>
            <a:r>
              <a:rPr lang="it-CH" sz="1200" b="1" spc="33" dirty="0" err="1">
                <a:solidFill>
                  <a:srgbClr val="002A7E"/>
                </a:solidFill>
                <a:latin typeface="+mn-lt"/>
                <a:cs typeface="Aharoni" panose="02010803020104030203" pitchFamily="2" charset="-79"/>
              </a:rPr>
              <a:t>Buy</a:t>
            </a:r>
            <a:r>
              <a:rPr lang="it-CH" sz="1200" b="1" spc="33" dirty="0">
                <a:solidFill>
                  <a:srgbClr val="002A7E"/>
                </a:solidFill>
                <a:latin typeface="+mn-lt"/>
                <a:cs typeface="Aharoni" panose="02010803020104030203" pitchFamily="2" charset="-79"/>
              </a:rPr>
              <a:t>-side)"</a:t>
            </a:r>
            <a:r>
              <a:rPr lang="it-CH" sz="1200" spc="33" dirty="0">
                <a:solidFill>
                  <a:srgbClr val="002A7E"/>
                </a:solidFill>
                <a:latin typeface="+mn-lt"/>
                <a:cs typeface="Aharoni" panose="02010803020104030203" pitchFamily="2" charset="-79"/>
              </a:rPr>
              <a:t> da parte dei </a:t>
            </a:r>
            <a:r>
              <a:rPr lang="it-CH" sz="1200" i="1" spc="33" dirty="0">
                <a:solidFill>
                  <a:srgbClr val="002A7E"/>
                </a:solidFill>
                <a:latin typeface="+mn-lt"/>
                <a:cs typeface="Aharoni" panose="02010803020104030203" pitchFamily="2" charset="-79"/>
              </a:rPr>
              <a:t>titolari effettivi </a:t>
            </a:r>
            <a:r>
              <a:rPr lang="it-CH" sz="1200" spc="33" dirty="0">
                <a:solidFill>
                  <a:srgbClr val="002A7E"/>
                </a:solidFill>
                <a:latin typeface="+mn-lt"/>
                <a:cs typeface="Aharoni" panose="02010803020104030203" pitchFamily="2" charset="-79"/>
              </a:rPr>
              <a:t>o </a:t>
            </a:r>
            <a:r>
              <a:rPr lang="it-CH" sz="1200" i="1" spc="33" dirty="0">
                <a:solidFill>
                  <a:srgbClr val="002A7E"/>
                </a:solidFill>
                <a:latin typeface="+mn-lt"/>
                <a:cs typeface="Aharoni" panose="02010803020104030203" pitchFamily="2" charset="-79"/>
              </a:rPr>
              <a:t>rappresentanti legali </a:t>
            </a:r>
            <a:r>
              <a:rPr lang="it-CH" sz="1200" spc="33" dirty="0">
                <a:solidFill>
                  <a:srgbClr val="002A7E"/>
                </a:solidFill>
                <a:latin typeface="+mn-lt"/>
                <a:cs typeface="Aharoni" panose="02010803020104030203" pitchFamily="2" charset="-79"/>
              </a:rPr>
              <a:t>del Cliente</a:t>
            </a:r>
          </a:p>
          <a:p>
            <a:pPr algn="just"/>
            <a:endParaRPr lang="it-CH" sz="600" spc="33" dirty="0">
              <a:solidFill>
                <a:srgbClr val="002A7E"/>
              </a:solidFill>
              <a:latin typeface="+mn-lt"/>
              <a:cs typeface="Aharoni" panose="02010803020104030203" pitchFamily="2" charset="-79"/>
            </a:endParaRPr>
          </a:p>
          <a:p>
            <a:pPr marL="180975" indent="-180975">
              <a:buFont typeface="Wingdings" panose="05000000000000000000" pitchFamily="2" charset="2"/>
              <a:buChar char="v"/>
            </a:pP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Indicativamente</a:t>
            </a:r>
            <a:r>
              <a:rPr lang="fr-CH" sz="1200" spc="33" dirty="0">
                <a:solidFill>
                  <a:srgbClr val="002A7E"/>
                </a:solidFill>
                <a:latin typeface="+mn-lt"/>
                <a:cs typeface="Aharoni" panose="02010803020104030203" pitchFamily="2" charset="-79"/>
              </a:rPr>
              <a:t>, la </a:t>
            </a:r>
            <a:r>
              <a:rPr lang="fr-CH" sz="1200" spc="33" dirty="0" err="1">
                <a:solidFill>
                  <a:srgbClr val="002A7E"/>
                </a:solidFill>
                <a:latin typeface="+mn-lt"/>
                <a:cs typeface="Aharoni" panose="02010803020104030203" pitchFamily="2" charset="-79"/>
              </a:rPr>
              <a:t>Lettera</a:t>
            </a:r>
            <a:r>
              <a:rPr lang="fr-CH" sz="1200" spc="33" dirty="0">
                <a:solidFill>
                  <a:srgbClr val="002A7E"/>
                </a:solidFill>
                <a:latin typeface="+mn-lt"/>
                <a:cs typeface="Aharoni" panose="02010803020104030203" pitchFamily="2" charset="-79"/>
              </a:rPr>
              <a:t> d’</a:t>
            </a:r>
            <a:r>
              <a:rPr lang="fr-CH" sz="1200" spc="33" dirty="0" err="1">
                <a:solidFill>
                  <a:srgbClr val="002A7E"/>
                </a:solidFill>
                <a:latin typeface="+mn-lt"/>
                <a:cs typeface="Aharoni" panose="02010803020104030203" pitchFamily="2" charset="-79"/>
              </a:rPr>
              <a:t>Incarico</a:t>
            </a:r>
            <a:r>
              <a:rPr lang="fr-CH" sz="1200" spc="33" dirty="0">
                <a:solidFill>
                  <a:srgbClr val="002A7E"/>
                </a:solidFill>
                <a:latin typeface="+mn-lt"/>
                <a:cs typeface="Aharoni" panose="02010803020104030203" pitchFamily="2" charset="-79"/>
              </a:rPr>
              <a:t> ad HELVIA </a:t>
            </a:r>
            <a:r>
              <a:rPr lang="fr-CH" sz="1200" spc="33" dirty="0" err="1">
                <a:solidFill>
                  <a:srgbClr val="002A7E"/>
                </a:solidFill>
                <a:latin typeface="+mn-lt"/>
                <a:cs typeface="Aharoni" panose="02010803020104030203" pitchFamily="2" charset="-79"/>
              </a:rPr>
              <a:t>include</a:t>
            </a:r>
            <a:r>
              <a:rPr lang="fr-CH" sz="1200" spc="33" dirty="0">
                <a:solidFill>
                  <a:srgbClr val="002A7E"/>
                </a:solidFill>
                <a:latin typeface="+mn-lt"/>
                <a:cs typeface="Aharoni" panose="02010803020104030203" pitchFamily="2" charset="-79"/>
              </a:rPr>
              <a:t> i </a:t>
            </a:r>
            <a:r>
              <a:rPr lang="fr-CH" sz="1200" spc="33" dirty="0" err="1">
                <a:solidFill>
                  <a:srgbClr val="002A7E"/>
                </a:solidFill>
                <a:latin typeface="+mn-lt"/>
                <a:cs typeface="Aharoni" panose="02010803020104030203" pitchFamily="2" charset="-79"/>
              </a:rPr>
              <a:t>seguenti</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servizi</a:t>
            </a:r>
            <a:r>
              <a:rPr lang="fr-CH" sz="1200" spc="33" dirty="0">
                <a:solidFill>
                  <a:srgbClr val="002A7E"/>
                </a:solidFill>
                <a:latin typeface="+mn-lt"/>
                <a:cs typeface="Aharoni" panose="02010803020104030203" pitchFamily="2" charset="-79"/>
              </a:rPr>
              <a:t>:</a:t>
            </a:r>
          </a:p>
          <a:p>
            <a:endParaRPr lang="fr-CH" sz="600" spc="33" dirty="0">
              <a:solidFill>
                <a:srgbClr val="002A7E"/>
              </a:solidFill>
              <a:latin typeface="+mn-lt"/>
              <a:cs typeface="Aharoni" panose="02010803020104030203" pitchFamily="2" charset="-79"/>
            </a:endParaRPr>
          </a:p>
          <a:p>
            <a:pPr marL="523875" lvl="1" indent="-168275" algn="just">
              <a:buFont typeface="+mj-lt"/>
              <a:buAutoNum type="arabicParenR"/>
            </a:pPr>
            <a:r>
              <a:rPr lang="fr-CH" sz="1200" i="1" spc="33" dirty="0">
                <a:solidFill>
                  <a:srgbClr val="002A7E"/>
                </a:solidFill>
                <a:latin typeface="+mn-lt"/>
                <a:cs typeface="Aharoni" panose="02010803020104030203" pitchFamily="2" charset="-79"/>
              </a:rPr>
              <a:t>la </a:t>
            </a:r>
            <a:r>
              <a:rPr lang="fr-CH" sz="1200" i="1" spc="33" dirty="0" err="1">
                <a:solidFill>
                  <a:srgbClr val="002A7E"/>
                </a:solidFill>
                <a:latin typeface="+mn-lt"/>
                <a:cs typeface="Aharoni" panose="02010803020104030203" pitchFamily="2" charset="-79"/>
              </a:rPr>
              <a:t>pianificazione</a:t>
            </a:r>
            <a:r>
              <a:rPr lang="fr-CH" sz="1200" i="1" spc="33" dirty="0">
                <a:solidFill>
                  <a:srgbClr val="002A7E"/>
                </a:solidFill>
                <a:latin typeface="+mn-lt"/>
                <a:cs typeface="Aharoni" panose="02010803020104030203" pitchFamily="2" charset="-79"/>
              </a:rPr>
              <a:t> </a:t>
            </a:r>
            <a:r>
              <a:rPr lang="fr-CH" sz="1200" i="1" spc="33" dirty="0" err="1">
                <a:solidFill>
                  <a:srgbClr val="002A7E"/>
                </a:solidFill>
                <a:latin typeface="+mn-lt"/>
                <a:cs typeface="Aharoni" panose="02010803020104030203" pitchFamily="2" charset="-79"/>
              </a:rPr>
              <a:t>dell’acquisizione</a:t>
            </a:r>
            <a:r>
              <a:rPr lang="fr-CH" sz="1200" i="1" spc="33" dirty="0">
                <a:solidFill>
                  <a:srgbClr val="002A7E"/>
                </a:solidFill>
                <a:latin typeface="+mn-lt"/>
                <a:cs typeface="Aharoni" panose="02010803020104030203" pitchFamily="2" charset="-79"/>
              </a:rPr>
              <a:t> </a:t>
            </a:r>
          </a:p>
          <a:p>
            <a:pPr marL="523875" lvl="1" indent="-168275" algn="just">
              <a:buFont typeface="+mj-lt"/>
              <a:buAutoNum type="arabicParenR"/>
            </a:pPr>
            <a:r>
              <a:rPr lang="fr-CH" sz="1200" i="1" spc="33" dirty="0">
                <a:solidFill>
                  <a:srgbClr val="002A7E"/>
                </a:solidFill>
                <a:latin typeface="+mn-lt"/>
                <a:cs typeface="Aharoni" panose="02010803020104030203" pitchFamily="2" charset="-79"/>
              </a:rPr>
              <a:t>la </a:t>
            </a:r>
            <a:r>
              <a:rPr lang="it-IT" sz="1200" i="1" spc="33" dirty="0">
                <a:solidFill>
                  <a:srgbClr val="002A7E"/>
                </a:solidFill>
                <a:latin typeface="+mn-lt"/>
                <a:cs typeface="Aharoni" panose="02010803020104030203" pitchFamily="2" charset="-79"/>
              </a:rPr>
              <a:t>ricerca, il contatto riservato e la presentazione al Cliente dei potenziali Venditori dei target selezionati da HELVIA;</a:t>
            </a:r>
          </a:p>
          <a:p>
            <a:pPr marL="523875" lvl="1" indent="-168275" algn="just">
              <a:buFont typeface="+mj-lt"/>
              <a:buAutoNum type="arabicParenR"/>
            </a:pPr>
            <a:r>
              <a:rPr lang="it-IT" sz="1200" i="1" spc="33" dirty="0">
                <a:solidFill>
                  <a:srgbClr val="002A7E"/>
                </a:solidFill>
                <a:latin typeface="+mn-lt"/>
                <a:cs typeface="Aharoni" panose="02010803020104030203" pitchFamily="2" charset="-79"/>
              </a:rPr>
              <a:t>l’organizzazione degli incontri, la guida e l’assistenza di HELVIA al Cliente nella fase di </a:t>
            </a:r>
            <a:r>
              <a:rPr lang="it-IT" sz="1200" i="1" spc="33" dirty="0" err="1">
                <a:solidFill>
                  <a:srgbClr val="002A7E"/>
                </a:solidFill>
                <a:latin typeface="+mn-lt"/>
                <a:cs typeface="Aharoni" panose="02010803020104030203" pitchFamily="2" charset="-79"/>
              </a:rPr>
              <a:t>pre</a:t>
            </a:r>
            <a:r>
              <a:rPr lang="it-IT" sz="1200" i="1" spc="33" dirty="0">
                <a:solidFill>
                  <a:srgbClr val="002A7E"/>
                </a:solidFill>
                <a:latin typeface="+mn-lt"/>
                <a:cs typeface="Aharoni" panose="02010803020104030203" pitchFamily="2" charset="-79"/>
              </a:rPr>
              <a:t>-trattativa con la controparte, sino all’accettazione della </a:t>
            </a:r>
            <a:r>
              <a:rPr lang="it-IT" sz="1200" i="1" spc="33" dirty="0" err="1">
                <a:solidFill>
                  <a:srgbClr val="002A7E"/>
                </a:solidFill>
                <a:latin typeface="+mn-lt"/>
                <a:cs typeface="Aharoni" panose="02010803020104030203" pitchFamily="2" charset="-79"/>
              </a:rPr>
              <a:t>LoI</a:t>
            </a:r>
            <a:r>
              <a:rPr lang="it-IT" sz="1200" i="1" spc="33" dirty="0">
                <a:solidFill>
                  <a:srgbClr val="002A7E"/>
                </a:solidFill>
                <a:latin typeface="+mn-lt"/>
                <a:cs typeface="Aharoni" panose="02010803020104030203" pitchFamily="2" charset="-79"/>
              </a:rPr>
              <a:t>/</a:t>
            </a:r>
            <a:r>
              <a:rPr lang="it-IT" sz="1200" i="1" spc="33" dirty="0" err="1">
                <a:solidFill>
                  <a:srgbClr val="002A7E"/>
                </a:solidFill>
                <a:latin typeface="+mn-lt"/>
                <a:cs typeface="Aharoni" panose="02010803020104030203" pitchFamily="2" charset="-79"/>
              </a:rPr>
              <a:t>MoU</a:t>
            </a:r>
            <a:r>
              <a:rPr lang="it-IT" sz="1200" i="1" spc="33" dirty="0">
                <a:solidFill>
                  <a:srgbClr val="002A7E"/>
                </a:solidFill>
                <a:latin typeface="+mn-lt"/>
                <a:cs typeface="Aharoni" panose="02010803020104030203" pitchFamily="2" charset="-79"/>
              </a:rPr>
              <a:t>/NBO</a:t>
            </a:r>
          </a:p>
          <a:p>
            <a:pPr marL="523875" lvl="1" indent="-168275" algn="just">
              <a:buFont typeface="+mj-lt"/>
              <a:buAutoNum type="arabicParenR"/>
            </a:pPr>
            <a:r>
              <a:rPr lang="it-IT" sz="1200" i="1" spc="33" dirty="0">
                <a:solidFill>
                  <a:srgbClr val="002A7E"/>
                </a:solidFill>
                <a:latin typeface="+mn-lt"/>
                <a:cs typeface="Aharoni" panose="02010803020104030203" pitchFamily="2" charset="-79"/>
              </a:rPr>
              <a:t>la guida e l’assistenza negoziale al Cliente durante la fase di due diligence, strutturazione e negoziazione dei termini con la controparte</a:t>
            </a:r>
          </a:p>
          <a:p>
            <a:pPr marL="523875" lvl="1" indent="-168275" algn="just">
              <a:buFont typeface="+mj-lt"/>
              <a:buAutoNum type="arabicParenR"/>
            </a:pPr>
            <a:r>
              <a:rPr lang="it-IT" sz="1200" i="1" spc="33" dirty="0">
                <a:solidFill>
                  <a:srgbClr val="002A7E"/>
                </a:solidFill>
                <a:latin typeface="+mn-lt"/>
                <a:cs typeface="Aharoni" panose="02010803020104030203" pitchFamily="2" charset="-79"/>
              </a:rPr>
              <a:t> il coordinamento del progetto d’acquisizione sino alla fase di sottoscrizione e perfezionamento degli accordi finali intercorsi tra Cliente e controparte (Parti)</a:t>
            </a:r>
          </a:p>
          <a:p>
            <a:pPr marL="355600" lvl="1" indent="0" algn="just"/>
            <a:endParaRPr lang="it-IT" sz="600" spc="33" dirty="0">
              <a:solidFill>
                <a:srgbClr val="002A7E"/>
              </a:solidFill>
              <a:latin typeface="+mn-lt"/>
              <a:cs typeface="Aharoni" panose="02010803020104030203" pitchFamily="2" charset="-79"/>
            </a:endParaRPr>
          </a:p>
          <a:p>
            <a:pPr marL="355600" lvl="1" indent="0" algn="just"/>
            <a:r>
              <a:rPr lang="it-IT" sz="1200" spc="33" dirty="0">
                <a:solidFill>
                  <a:srgbClr val="002A7E"/>
                </a:solidFill>
                <a:latin typeface="+mn-lt"/>
                <a:cs typeface="Aharoni" panose="02010803020104030203" pitchFamily="2" charset="-79"/>
              </a:rPr>
              <a:t>Eventuali prestazioni professionali aggiuntive (</a:t>
            </a:r>
            <a:r>
              <a:rPr lang="it-IT" sz="1200" i="1" spc="33" dirty="0">
                <a:solidFill>
                  <a:srgbClr val="002A7E"/>
                </a:solidFill>
                <a:latin typeface="+mn-lt"/>
                <a:cs typeface="Aharoni" panose="02010803020104030203" pitchFamily="2" charset="-79"/>
              </a:rPr>
              <a:t>à la carte</a:t>
            </a:r>
            <a:r>
              <a:rPr lang="it-IT" sz="1200" spc="33" dirty="0">
                <a:solidFill>
                  <a:srgbClr val="002A7E"/>
                </a:solidFill>
                <a:latin typeface="+mn-lt"/>
                <a:cs typeface="Aharoni" panose="02010803020104030203" pitchFamily="2" charset="-79"/>
              </a:rPr>
              <a:t>) richieste dal Cliente in relazione alle specifiche necessità emerse durante il processo d’acquisizione, sono escluse dalla portata della Lettera d’Incarico e da regolarsi a parte</a:t>
            </a:r>
          </a:p>
          <a:p>
            <a:endParaRPr lang="fr-CH" sz="600" spc="33" dirty="0">
              <a:solidFill>
                <a:srgbClr val="002A7E"/>
              </a:solidFill>
              <a:latin typeface="+mn-lt"/>
              <a:cs typeface="Aharoni" panose="02010803020104030203" pitchFamily="2" charset="-79"/>
            </a:endParaRPr>
          </a:p>
          <a:p>
            <a:pPr marL="285750" indent="-285750" algn="just">
              <a:buFont typeface="Wingdings" panose="05000000000000000000" pitchFamily="2" charset="2"/>
              <a:buChar char="v"/>
            </a:pPr>
            <a:r>
              <a:rPr lang="fr-CH" sz="1200" spc="33" dirty="0">
                <a:solidFill>
                  <a:srgbClr val="002A7E"/>
                </a:solidFill>
                <a:latin typeface="+mn-lt"/>
                <a:cs typeface="Aharoni" panose="02010803020104030203" pitchFamily="2" charset="-79"/>
              </a:rPr>
              <a:t>L’</a:t>
            </a:r>
            <a:r>
              <a:rPr lang="fr-CH" sz="1200" spc="33" dirty="0" err="1">
                <a:solidFill>
                  <a:srgbClr val="002A7E"/>
                </a:solidFill>
                <a:latin typeface="+mn-lt"/>
                <a:cs typeface="Aharoni" panose="02010803020104030203" pitchFamily="2" charset="-79"/>
              </a:rPr>
              <a:t>incarico</a:t>
            </a:r>
            <a:r>
              <a:rPr lang="fr-CH" sz="1200" spc="33" dirty="0">
                <a:solidFill>
                  <a:srgbClr val="002A7E"/>
                </a:solidFill>
                <a:latin typeface="+mn-lt"/>
                <a:cs typeface="Aharoni" panose="02010803020104030203" pitchFamily="2" charset="-79"/>
              </a:rPr>
              <a:t> ad HELVIA è </a:t>
            </a:r>
            <a:r>
              <a:rPr lang="fr-CH" sz="1200" spc="33" dirty="0" err="1">
                <a:solidFill>
                  <a:srgbClr val="002A7E"/>
                </a:solidFill>
                <a:latin typeface="+mn-lt"/>
                <a:cs typeface="Aharoni" panose="02010803020104030203" pitchFamily="2" charset="-79"/>
              </a:rPr>
              <a:t>normalmente</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conferito</a:t>
            </a:r>
            <a:r>
              <a:rPr lang="fr-CH" sz="1200" spc="33" dirty="0">
                <a:solidFill>
                  <a:srgbClr val="002A7E"/>
                </a:solidFill>
                <a:latin typeface="+mn-lt"/>
                <a:cs typeface="Aharoni" panose="02010803020104030203" pitchFamily="2" charset="-79"/>
              </a:rPr>
              <a:t> per la </a:t>
            </a:r>
            <a:r>
              <a:rPr lang="fr-CH" sz="1200" spc="33" dirty="0" err="1">
                <a:solidFill>
                  <a:srgbClr val="002A7E"/>
                </a:solidFill>
                <a:latin typeface="+mn-lt"/>
                <a:cs typeface="Aharoni" panose="02010803020104030203" pitchFamily="2" charset="-79"/>
              </a:rPr>
              <a:t>durata</a:t>
            </a:r>
            <a:r>
              <a:rPr lang="fr-CH" sz="1200" spc="33" dirty="0">
                <a:solidFill>
                  <a:srgbClr val="002A7E"/>
                </a:solidFill>
                <a:latin typeface="+mn-lt"/>
                <a:cs typeface="Aharoni" panose="02010803020104030203" pitchFamily="2" charset="-79"/>
              </a:rPr>
              <a:t> di </a:t>
            </a:r>
            <a:r>
              <a:rPr lang="fr-CH" sz="1200" b="1" spc="33" dirty="0">
                <a:solidFill>
                  <a:srgbClr val="002A7E"/>
                </a:solidFill>
                <a:latin typeface="+mn-lt"/>
                <a:cs typeface="Aharoni" panose="02010803020104030203" pitchFamily="2" charset="-79"/>
              </a:rPr>
              <a:t>9</a:t>
            </a:r>
            <a:r>
              <a:rPr lang="fr-CH" sz="1200" spc="33" dirty="0">
                <a:solidFill>
                  <a:srgbClr val="002A7E"/>
                </a:solidFill>
                <a:latin typeface="+mn-lt"/>
                <a:cs typeface="Aharoni" panose="02010803020104030203" pitchFamily="2" charset="-79"/>
              </a:rPr>
              <a:t>-</a:t>
            </a:r>
            <a:r>
              <a:rPr lang="fr-CH" sz="1200" b="1" spc="33" dirty="0">
                <a:solidFill>
                  <a:srgbClr val="002A7E"/>
                </a:solidFill>
                <a:latin typeface="+mn-lt"/>
                <a:cs typeface="Aharoni" panose="02010803020104030203" pitchFamily="2" charset="-79"/>
              </a:rPr>
              <a:t>12 </a:t>
            </a:r>
            <a:r>
              <a:rPr lang="fr-CH" sz="1200" b="1" spc="33" dirty="0" err="1">
                <a:solidFill>
                  <a:srgbClr val="002A7E"/>
                </a:solidFill>
                <a:latin typeface="+mn-lt"/>
                <a:cs typeface="Aharoni" panose="02010803020104030203" pitchFamily="2" charset="-79"/>
              </a:rPr>
              <a:t>mesi</a:t>
            </a:r>
            <a:r>
              <a:rPr lang="fr-CH" sz="1200" b="1" spc="33" dirty="0">
                <a:solidFill>
                  <a:srgbClr val="002A7E"/>
                </a:solidFill>
                <a:latin typeface="+mn-lt"/>
                <a:cs typeface="Aharoni" panose="02010803020104030203" pitchFamily="2" charset="-79"/>
              </a:rPr>
              <a:t> </a:t>
            </a:r>
            <a:r>
              <a:rPr lang="fr-CH" sz="1200" spc="33" dirty="0">
                <a:solidFill>
                  <a:srgbClr val="002A7E"/>
                </a:solidFill>
                <a:latin typeface="+mn-lt"/>
                <a:cs typeface="Aharoni" panose="02010803020104030203" pitchFamily="2" charset="-79"/>
              </a:rPr>
              <a:t>e si </a:t>
            </a:r>
            <a:r>
              <a:rPr lang="fr-CH" sz="1200" spc="33" dirty="0" err="1">
                <a:solidFill>
                  <a:srgbClr val="002A7E"/>
                </a:solidFill>
                <a:latin typeface="+mn-lt"/>
                <a:cs typeface="Aharoni" panose="02010803020104030203" pitchFamily="2" charset="-79"/>
              </a:rPr>
              <a:t>rinnova</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automaticamente</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nel</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caso</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sussistano</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attività</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negoziali</a:t>
            </a:r>
            <a:r>
              <a:rPr lang="fr-CH" sz="1200" spc="33" dirty="0">
                <a:solidFill>
                  <a:srgbClr val="002A7E"/>
                </a:solidFill>
                <a:latin typeface="+mn-lt"/>
                <a:cs typeface="Aharoni" panose="02010803020104030203" pitchFamily="2" charset="-79"/>
              </a:rPr>
              <a:t> in corso da parte del Cliente con </a:t>
            </a:r>
            <a:r>
              <a:rPr lang="fr-CH" sz="1200" spc="33" dirty="0" err="1">
                <a:solidFill>
                  <a:srgbClr val="002A7E"/>
                </a:solidFill>
                <a:latin typeface="+mn-lt"/>
                <a:cs typeface="Aharoni" panose="02010803020104030203" pitchFamily="2" charset="-79"/>
              </a:rPr>
              <a:t>uno</a:t>
            </a:r>
            <a:r>
              <a:rPr lang="fr-CH" sz="1200" spc="33" dirty="0">
                <a:solidFill>
                  <a:srgbClr val="002A7E"/>
                </a:solidFill>
                <a:latin typeface="+mn-lt"/>
                <a:cs typeface="Aharoni" panose="02010803020104030203" pitchFamily="2" charset="-79"/>
              </a:rPr>
              <a:t> o piu’ </a:t>
            </a:r>
            <a:r>
              <a:rPr lang="fr-CH" sz="1200" spc="33" dirty="0" err="1">
                <a:solidFill>
                  <a:srgbClr val="002A7E"/>
                </a:solidFill>
                <a:latin typeface="+mn-lt"/>
                <a:cs typeface="Aharoni" panose="02010803020104030203" pitchFamily="2" charset="-79"/>
              </a:rPr>
              <a:t>potenziali</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Venditori</a:t>
            </a:r>
            <a:r>
              <a:rPr lang="fr-CH" sz="1200" spc="33" dirty="0">
                <a:solidFill>
                  <a:srgbClr val="002A7E"/>
                </a:solidFill>
                <a:latin typeface="+mn-lt"/>
                <a:cs typeface="Aharoni" panose="02010803020104030203" pitchFamily="2" charset="-79"/>
              </a:rPr>
              <a:t> di </a:t>
            </a:r>
            <a:r>
              <a:rPr lang="fr-CH" sz="1200" spc="33" dirty="0" err="1">
                <a:solidFill>
                  <a:srgbClr val="002A7E"/>
                </a:solidFill>
                <a:latin typeface="+mn-lt"/>
                <a:cs typeface="Aharoni" panose="02010803020104030203" pitchFamily="2" charset="-79"/>
              </a:rPr>
              <a:t>target</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presentati</a:t>
            </a:r>
            <a:r>
              <a:rPr lang="fr-CH" sz="1200" spc="33" dirty="0">
                <a:solidFill>
                  <a:srgbClr val="002A7E"/>
                </a:solidFill>
                <a:latin typeface="+mn-lt"/>
                <a:cs typeface="Aharoni" panose="02010803020104030203" pitchFamily="2" charset="-79"/>
              </a:rPr>
              <a:t> da HELVIA</a:t>
            </a:r>
          </a:p>
          <a:p>
            <a:r>
              <a:rPr lang="fr-CH" sz="600" spc="33" dirty="0">
                <a:solidFill>
                  <a:srgbClr val="002A7E"/>
                </a:solidFill>
                <a:latin typeface="+mn-lt"/>
                <a:cs typeface="Aharoni" panose="02010803020104030203" pitchFamily="2" charset="-79"/>
              </a:rPr>
              <a:t> </a:t>
            </a:r>
          </a:p>
          <a:p>
            <a:pPr marL="180975" indent="-180975">
              <a:buFont typeface="Wingdings" panose="05000000000000000000" pitchFamily="2" charset="2"/>
              <a:buChar char="v"/>
            </a:pPr>
            <a:r>
              <a:rPr lang="fr-CH" sz="1200" spc="33" dirty="0">
                <a:solidFill>
                  <a:srgbClr val="002A7E"/>
                </a:solidFill>
                <a:latin typeface="+mn-lt"/>
                <a:cs typeface="Aharoni" panose="02010803020104030203" pitchFamily="2" charset="-79"/>
              </a:rPr>
              <a:t>   La </a:t>
            </a:r>
            <a:r>
              <a:rPr lang="fr-CH" sz="1200" spc="33" dirty="0" err="1">
                <a:solidFill>
                  <a:srgbClr val="002A7E"/>
                </a:solidFill>
                <a:latin typeface="+mn-lt"/>
                <a:cs typeface="Aharoni" panose="02010803020104030203" pitchFamily="2" charset="-79"/>
              </a:rPr>
              <a:t>Lettera</a:t>
            </a:r>
            <a:r>
              <a:rPr lang="fr-CH" sz="1200" spc="33" dirty="0">
                <a:solidFill>
                  <a:srgbClr val="002A7E"/>
                </a:solidFill>
                <a:latin typeface="+mn-lt"/>
                <a:cs typeface="Aharoni" panose="02010803020104030203" pitchFamily="2" charset="-79"/>
              </a:rPr>
              <a:t> d’</a:t>
            </a:r>
            <a:r>
              <a:rPr lang="fr-CH" sz="1200" spc="33" dirty="0" err="1">
                <a:solidFill>
                  <a:srgbClr val="002A7E"/>
                </a:solidFill>
                <a:latin typeface="+mn-lt"/>
                <a:cs typeface="Aharoni" panose="02010803020104030203" pitchFamily="2" charset="-79"/>
              </a:rPr>
              <a:t>Incarico</a:t>
            </a:r>
            <a:r>
              <a:rPr lang="fr-CH" sz="1200" spc="33" dirty="0">
                <a:solidFill>
                  <a:srgbClr val="002A7E"/>
                </a:solidFill>
                <a:latin typeface="+mn-lt"/>
                <a:cs typeface="Aharoni" panose="02010803020104030203" pitchFamily="2" charset="-79"/>
              </a:rPr>
              <a:t> di HELVIA è </a:t>
            </a:r>
            <a:r>
              <a:rPr lang="fr-CH" sz="1200" spc="33" dirty="0" err="1">
                <a:solidFill>
                  <a:srgbClr val="002A7E"/>
                </a:solidFill>
                <a:latin typeface="+mn-lt"/>
                <a:cs typeface="Aharoni" panose="02010803020104030203" pitchFamily="2" charset="-79"/>
              </a:rPr>
              <a:t>corredata</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dai</a:t>
            </a:r>
            <a:r>
              <a:rPr lang="fr-CH" sz="1200" spc="33" dirty="0">
                <a:solidFill>
                  <a:srgbClr val="002A7E"/>
                </a:solidFill>
                <a:latin typeface="+mn-lt"/>
                <a:cs typeface="Aharoni" panose="02010803020104030203" pitchFamily="2" charset="-79"/>
              </a:rPr>
              <a:t> </a:t>
            </a:r>
            <a:r>
              <a:rPr lang="fr-CH" sz="1200" spc="33" dirty="0" err="1">
                <a:solidFill>
                  <a:srgbClr val="002A7E"/>
                </a:solidFill>
                <a:latin typeface="+mn-lt"/>
                <a:cs typeface="Aharoni" panose="02010803020104030203" pitchFamily="2" charset="-79"/>
              </a:rPr>
              <a:t>seguenti</a:t>
            </a:r>
            <a:r>
              <a:rPr lang="fr-CH" sz="1200" spc="33" dirty="0">
                <a:solidFill>
                  <a:srgbClr val="002A7E"/>
                </a:solidFill>
                <a:latin typeface="+mn-lt"/>
                <a:cs typeface="Aharoni" panose="02010803020104030203" pitchFamily="2" charset="-79"/>
              </a:rPr>
              <a:t> </a:t>
            </a:r>
            <a:r>
              <a:rPr lang="fr-CH" sz="1200" b="1" spc="33" dirty="0" err="1">
                <a:solidFill>
                  <a:srgbClr val="002A7E"/>
                </a:solidFill>
                <a:latin typeface="+mn-lt"/>
                <a:cs typeface="Aharoni" panose="02010803020104030203" pitchFamily="2" charset="-79"/>
              </a:rPr>
              <a:t>Allegati</a:t>
            </a:r>
            <a:r>
              <a:rPr lang="fr-CH" sz="1200" spc="33" dirty="0">
                <a:solidFill>
                  <a:srgbClr val="002A7E"/>
                </a:solidFill>
                <a:latin typeface="+mn-lt"/>
                <a:cs typeface="Aharoni" panose="02010803020104030203" pitchFamily="2" charset="-79"/>
              </a:rPr>
              <a:t>: </a:t>
            </a:r>
          </a:p>
          <a:p>
            <a:endParaRPr lang="fr-CH" sz="600" spc="33" dirty="0">
              <a:solidFill>
                <a:srgbClr val="002A7E"/>
              </a:solidFill>
              <a:latin typeface="+mn-lt"/>
              <a:cs typeface="Aharoni" panose="02010803020104030203" pitchFamily="2" charset="-79"/>
            </a:endParaRPr>
          </a:p>
          <a:p>
            <a:pPr marL="171450" indent="9525">
              <a:lnSpc>
                <a:spcPts val="1700"/>
              </a:lnSpc>
              <a:buFont typeface="Wingdings" panose="05000000000000000000" pitchFamily="2" charset="2"/>
              <a:buChar char="§"/>
            </a:pPr>
            <a:r>
              <a:rPr lang="fr-CH" sz="1200" spc="33" dirty="0">
                <a:solidFill>
                  <a:srgbClr val="002A7E"/>
                </a:solidFill>
                <a:latin typeface="+mn-lt"/>
                <a:cs typeface="Aharoni" panose="02010803020104030203" pitchFamily="2" charset="-79"/>
              </a:rPr>
              <a:t> </a:t>
            </a:r>
            <a:r>
              <a:rPr lang="fr-CH" sz="1200" b="1" i="1" spc="33" dirty="0" err="1">
                <a:solidFill>
                  <a:srgbClr val="002A7E"/>
                </a:solidFill>
                <a:latin typeface="+mn-lt"/>
                <a:cs typeface="Aharoni" panose="02010803020104030203" pitchFamily="2" charset="-79"/>
              </a:rPr>
              <a:t>Condizioni</a:t>
            </a:r>
            <a:r>
              <a:rPr lang="fr-CH" sz="1200" b="1" i="1" spc="33" dirty="0">
                <a:solidFill>
                  <a:srgbClr val="002A7E"/>
                </a:solidFill>
                <a:latin typeface="+mn-lt"/>
                <a:cs typeface="Aharoni" panose="02010803020104030203" pitchFamily="2" charset="-79"/>
              </a:rPr>
              <a:t> Generali d’</a:t>
            </a:r>
            <a:r>
              <a:rPr lang="fr-CH" sz="1200" b="1" i="1" spc="33" dirty="0" err="1">
                <a:solidFill>
                  <a:srgbClr val="002A7E"/>
                </a:solidFill>
                <a:latin typeface="+mn-lt"/>
                <a:cs typeface="Aharoni" panose="02010803020104030203" pitchFamily="2" charset="-79"/>
              </a:rPr>
              <a:t>Incarico</a:t>
            </a:r>
            <a:endParaRPr lang="fr-CH" sz="1200" b="1" i="1" spc="33" dirty="0">
              <a:solidFill>
                <a:srgbClr val="002A7E"/>
              </a:solidFill>
              <a:latin typeface="+mn-lt"/>
              <a:cs typeface="Aharoni" panose="02010803020104030203" pitchFamily="2" charset="-79"/>
            </a:endParaRPr>
          </a:p>
          <a:p>
            <a:pPr marL="171450" indent="9525">
              <a:lnSpc>
                <a:spcPts val="1700"/>
              </a:lnSpc>
              <a:buFont typeface="Wingdings" panose="05000000000000000000" pitchFamily="2" charset="2"/>
              <a:buChar char="§"/>
            </a:pPr>
            <a:r>
              <a:rPr lang="fr-CH" sz="1200" b="1" i="1" spc="33" dirty="0">
                <a:solidFill>
                  <a:srgbClr val="002A7E"/>
                </a:solidFill>
                <a:latin typeface="+mn-lt"/>
                <a:cs typeface="Aharoni" panose="02010803020104030203" pitchFamily="2" charset="-79"/>
              </a:rPr>
              <a:t> Accordo di </a:t>
            </a:r>
            <a:r>
              <a:rPr lang="fr-CH" sz="1200" b="1" i="1" spc="33" dirty="0" err="1">
                <a:solidFill>
                  <a:srgbClr val="002A7E"/>
                </a:solidFill>
                <a:latin typeface="+mn-lt"/>
                <a:cs typeface="Aharoni" panose="02010803020104030203" pitchFamily="2" charset="-79"/>
              </a:rPr>
              <a:t>Riservatezza</a:t>
            </a:r>
            <a:r>
              <a:rPr lang="fr-CH" sz="1200" b="1" i="1" spc="33" dirty="0">
                <a:solidFill>
                  <a:srgbClr val="002A7E"/>
                </a:solidFill>
                <a:latin typeface="+mn-lt"/>
                <a:cs typeface="Aharoni" panose="02010803020104030203" pitchFamily="2" charset="-79"/>
              </a:rPr>
              <a:t> </a:t>
            </a:r>
            <a:r>
              <a:rPr lang="fr-CH" sz="1200" i="1" spc="33" dirty="0">
                <a:solidFill>
                  <a:srgbClr val="002A7E"/>
                </a:solidFill>
                <a:latin typeface="+mn-lt"/>
                <a:cs typeface="Aharoni" panose="02010803020104030203" pitchFamily="2" charset="-79"/>
              </a:rPr>
              <a:t>(NDA)</a:t>
            </a:r>
            <a:endParaRPr lang="fr-CH" sz="1200" spc="33" dirty="0">
              <a:solidFill>
                <a:srgbClr val="002A7E"/>
              </a:solidFill>
              <a:latin typeface="+mn-lt"/>
              <a:cs typeface="Aharoni" panose="02010803020104030203" pitchFamily="2" charset="-79"/>
            </a:endParaRPr>
          </a:p>
          <a:p>
            <a:pPr marL="171450" indent="9525">
              <a:lnSpc>
                <a:spcPts val="1700"/>
              </a:lnSpc>
              <a:buFont typeface="Wingdings" panose="05000000000000000000" pitchFamily="2" charset="2"/>
              <a:buChar char="§"/>
            </a:pPr>
            <a:r>
              <a:rPr lang="fr-CH" sz="1200" spc="33" dirty="0">
                <a:solidFill>
                  <a:srgbClr val="002A7E"/>
                </a:solidFill>
                <a:latin typeface="+mn-lt"/>
                <a:cs typeface="Aharoni" panose="02010803020104030203" pitchFamily="2" charset="-79"/>
              </a:rPr>
              <a:t> </a:t>
            </a:r>
            <a:r>
              <a:rPr lang="fr-CH" sz="1200" b="1" i="1" spc="33" dirty="0" err="1">
                <a:solidFill>
                  <a:srgbClr val="002A7E"/>
                </a:solidFill>
                <a:latin typeface="+mn-lt"/>
                <a:cs typeface="Aharoni" panose="02010803020104030203" pitchFamily="2" charset="-79"/>
              </a:rPr>
              <a:t>Adeguata</a:t>
            </a:r>
            <a:r>
              <a:rPr lang="fr-CH" sz="1200" b="1" i="1" spc="33" dirty="0">
                <a:solidFill>
                  <a:srgbClr val="002A7E"/>
                </a:solidFill>
                <a:latin typeface="+mn-lt"/>
                <a:cs typeface="Aharoni" panose="02010803020104030203" pitchFamily="2" charset="-79"/>
              </a:rPr>
              <a:t> </a:t>
            </a:r>
            <a:r>
              <a:rPr lang="fr-CH" sz="1200" b="1" i="1" spc="33" dirty="0" err="1">
                <a:solidFill>
                  <a:srgbClr val="002A7E"/>
                </a:solidFill>
                <a:latin typeface="+mn-lt"/>
                <a:cs typeface="Aharoni" panose="02010803020104030203" pitchFamily="2" charset="-79"/>
              </a:rPr>
              <a:t>Verifica</a:t>
            </a:r>
            <a:r>
              <a:rPr lang="fr-CH" sz="1200" b="1" i="1" spc="33" dirty="0">
                <a:solidFill>
                  <a:srgbClr val="002A7E"/>
                </a:solidFill>
                <a:latin typeface="+mn-lt"/>
                <a:cs typeface="Aharoni" panose="02010803020104030203" pitchFamily="2" charset="-79"/>
              </a:rPr>
              <a:t> </a:t>
            </a:r>
            <a:r>
              <a:rPr lang="fr-CH" sz="1200" b="1" i="1" spc="33" dirty="0" err="1">
                <a:solidFill>
                  <a:srgbClr val="002A7E"/>
                </a:solidFill>
                <a:latin typeface="+mn-lt"/>
                <a:cs typeface="Aharoni" panose="02010803020104030203" pitchFamily="2" charset="-79"/>
              </a:rPr>
              <a:t>della</a:t>
            </a:r>
            <a:r>
              <a:rPr lang="fr-CH" sz="1200" b="1" i="1" spc="33" dirty="0">
                <a:solidFill>
                  <a:srgbClr val="002A7E"/>
                </a:solidFill>
                <a:latin typeface="+mn-lt"/>
                <a:cs typeface="Aharoni" panose="02010803020104030203" pitchFamily="2" charset="-79"/>
              </a:rPr>
              <a:t> </a:t>
            </a:r>
            <a:r>
              <a:rPr lang="fr-CH" sz="1200" b="1" i="1" spc="33" dirty="0" err="1">
                <a:solidFill>
                  <a:srgbClr val="002A7E"/>
                </a:solidFill>
                <a:latin typeface="+mn-lt"/>
                <a:cs typeface="Aharoni" panose="02010803020104030203" pitchFamily="2" charset="-79"/>
              </a:rPr>
              <a:t>Clientela</a:t>
            </a:r>
            <a:r>
              <a:rPr lang="fr-CH" sz="1200" b="1" i="1" spc="33" dirty="0">
                <a:solidFill>
                  <a:srgbClr val="002A7E"/>
                </a:solidFill>
                <a:latin typeface="+mn-lt"/>
                <a:cs typeface="Aharoni" panose="02010803020104030203" pitchFamily="2" charset="-79"/>
              </a:rPr>
              <a:t> </a:t>
            </a:r>
            <a:r>
              <a:rPr lang="fr-CH" sz="1200" i="1" spc="33" dirty="0">
                <a:solidFill>
                  <a:srgbClr val="002A7E"/>
                </a:solidFill>
                <a:latin typeface="+mn-lt"/>
                <a:cs typeface="Aharoni" panose="02010803020104030203" pitchFamily="2" charset="-79"/>
              </a:rPr>
              <a:t>(</a:t>
            </a:r>
            <a:r>
              <a:rPr lang="fr-CH" sz="1200" i="1" spc="33" dirty="0" err="1">
                <a:solidFill>
                  <a:srgbClr val="002A7E"/>
                </a:solidFill>
                <a:latin typeface="+mn-lt"/>
                <a:cs typeface="Aharoni" panose="02010803020104030203" pitchFamily="2" charset="-79"/>
              </a:rPr>
              <a:t>richiesta</a:t>
            </a:r>
            <a:r>
              <a:rPr lang="fr-CH" sz="1200" i="1" spc="33" dirty="0">
                <a:solidFill>
                  <a:srgbClr val="002A7E"/>
                </a:solidFill>
                <a:latin typeface="+mn-lt"/>
                <a:cs typeface="Aharoni" panose="02010803020104030203" pitchFamily="2" charset="-79"/>
              </a:rPr>
              <a:t> dalla </a:t>
            </a:r>
            <a:r>
              <a:rPr lang="fr-CH" sz="1200" i="1" spc="33" dirty="0" err="1">
                <a:solidFill>
                  <a:srgbClr val="002A7E"/>
                </a:solidFill>
                <a:latin typeface="+mn-lt"/>
                <a:cs typeface="Aharoni" panose="02010803020104030203" pitchFamily="2" charset="-79"/>
              </a:rPr>
              <a:t>normativa</a:t>
            </a:r>
            <a:r>
              <a:rPr lang="fr-CH" sz="1200" i="1" spc="33" dirty="0">
                <a:solidFill>
                  <a:srgbClr val="002A7E"/>
                </a:solidFill>
                <a:latin typeface="+mn-lt"/>
                <a:cs typeface="Aharoni" panose="02010803020104030203" pitchFamily="2" charset="-79"/>
              </a:rPr>
              <a:t> </a:t>
            </a:r>
            <a:r>
              <a:rPr lang="fr-CH" sz="1200" i="1" spc="33" dirty="0" err="1">
                <a:solidFill>
                  <a:srgbClr val="002A7E"/>
                </a:solidFill>
                <a:latin typeface="+mn-lt"/>
                <a:cs typeface="Aharoni" panose="02010803020104030203" pitchFamily="2" charset="-79"/>
              </a:rPr>
              <a:t>antiriciclaggio</a:t>
            </a:r>
            <a:r>
              <a:rPr lang="fr-CH" sz="1200" i="1" spc="33" dirty="0">
                <a:solidFill>
                  <a:srgbClr val="002A7E"/>
                </a:solidFill>
                <a:latin typeface="+mn-lt"/>
                <a:cs typeface="Aharoni" panose="02010803020104030203" pitchFamily="2" charset="-79"/>
              </a:rPr>
              <a:t>)</a:t>
            </a:r>
            <a:r>
              <a:rPr lang="fr-CH" sz="1200" spc="33" dirty="0">
                <a:solidFill>
                  <a:srgbClr val="002A7E"/>
                </a:solidFill>
                <a:latin typeface="+mn-lt"/>
                <a:cs typeface="Aharoni" panose="02010803020104030203" pitchFamily="2" charset="-79"/>
              </a:rPr>
              <a:t> </a:t>
            </a:r>
          </a:p>
          <a:p>
            <a:pPr marL="171450" indent="9525">
              <a:lnSpc>
                <a:spcPts val="1700"/>
              </a:lnSpc>
              <a:buFont typeface="Wingdings" panose="05000000000000000000" pitchFamily="2" charset="2"/>
              <a:buChar char="§"/>
            </a:pPr>
            <a:r>
              <a:rPr lang="fr-CH" sz="1200" spc="33" dirty="0">
                <a:solidFill>
                  <a:srgbClr val="002A7E"/>
                </a:solidFill>
                <a:latin typeface="+mn-lt"/>
                <a:cs typeface="Aharoni" panose="02010803020104030203" pitchFamily="2" charset="-79"/>
              </a:rPr>
              <a:t> </a:t>
            </a:r>
            <a:r>
              <a:rPr lang="fr-CH" sz="1200" b="1" i="1" spc="33" dirty="0" err="1">
                <a:solidFill>
                  <a:srgbClr val="002A7E"/>
                </a:solidFill>
                <a:latin typeface="+mn-lt"/>
                <a:cs typeface="Aharoni" panose="02010803020104030203" pitchFamily="2" charset="-79"/>
              </a:rPr>
              <a:t>Autorizzazione</a:t>
            </a:r>
            <a:r>
              <a:rPr lang="fr-CH" sz="1200" b="1" i="1" spc="33" dirty="0">
                <a:solidFill>
                  <a:srgbClr val="002A7E"/>
                </a:solidFill>
                <a:latin typeface="+mn-lt"/>
                <a:cs typeface="Aharoni" panose="02010803020104030203" pitchFamily="2" charset="-79"/>
              </a:rPr>
              <a:t> al </a:t>
            </a:r>
            <a:r>
              <a:rPr lang="fr-CH" sz="1200" b="1" i="1" spc="33" dirty="0" err="1">
                <a:solidFill>
                  <a:srgbClr val="002A7E"/>
                </a:solidFill>
                <a:latin typeface="+mn-lt"/>
                <a:cs typeface="Aharoni" panose="02010803020104030203" pitchFamily="2" charset="-79"/>
              </a:rPr>
              <a:t>Trattamento</a:t>
            </a:r>
            <a:r>
              <a:rPr lang="fr-CH" sz="1200" b="1" i="1" spc="33" dirty="0">
                <a:solidFill>
                  <a:srgbClr val="002A7E"/>
                </a:solidFill>
                <a:latin typeface="+mn-lt"/>
                <a:cs typeface="Aharoni" panose="02010803020104030203" pitchFamily="2" charset="-79"/>
              </a:rPr>
              <a:t> dei Dati</a:t>
            </a:r>
            <a:endParaRPr lang="fr-CH" sz="1200" spc="33" dirty="0">
              <a:solidFill>
                <a:srgbClr val="002A7E"/>
              </a:solidFill>
              <a:latin typeface="+mn-lt"/>
              <a:cs typeface="Aharoni" panose="02010803020104030203" pitchFamily="2" charset="-79"/>
            </a:endParaRPr>
          </a:p>
        </p:txBody>
      </p:sp>
      <p:pic>
        <p:nvPicPr>
          <p:cNvPr id="9" name="Immagine 8"/>
          <p:cNvPicPr>
            <a:picLocks noChangeAspect="1"/>
          </p:cNvPicPr>
          <p:nvPr/>
        </p:nvPicPr>
        <p:blipFill rotWithShape="1">
          <a:blip r:embed="rId2"/>
          <a:srcRect t="5200" r="6260" b="13124"/>
          <a:stretch/>
        </p:blipFill>
        <p:spPr>
          <a:xfrm>
            <a:off x="384422" y="2014967"/>
            <a:ext cx="3846256" cy="5076190"/>
          </a:xfrm>
          <a:prstGeom prst="rect">
            <a:avLst/>
          </a:prstGeom>
        </p:spPr>
      </p:pic>
    </p:spTree>
    <p:extLst>
      <p:ext uri="{BB962C8B-B14F-4D97-AF65-F5344CB8AC3E}">
        <p14:creationId xmlns:p14="http://schemas.microsoft.com/office/powerpoint/2010/main" val="1634895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7971393" y="7299724"/>
            <a:ext cx="2454593" cy="414062"/>
          </a:xfrm>
        </p:spPr>
        <p:txBody>
          <a:bodyPr/>
          <a:lstStyle/>
          <a:p>
            <a:fld id="{4C2AB6C8-8D90-4BFD-B169-CECB02CD3501}" type="slidenum">
              <a:rPr lang="it-CH" smtClean="0"/>
              <a:t>15</a:t>
            </a:fld>
            <a:endParaRPr lang="it-CH" dirty="0"/>
          </a:p>
        </p:txBody>
      </p:sp>
      <p:sp>
        <p:nvSpPr>
          <p:cNvPr id="5" name="Rectangle 19"/>
          <p:cNvSpPr>
            <a:spLocks noChangeArrowheads="1"/>
          </p:cNvSpPr>
          <p:nvPr/>
        </p:nvSpPr>
        <p:spPr bwMode="auto">
          <a:xfrm>
            <a:off x="330588" y="1892952"/>
            <a:ext cx="6334814" cy="540850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38" tIns="37769" rIns="75538" bIns="37769">
            <a:spAutoFit/>
          </a:bodyPr>
          <a:lstStyle>
            <a:lvl1pPr defTabSz="912813" eaLnBrk="0" hangingPunct="0">
              <a:defRPr sz="3600">
                <a:solidFill>
                  <a:schemeClr val="tx1"/>
                </a:solidFill>
                <a:latin typeface="Arial" charset="0"/>
                <a:cs typeface="Arial" charset="0"/>
              </a:defRPr>
            </a:lvl1pPr>
            <a:lvl2pPr marL="742950" indent="-285750" defTabSz="912813" eaLnBrk="0" hangingPunct="0">
              <a:defRPr sz="3600">
                <a:solidFill>
                  <a:schemeClr val="tx1"/>
                </a:solidFill>
                <a:latin typeface="Arial" charset="0"/>
                <a:cs typeface="Arial" charset="0"/>
              </a:defRPr>
            </a:lvl2pPr>
            <a:lvl3pPr marL="1143000" indent="-228600" defTabSz="912813" eaLnBrk="0" hangingPunct="0">
              <a:defRPr sz="3600">
                <a:solidFill>
                  <a:schemeClr val="tx1"/>
                </a:solidFill>
                <a:latin typeface="Arial" charset="0"/>
                <a:cs typeface="Arial" charset="0"/>
              </a:defRPr>
            </a:lvl3pPr>
            <a:lvl4pPr marL="1600200" indent="-228600" defTabSz="912813" eaLnBrk="0" hangingPunct="0">
              <a:defRPr sz="3600">
                <a:solidFill>
                  <a:schemeClr val="tx1"/>
                </a:solidFill>
                <a:latin typeface="Arial" charset="0"/>
                <a:cs typeface="Arial" charset="0"/>
              </a:defRPr>
            </a:lvl4pPr>
            <a:lvl5pPr marL="2057400" indent="-228600" defTabSz="912813" eaLnBrk="0" hangingPunct="0">
              <a:defRPr sz="3600">
                <a:solidFill>
                  <a:schemeClr val="tx1"/>
                </a:solidFill>
                <a:latin typeface="Arial" charset="0"/>
                <a:cs typeface="Arial" charset="0"/>
              </a:defRPr>
            </a:lvl5pPr>
            <a:lvl6pPr marL="2514600" indent="-228600" defTabSz="912813" eaLnBrk="0" fontAlgn="base" hangingPunct="0">
              <a:spcBef>
                <a:spcPct val="0"/>
              </a:spcBef>
              <a:spcAft>
                <a:spcPct val="0"/>
              </a:spcAft>
              <a:defRPr sz="3600">
                <a:solidFill>
                  <a:schemeClr val="tx1"/>
                </a:solidFill>
                <a:latin typeface="Arial" charset="0"/>
                <a:cs typeface="Arial" charset="0"/>
              </a:defRPr>
            </a:lvl6pPr>
            <a:lvl7pPr marL="2971800" indent="-228600" defTabSz="912813" eaLnBrk="0" fontAlgn="base" hangingPunct="0">
              <a:spcBef>
                <a:spcPct val="0"/>
              </a:spcBef>
              <a:spcAft>
                <a:spcPct val="0"/>
              </a:spcAft>
              <a:defRPr sz="3600">
                <a:solidFill>
                  <a:schemeClr val="tx1"/>
                </a:solidFill>
                <a:latin typeface="Arial" charset="0"/>
                <a:cs typeface="Arial" charset="0"/>
              </a:defRPr>
            </a:lvl7pPr>
            <a:lvl8pPr marL="3429000" indent="-228600" defTabSz="912813" eaLnBrk="0" fontAlgn="base" hangingPunct="0">
              <a:spcBef>
                <a:spcPct val="0"/>
              </a:spcBef>
              <a:spcAft>
                <a:spcPct val="0"/>
              </a:spcAft>
              <a:defRPr sz="3600">
                <a:solidFill>
                  <a:schemeClr val="tx1"/>
                </a:solidFill>
                <a:latin typeface="Arial" charset="0"/>
                <a:cs typeface="Arial" charset="0"/>
              </a:defRPr>
            </a:lvl8pPr>
            <a:lvl9pPr marL="3886200" indent="-228600" defTabSz="912813" eaLnBrk="0" fontAlgn="base" hangingPunct="0">
              <a:spcBef>
                <a:spcPct val="0"/>
              </a:spcBef>
              <a:spcAft>
                <a:spcPct val="0"/>
              </a:spcAft>
              <a:defRPr sz="3600">
                <a:solidFill>
                  <a:schemeClr val="tx1"/>
                </a:solidFill>
                <a:latin typeface="Arial" charset="0"/>
                <a:cs typeface="Arial" charset="0"/>
              </a:defRPr>
            </a:lvl9pPr>
          </a:lstStyle>
          <a:p>
            <a:pPr eaLnBrk="1" hangingPunct="1">
              <a:defRPr/>
            </a:pPr>
            <a:endParaRPr lang="it-CH" altLang="it-CH" sz="1200" dirty="0">
              <a:solidFill>
                <a:srgbClr val="FF0000"/>
              </a:solidFill>
            </a:endParaRPr>
          </a:p>
          <a:p>
            <a:pPr marL="285750" indent="-285750" algn="just" eaLnBrk="1" hangingPunct="1">
              <a:spcAft>
                <a:spcPts val="111"/>
              </a:spcAft>
              <a:buFont typeface="Wingdings" panose="05000000000000000000" pitchFamily="2" charset="2"/>
              <a:buChar char="v"/>
              <a:defRPr/>
            </a:pPr>
            <a:r>
              <a:rPr lang="fr-CH" altLang="it-CH" sz="1200" spc="33" dirty="0">
                <a:solidFill>
                  <a:srgbClr val="002A7E"/>
                </a:solidFill>
                <a:latin typeface="+mn-lt"/>
                <a:cs typeface="Aharoni" panose="02010803020104030203" pitchFamily="2" charset="-79"/>
              </a:rPr>
              <a:t>Gli </a:t>
            </a:r>
            <a:r>
              <a:rPr lang="fr-CH" altLang="it-CH" sz="1200" b="1" spc="33" dirty="0" err="1">
                <a:solidFill>
                  <a:srgbClr val="002A7E"/>
                </a:solidFill>
                <a:latin typeface="+mn-lt"/>
                <a:cs typeface="Aharoni" panose="02010803020104030203" pitchFamily="2" charset="-79"/>
              </a:rPr>
              <a:t>Onorari</a:t>
            </a:r>
            <a:r>
              <a:rPr lang="fr-CH" altLang="it-CH" sz="1200" b="1" spc="33" dirty="0">
                <a:solidFill>
                  <a:srgbClr val="002A7E"/>
                </a:solidFill>
                <a:latin typeface="+mn-lt"/>
                <a:cs typeface="Aharoni" panose="02010803020104030203" pitchFamily="2" charset="-79"/>
              </a:rPr>
              <a:t> di HELVIA </a:t>
            </a:r>
            <a:r>
              <a:rPr lang="fr-CH" altLang="it-CH" sz="1200" spc="33" dirty="0" err="1">
                <a:solidFill>
                  <a:srgbClr val="002A7E"/>
                </a:solidFill>
                <a:latin typeface="+mn-lt"/>
                <a:cs typeface="Aharoni" panose="02010803020104030203" pitchFamily="2" charset="-79"/>
              </a:rPr>
              <a:t>dipendono</a:t>
            </a:r>
            <a:r>
              <a:rPr lang="fr-CH" altLang="it-CH" sz="1200" spc="33" dirty="0">
                <a:solidFill>
                  <a:srgbClr val="002A7E"/>
                </a:solidFill>
                <a:latin typeface="+mn-lt"/>
                <a:cs typeface="Aharoni" panose="02010803020104030203" pitchFamily="2" charset="-79"/>
              </a:rPr>
              <a:t> dalle </a:t>
            </a:r>
            <a:r>
              <a:rPr lang="fr-CH" altLang="it-CH" sz="1200" b="1" spc="33" dirty="0" err="1">
                <a:solidFill>
                  <a:srgbClr val="002A7E"/>
                </a:solidFill>
                <a:latin typeface="+mn-lt"/>
                <a:cs typeface="Aharoni" panose="02010803020104030203" pitchFamily="2" charset="-79"/>
              </a:rPr>
              <a:t>dimensioni</a:t>
            </a:r>
            <a:r>
              <a:rPr lang="fr-CH" altLang="it-CH" sz="1200" b="1"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dall’</a:t>
            </a:r>
            <a:r>
              <a:rPr lang="fr-CH" altLang="it-CH" sz="1200" b="1" spc="33" dirty="0" err="1">
                <a:solidFill>
                  <a:srgbClr val="002A7E"/>
                </a:solidFill>
                <a:latin typeface="+mn-lt"/>
                <a:cs typeface="Aharoni" panose="02010803020104030203" pitchFamily="2" charset="-79"/>
              </a:rPr>
              <a:t>estensione</a:t>
            </a:r>
            <a:r>
              <a:rPr lang="fr-CH" altLang="it-CH" sz="1200" b="1" spc="33" dirty="0">
                <a:solidFill>
                  <a:srgbClr val="002A7E"/>
                </a:solidFill>
                <a:latin typeface="+mn-lt"/>
                <a:cs typeface="Aharoni" panose="02010803020104030203" pitchFamily="2" charset="-79"/>
              </a:rPr>
              <a:t> </a:t>
            </a:r>
            <a:r>
              <a:rPr lang="fr-CH" altLang="it-CH" sz="1200" spc="33" dirty="0">
                <a:solidFill>
                  <a:srgbClr val="002A7E"/>
                </a:solidFill>
                <a:latin typeface="+mn-lt"/>
                <a:cs typeface="Aharoni" panose="02010803020104030203" pitchFamily="2" charset="-79"/>
              </a:rPr>
              <a:t>e dalla </a:t>
            </a:r>
            <a:r>
              <a:rPr lang="fr-CH" altLang="it-CH" sz="1200" b="1" spc="33" dirty="0" err="1">
                <a:solidFill>
                  <a:srgbClr val="002A7E"/>
                </a:solidFill>
                <a:latin typeface="+mn-lt"/>
                <a:cs typeface="Aharoni" panose="02010803020104030203" pitchFamily="2" charset="-79"/>
              </a:rPr>
              <a:t>complessità</a:t>
            </a:r>
            <a:r>
              <a:rPr lang="fr-CH" altLang="it-CH" sz="1200" spc="33" dirty="0">
                <a:solidFill>
                  <a:srgbClr val="002A7E"/>
                </a:solidFill>
                <a:latin typeface="+mn-lt"/>
                <a:cs typeface="Aharoni" panose="02010803020104030203" pitchFamily="2" charset="-79"/>
              </a:rPr>
              <a:t> di </a:t>
            </a:r>
            <a:r>
              <a:rPr lang="fr-CH" altLang="it-CH" sz="1200" spc="33" dirty="0" err="1">
                <a:solidFill>
                  <a:srgbClr val="002A7E"/>
                </a:solidFill>
                <a:latin typeface="+mn-lt"/>
                <a:cs typeface="Aharoni" panose="02010803020104030203" pitchFamily="2" charset="-79"/>
              </a:rPr>
              <a:t>ciascun</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progetto</a:t>
            </a:r>
            <a:r>
              <a:rPr lang="fr-CH" altLang="it-CH" sz="1200" spc="33" dirty="0">
                <a:solidFill>
                  <a:srgbClr val="002A7E"/>
                </a:solidFill>
                <a:latin typeface="+mn-lt"/>
                <a:cs typeface="Aharoni" panose="02010803020104030203" pitchFamily="2" charset="-79"/>
              </a:rPr>
              <a:t> d’</a:t>
            </a:r>
            <a:r>
              <a:rPr lang="fr-CH" altLang="it-CH" sz="1200" spc="33" dirty="0" err="1">
                <a:solidFill>
                  <a:srgbClr val="002A7E"/>
                </a:solidFill>
                <a:latin typeface="+mn-lt"/>
                <a:cs typeface="Aharoni" panose="02010803020104030203" pitchFamily="2" charset="-79"/>
              </a:rPr>
              <a:t>acquisizione</a:t>
            </a:r>
            <a:r>
              <a:rPr lang="fr-CH" altLang="it-CH" sz="1200" spc="33" dirty="0">
                <a:solidFill>
                  <a:srgbClr val="002A7E"/>
                </a:solidFill>
                <a:latin typeface="+mn-lt"/>
                <a:cs typeface="Aharoni" panose="02010803020104030203" pitchFamily="2" charset="-79"/>
              </a:rPr>
              <a:t> e sono </a:t>
            </a:r>
            <a:r>
              <a:rPr lang="fr-CH" altLang="it-CH" sz="1200" spc="33" dirty="0" err="1">
                <a:solidFill>
                  <a:srgbClr val="002A7E"/>
                </a:solidFill>
                <a:latin typeface="+mn-lt"/>
                <a:cs typeface="Aharoni" panose="02010803020104030203" pitchFamily="2" charset="-79"/>
              </a:rPr>
              <a:t>commisurati</a:t>
            </a:r>
            <a:r>
              <a:rPr lang="fr-CH" altLang="it-CH" sz="1200" spc="33" dirty="0">
                <a:solidFill>
                  <a:srgbClr val="002A7E"/>
                </a:solidFill>
                <a:latin typeface="+mn-lt"/>
                <a:cs typeface="Aharoni" panose="02010803020104030203" pitchFamily="2" charset="-79"/>
              </a:rPr>
              <a:t>:</a:t>
            </a:r>
          </a:p>
          <a:p>
            <a:pPr algn="just" eaLnBrk="1" hangingPunct="1">
              <a:spcAft>
                <a:spcPts val="111"/>
              </a:spcAft>
              <a:defRPr/>
            </a:pPr>
            <a:endParaRPr lang="fr-CH" altLang="it-CH" sz="600" spc="33" dirty="0">
              <a:solidFill>
                <a:srgbClr val="002A7E"/>
              </a:solidFill>
              <a:latin typeface="+mn-lt"/>
              <a:cs typeface="Aharoni" panose="02010803020104030203" pitchFamily="2" charset="-79"/>
            </a:endParaRPr>
          </a:p>
          <a:p>
            <a:pPr marL="285750" indent="-104775" algn="just" eaLnBrk="1" hangingPunct="1">
              <a:spcAft>
                <a:spcPts val="111"/>
              </a:spcAft>
              <a:buFont typeface="Wingdings" panose="05000000000000000000" pitchFamily="2" charset="2"/>
              <a:buChar char="§"/>
              <a:defRPr/>
            </a:pPr>
            <a:r>
              <a:rPr lang="fr-CH" altLang="it-CH" sz="1200" u="sng" spc="33" dirty="0">
                <a:solidFill>
                  <a:srgbClr val="002A7E"/>
                </a:solidFill>
                <a:latin typeface="+mn-lt"/>
                <a:cs typeface="Aharoni" panose="02010803020104030203" pitchFamily="2" charset="-79"/>
              </a:rPr>
              <a:t>in parte</a:t>
            </a:r>
            <a:r>
              <a:rPr lang="fr-CH" altLang="it-CH" sz="1200" spc="33" dirty="0">
                <a:solidFill>
                  <a:srgbClr val="002A7E"/>
                </a:solidFill>
                <a:latin typeface="+mn-lt"/>
                <a:cs typeface="Aharoni" panose="02010803020104030203" pitchFamily="2" charset="-79"/>
              </a:rPr>
              <a:t>, </a:t>
            </a:r>
            <a:r>
              <a:rPr lang="fr-CH" altLang="it-CH" sz="1200" b="1" u="sng" spc="33" dirty="0" err="1">
                <a:solidFill>
                  <a:srgbClr val="002A7E"/>
                </a:solidFill>
                <a:latin typeface="+mn-lt"/>
                <a:cs typeface="Aharoni" panose="02010803020104030203" pitchFamily="2" charset="-79"/>
              </a:rPr>
              <a:t>all’effettivo</a:t>
            </a:r>
            <a:r>
              <a:rPr lang="fr-CH" altLang="it-CH" sz="1200" b="1" u="sng" spc="33" dirty="0">
                <a:solidFill>
                  <a:srgbClr val="002A7E"/>
                </a:solidFill>
                <a:latin typeface="+mn-lt"/>
                <a:cs typeface="Aharoni" panose="02010803020104030203" pitchFamily="2" charset="-79"/>
              </a:rPr>
              <a:t> </a:t>
            </a:r>
            <a:r>
              <a:rPr lang="fr-CH" altLang="it-CH" sz="1200" b="1" u="sng" spc="33" dirty="0" err="1">
                <a:solidFill>
                  <a:srgbClr val="002A7E"/>
                </a:solidFill>
                <a:latin typeface="+mn-lt"/>
                <a:cs typeface="Aharoni" panose="02010803020104030203" pitchFamily="2" charset="-79"/>
              </a:rPr>
              <a:t>dispendio</a:t>
            </a:r>
            <a:r>
              <a:rPr lang="fr-CH" altLang="it-CH" sz="1200" b="1" u="sng" spc="33" dirty="0">
                <a:solidFill>
                  <a:srgbClr val="002A7E"/>
                </a:solidFill>
                <a:latin typeface="+mn-lt"/>
                <a:cs typeface="Aharoni" panose="02010803020104030203" pitchFamily="2" charset="-79"/>
              </a:rPr>
              <a:t> di tempo </a:t>
            </a:r>
            <a:r>
              <a:rPr lang="fr-CH" altLang="it-CH" sz="1200" b="1" u="sng" spc="33" dirty="0" err="1">
                <a:solidFill>
                  <a:srgbClr val="002A7E"/>
                </a:solidFill>
                <a:latin typeface="+mn-lt"/>
                <a:cs typeface="Aharoni" panose="02010803020104030203" pitchFamily="2" charset="-79"/>
              </a:rPr>
              <a:t>consacrato</a:t>
            </a:r>
            <a:r>
              <a:rPr lang="fr-CH" altLang="it-CH" sz="1200" b="1" u="sng" spc="33" dirty="0">
                <a:solidFill>
                  <a:srgbClr val="002A7E"/>
                </a:solidFill>
                <a:latin typeface="+mn-lt"/>
                <a:cs typeface="Aharoni" panose="02010803020104030203" pitchFamily="2" charset="-79"/>
              </a:rPr>
              <a:t> </a:t>
            </a:r>
            <a:r>
              <a:rPr lang="fr-CH" altLang="it-CH" sz="1200" spc="33" dirty="0">
                <a:solidFill>
                  <a:srgbClr val="002A7E"/>
                </a:solidFill>
                <a:latin typeface="+mn-lt"/>
                <a:cs typeface="Aharoni" panose="02010803020104030203" pitchFamily="2" charset="-79"/>
              </a:rPr>
              <a:t>da HELVIA alla </a:t>
            </a:r>
            <a:r>
              <a:rPr lang="fr-CH" altLang="it-CH" sz="1200" spc="33" dirty="0" err="1">
                <a:solidFill>
                  <a:srgbClr val="002A7E"/>
                </a:solidFill>
                <a:latin typeface="+mn-lt"/>
                <a:cs typeface="Aharoni" panose="02010803020104030203" pitchFamily="2" charset="-79"/>
              </a:rPr>
              <a:t>prestazione</a:t>
            </a:r>
            <a:r>
              <a:rPr lang="fr-CH" altLang="it-CH" sz="1200" spc="33" dirty="0">
                <a:solidFill>
                  <a:srgbClr val="002A7E"/>
                </a:solidFill>
                <a:latin typeface="+mn-lt"/>
                <a:cs typeface="Aharoni" panose="02010803020104030203" pitchFamily="2" charset="-79"/>
              </a:rPr>
              <a:t> dei </a:t>
            </a:r>
            <a:r>
              <a:rPr lang="fr-CH" altLang="it-CH" sz="1200" spc="33" dirty="0" err="1">
                <a:solidFill>
                  <a:srgbClr val="002A7E"/>
                </a:solidFill>
                <a:latin typeface="+mn-lt"/>
                <a:cs typeface="Aharoni" panose="02010803020104030203" pitchFamily="2" charset="-79"/>
              </a:rPr>
              <a:t>servizi</a:t>
            </a:r>
            <a:r>
              <a:rPr lang="fr-CH" altLang="it-CH" sz="1200" spc="33" dirty="0">
                <a:solidFill>
                  <a:srgbClr val="002A7E"/>
                </a:solidFill>
                <a:latin typeface="+mn-lt"/>
                <a:cs typeface="Aharoni" panose="02010803020104030203" pitchFamily="2" charset="-79"/>
              </a:rPr>
              <a:t> d’</a:t>
            </a:r>
            <a:r>
              <a:rPr lang="fr-CH" altLang="it-CH" sz="1200" spc="33" dirty="0" err="1">
                <a:solidFill>
                  <a:srgbClr val="002A7E"/>
                </a:solidFill>
                <a:latin typeface="+mn-lt"/>
                <a:cs typeface="Aharoni" panose="02010803020104030203" pitchFamily="2" charset="-79"/>
              </a:rPr>
              <a:t>acquisizione</a:t>
            </a:r>
            <a:r>
              <a:rPr lang="fr-CH" altLang="it-CH" sz="1200" spc="33" dirty="0">
                <a:solidFill>
                  <a:srgbClr val="002A7E"/>
                </a:solidFill>
                <a:latin typeface="+mn-lt"/>
                <a:cs typeface="Aharoni" panose="02010803020104030203" pitchFamily="2" charset="-79"/>
              </a:rPr>
              <a:t> a </a:t>
            </a:r>
            <a:r>
              <a:rPr lang="fr-CH" altLang="it-CH" sz="1200" spc="33" dirty="0" err="1">
                <a:solidFill>
                  <a:srgbClr val="002A7E"/>
                </a:solidFill>
                <a:latin typeface="+mn-lt"/>
                <a:cs typeface="Aharoni" panose="02010803020104030203" pitchFamily="2" charset="-79"/>
              </a:rPr>
              <a:t>beneficio</a:t>
            </a:r>
            <a:r>
              <a:rPr lang="fr-CH" altLang="it-CH" sz="1200" spc="33" dirty="0">
                <a:solidFill>
                  <a:srgbClr val="002A7E"/>
                </a:solidFill>
                <a:latin typeface="+mn-lt"/>
                <a:cs typeface="Aharoni" panose="02010803020104030203" pitchFamily="2" charset="-79"/>
              </a:rPr>
              <a:t> del Cliente, come da </a:t>
            </a:r>
            <a:r>
              <a:rPr lang="fr-CH" altLang="it-CH" sz="1200" spc="33" dirty="0" err="1">
                <a:solidFill>
                  <a:srgbClr val="002A7E"/>
                </a:solidFill>
                <a:latin typeface="+mn-lt"/>
                <a:cs typeface="Aharoni" panose="02010803020104030203" pitchFamily="2" charset="-79"/>
              </a:rPr>
              <a:t>Lettera</a:t>
            </a:r>
            <a:r>
              <a:rPr lang="fr-CH" altLang="it-CH" sz="1200" spc="33" dirty="0">
                <a:solidFill>
                  <a:srgbClr val="002A7E"/>
                </a:solidFill>
                <a:latin typeface="+mn-lt"/>
                <a:cs typeface="Aharoni" panose="02010803020104030203" pitchFamily="2" charset="-79"/>
              </a:rPr>
              <a:t> d’</a:t>
            </a:r>
            <a:r>
              <a:rPr lang="fr-CH" altLang="it-CH" sz="1200" spc="33" dirty="0" err="1">
                <a:solidFill>
                  <a:srgbClr val="002A7E"/>
                </a:solidFill>
                <a:latin typeface="+mn-lt"/>
                <a:cs typeface="Aharoni" panose="02010803020104030203" pitchFamily="2" charset="-79"/>
              </a:rPr>
              <a:t>Incarico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Esclusiva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conferita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ed</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eventuali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prestazioni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professionali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aggiuntive</a:t>
            </a:r>
            <a:r>
              <a:rPr lang="fr-CH" altLang="it-CH" sz="1200" spc="33" dirty="0">
                <a:solidFill>
                  <a:srgbClr val="002A7E"/>
                </a:solidFill>
                <a:latin typeface="+mn-lt"/>
                <a:cs typeface="Aharoni" panose="02010803020104030203" pitchFamily="2" charset="-79"/>
              </a:rPr>
              <a:t> (</a:t>
            </a:r>
            <a:r>
              <a:rPr lang="fr-CH" altLang="it-CH" sz="1200" i="1" spc="33" dirty="0">
                <a:solidFill>
                  <a:srgbClr val="002A7E"/>
                </a:solidFill>
                <a:latin typeface="+mn-lt"/>
                <a:cs typeface="Aharoni" panose="02010803020104030203" pitchFamily="2" charset="-79"/>
              </a:rPr>
              <a:t>à la carte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richieste</a:t>
            </a:r>
            <a:endParaRPr lang="fr-CH" altLang="it-CH" sz="1200" spc="33" dirty="0">
              <a:solidFill>
                <a:srgbClr val="002A7E"/>
              </a:solidFill>
              <a:latin typeface="+mn-lt"/>
              <a:cs typeface="Aharoni" panose="02010803020104030203" pitchFamily="2" charset="-79"/>
            </a:endParaRPr>
          </a:p>
          <a:p>
            <a:pPr marL="285750" indent="-104775" algn="just" eaLnBrk="1" hangingPunct="1">
              <a:spcAft>
                <a:spcPts val="111"/>
              </a:spcAft>
              <a:buFont typeface="Wingdings" panose="05000000000000000000" pitchFamily="2" charset="2"/>
              <a:buChar char="§"/>
              <a:defRPr/>
            </a:pPr>
            <a:endParaRPr lang="fr-CH" altLang="it-CH" sz="400" spc="33" dirty="0">
              <a:solidFill>
                <a:srgbClr val="002A7E"/>
              </a:solidFill>
              <a:latin typeface="+mn-lt"/>
              <a:cs typeface="Aharoni" panose="02010803020104030203" pitchFamily="2" charset="-79"/>
            </a:endParaRPr>
          </a:p>
          <a:p>
            <a:pPr marL="285750" indent="-104775" algn="just" eaLnBrk="1" hangingPunct="1">
              <a:spcAft>
                <a:spcPts val="111"/>
              </a:spcAft>
              <a:buFont typeface="Wingdings" panose="05000000000000000000" pitchFamily="2" charset="2"/>
              <a:buChar char="§"/>
              <a:defRPr/>
            </a:pPr>
            <a:r>
              <a:rPr lang="fr-CH" altLang="it-CH" sz="1200" spc="33" dirty="0">
                <a:solidFill>
                  <a:srgbClr val="002A7E"/>
                </a:solidFill>
                <a:latin typeface="+mn-lt"/>
                <a:cs typeface="Aharoni" panose="02010803020104030203" pitchFamily="2" charset="-79"/>
              </a:rPr>
              <a:t> </a:t>
            </a:r>
            <a:r>
              <a:rPr lang="fr-CH" altLang="it-CH" sz="1200" u="sng" spc="33" dirty="0" err="1">
                <a:solidFill>
                  <a:srgbClr val="002A7E"/>
                </a:solidFill>
                <a:latin typeface="+mn-lt"/>
                <a:cs typeface="Aharoni" panose="02010803020104030203" pitchFamily="2" charset="-79"/>
              </a:rPr>
              <a:t>ed</a:t>
            </a:r>
            <a:r>
              <a:rPr lang="fr-CH" altLang="it-CH" sz="1200" u="sng" spc="33" dirty="0">
                <a:solidFill>
                  <a:srgbClr val="002A7E"/>
                </a:solidFill>
                <a:latin typeface="+mn-lt"/>
                <a:cs typeface="Aharoni" panose="02010803020104030203" pitchFamily="2" charset="-79"/>
              </a:rPr>
              <a:t> in parte</a:t>
            </a:r>
            <a:r>
              <a:rPr lang="fr-CH" altLang="it-CH" sz="1200" i="1" spc="33" dirty="0">
                <a:solidFill>
                  <a:srgbClr val="002A7E"/>
                </a:solidFill>
                <a:latin typeface="+mn-lt"/>
                <a:cs typeface="Aharoni" panose="02010803020104030203" pitchFamily="2" charset="-79"/>
              </a:rPr>
              <a:t>, </a:t>
            </a:r>
            <a:r>
              <a:rPr lang="fr-CH" altLang="it-CH" sz="1200" b="1" u="sng" spc="33" dirty="0">
                <a:solidFill>
                  <a:srgbClr val="002A7E"/>
                </a:solidFill>
                <a:latin typeface="+mn-lt"/>
                <a:cs typeface="Aharoni" panose="02010803020104030203" pitchFamily="2" charset="-79"/>
              </a:rPr>
              <a:t>al </a:t>
            </a:r>
            <a:r>
              <a:rPr lang="fr-CH" altLang="it-CH" sz="1200" b="1" u="sng" spc="33" dirty="0" err="1">
                <a:solidFill>
                  <a:srgbClr val="002A7E"/>
                </a:solidFill>
                <a:latin typeface="+mn-lt"/>
                <a:cs typeface="Aharoni" panose="02010803020104030203" pitchFamily="2" charset="-79"/>
              </a:rPr>
              <a:t>buon</a:t>
            </a:r>
            <a:r>
              <a:rPr lang="fr-CH" altLang="it-CH" sz="1200" b="1" u="sng" spc="33" dirty="0">
                <a:solidFill>
                  <a:srgbClr val="002A7E"/>
                </a:solidFill>
                <a:latin typeface="+mn-lt"/>
                <a:cs typeface="Aharoni" panose="02010803020104030203" pitchFamily="2" charset="-79"/>
              </a:rPr>
              <a:t> </a:t>
            </a:r>
            <a:r>
              <a:rPr lang="fr-CH" altLang="it-CH" sz="1200" b="1" u="sng" spc="33" dirty="0" err="1">
                <a:solidFill>
                  <a:srgbClr val="002A7E"/>
                </a:solidFill>
                <a:latin typeface="+mn-lt"/>
                <a:cs typeface="Aharoni" panose="02010803020104030203" pitchFamily="2" charset="-79"/>
              </a:rPr>
              <a:t>esito</a:t>
            </a:r>
            <a:r>
              <a:rPr lang="fr-CH" altLang="it-CH" sz="1200" b="1" u="sng" spc="33" dirty="0">
                <a:solidFill>
                  <a:srgbClr val="002A7E"/>
                </a:solidFill>
                <a:latin typeface="+mn-lt"/>
                <a:cs typeface="Aharoni" panose="02010803020104030203" pitchFamily="2" charset="-79"/>
              </a:rPr>
              <a:t> </a:t>
            </a:r>
            <a:r>
              <a:rPr lang="fr-CH" altLang="it-CH" sz="1200" b="1" u="sng" spc="33" dirty="0" err="1">
                <a:solidFill>
                  <a:srgbClr val="002A7E"/>
                </a:solidFill>
                <a:latin typeface="+mn-lt"/>
                <a:cs typeface="Aharoni" panose="02010803020104030203" pitchFamily="2" charset="-79"/>
              </a:rPr>
              <a:t>dell’operazione</a:t>
            </a:r>
            <a:r>
              <a:rPr lang="fr-CH" altLang="it-CH" sz="1200" b="1" u="sng" spc="33" dirty="0">
                <a:solidFill>
                  <a:srgbClr val="002A7E"/>
                </a:solidFill>
                <a:latin typeface="+mn-lt"/>
                <a:cs typeface="Aharoni" panose="02010803020104030203" pitchFamily="2" charset="-79"/>
              </a:rPr>
              <a:t> d’</a:t>
            </a:r>
            <a:r>
              <a:rPr lang="fr-CH" altLang="it-CH" sz="1200" b="1" u="sng" spc="33" dirty="0" err="1">
                <a:solidFill>
                  <a:srgbClr val="002A7E"/>
                </a:solidFill>
                <a:latin typeface="+mn-lt"/>
                <a:cs typeface="Aharoni" panose="02010803020104030203" pitchFamily="2" charset="-79"/>
              </a:rPr>
              <a:t>acquisizione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commisurati</a:t>
            </a:r>
            <a:r>
              <a:rPr lang="fr-CH" altLang="it-CH" sz="1200" spc="33" dirty="0">
                <a:solidFill>
                  <a:srgbClr val="002A7E"/>
                </a:solidFill>
                <a:latin typeface="+mn-lt"/>
                <a:cs typeface="Aharoni" panose="02010803020104030203" pitchFamily="2" charset="-79"/>
              </a:rPr>
              <a:t> al </a:t>
            </a:r>
            <a:r>
              <a:rPr lang="fr-CH" altLang="it-CH" sz="1200" spc="33" dirty="0" err="1">
                <a:solidFill>
                  <a:srgbClr val="002A7E"/>
                </a:solidFill>
                <a:latin typeface="+mn-lt"/>
                <a:cs typeface="Aharoni" panose="02010803020104030203" pitchFamily="2" charset="-79"/>
              </a:rPr>
              <a:t>valore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complessivo</a:t>
            </a:r>
            <a:r>
              <a:rPr lang="fr-CH" altLang="it-CH" sz="1200" spc="33" dirty="0">
                <a:solidFill>
                  <a:srgbClr val="002A7E"/>
                </a:solidFill>
                <a:latin typeface="+mn-lt"/>
                <a:cs typeface="Aharoni" panose="02010803020104030203" pitchFamily="2" charset="-79"/>
              </a:rPr>
              <a:t> degli </a:t>
            </a:r>
            <a:r>
              <a:rPr lang="fr-CH" altLang="it-CH" sz="1200" spc="33" dirty="0" err="1">
                <a:solidFill>
                  <a:srgbClr val="002A7E"/>
                </a:solidFill>
                <a:latin typeface="+mn-lt"/>
                <a:cs typeface="Aharoni" panose="02010803020104030203" pitchFamily="2" charset="-79"/>
              </a:rPr>
              <a:t>accordi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sottoscritti</a:t>
            </a:r>
            <a:r>
              <a:rPr lang="fr-CH" altLang="it-CH" sz="1200" spc="33" dirty="0">
                <a:solidFill>
                  <a:srgbClr val="002A7E"/>
                </a:solidFill>
                <a:latin typeface="+mn-lt"/>
                <a:cs typeface="Aharoni" panose="02010803020104030203" pitchFamily="2" charset="-79"/>
              </a:rPr>
              <a:t> da parte del Cliente con il </a:t>
            </a:r>
            <a:r>
              <a:rPr lang="fr-CH" altLang="it-CH" sz="1200" spc="33" dirty="0" err="1">
                <a:solidFill>
                  <a:srgbClr val="002A7E"/>
                </a:solidFill>
                <a:latin typeface="+mn-lt"/>
                <a:cs typeface="Aharoni" panose="02010803020104030203" pitchFamily="2" charset="-79"/>
              </a:rPr>
              <a:t>Venditore</a:t>
            </a:r>
            <a:r>
              <a:rPr lang="fr-CH" altLang="it-CH" sz="1200" spc="33" dirty="0">
                <a:solidFill>
                  <a:srgbClr val="002A7E"/>
                </a:solidFill>
                <a:latin typeface="+mn-lt"/>
                <a:cs typeface="Aharoni" panose="02010803020104030203" pitchFamily="2" charset="-79"/>
              </a:rPr>
              <a:t> d’</a:t>
            </a:r>
            <a:r>
              <a:rPr lang="fr-CH" altLang="it-CH" sz="1200" spc="33" dirty="0" err="1">
                <a:solidFill>
                  <a:srgbClr val="002A7E"/>
                </a:solidFill>
                <a:latin typeface="+mn-lt"/>
                <a:cs typeface="Aharoni" panose="02010803020104030203" pitchFamily="2" charset="-79"/>
              </a:rPr>
              <a:t>azienda</a:t>
            </a:r>
            <a:r>
              <a:rPr lang="fr-CH" altLang="it-CH" sz="1200" spc="33" dirty="0">
                <a:solidFill>
                  <a:srgbClr val="002A7E"/>
                </a:solidFill>
                <a:latin typeface="+mn-lt"/>
                <a:cs typeface="Aharoni" panose="02010803020104030203" pitchFamily="2" charset="-79"/>
              </a:rPr>
              <a:t> o </a:t>
            </a:r>
            <a:r>
              <a:rPr lang="fr-CH" altLang="it-CH" sz="1200" spc="33" dirty="0" err="1">
                <a:solidFill>
                  <a:srgbClr val="002A7E"/>
                </a:solidFill>
                <a:latin typeface="+mn-lt"/>
                <a:cs typeface="Aharoni" panose="02010803020104030203" pitchFamily="2" charset="-79"/>
              </a:rPr>
              <a:t>proprietà</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presentato</a:t>
            </a:r>
            <a:r>
              <a:rPr lang="fr-CH" altLang="it-CH" sz="1200" spc="33" dirty="0">
                <a:solidFill>
                  <a:srgbClr val="002A7E"/>
                </a:solidFill>
                <a:latin typeface="+mn-lt"/>
                <a:cs typeface="Aharoni" panose="02010803020104030203" pitchFamily="2" charset="-79"/>
              </a:rPr>
              <a:t> da HELVIA</a:t>
            </a:r>
          </a:p>
          <a:p>
            <a:pPr marL="180975" algn="just" eaLnBrk="1" hangingPunct="1">
              <a:spcAft>
                <a:spcPts val="111"/>
              </a:spcAft>
              <a:defRPr/>
            </a:pPr>
            <a:endParaRPr lang="fr-CH" altLang="it-CH" sz="600" b="1" spc="33" dirty="0">
              <a:solidFill>
                <a:srgbClr val="002A7E"/>
              </a:solidFill>
              <a:latin typeface="+mn-lt"/>
              <a:cs typeface="Aharoni" panose="02010803020104030203" pitchFamily="2" charset="-79"/>
            </a:endParaRPr>
          </a:p>
          <a:p>
            <a:pPr marL="285750" indent="-285750" algn="just" eaLnBrk="1" hangingPunct="1">
              <a:spcAft>
                <a:spcPts val="111"/>
              </a:spcAft>
              <a:buFont typeface="Wingdings" panose="05000000000000000000" pitchFamily="2" charset="2"/>
              <a:buChar char="v"/>
              <a:defRPr/>
            </a:pPr>
            <a:r>
              <a:rPr lang="fr-CH" altLang="it-CH" sz="1200" spc="33" dirty="0" err="1">
                <a:solidFill>
                  <a:srgbClr val="002A7E"/>
                </a:solidFill>
                <a:latin typeface="+mn-lt"/>
                <a:cs typeface="Aharoni" panose="02010803020104030203" pitchFamily="2" charset="-79"/>
              </a:rPr>
              <a:t>Gli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Onorari</a:t>
            </a:r>
            <a:r>
              <a:rPr lang="fr-CH" altLang="it-CH" sz="1200" spc="33" dirty="0">
                <a:solidFill>
                  <a:srgbClr val="002A7E"/>
                </a:solidFill>
                <a:latin typeface="+mn-lt"/>
                <a:cs typeface="Aharoni" panose="02010803020104030203" pitchFamily="2" charset="-79"/>
              </a:rPr>
              <a:t> di HELVIA sono </a:t>
            </a:r>
            <a:r>
              <a:rPr lang="fr-CH" altLang="it-CH" sz="1200" spc="33" dirty="0" err="1">
                <a:solidFill>
                  <a:srgbClr val="002A7E"/>
                </a:solidFill>
                <a:latin typeface="+mn-lt"/>
                <a:cs typeface="Aharoni" panose="02010803020104030203" pitchFamily="2" charset="-79"/>
              </a:rPr>
              <a:t>dovuti</a:t>
            </a:r>
            <a:r>
              <a:rPr lang="fr-CH" altLang="it-CH" sz="1200" spc="33" dirty="0">
                <a:solidFill>
                  <a:srgbClr val="002A7E"/>
                </a:solidFill>
                <a:latin typeface="+mn-lt"/>
                <a:cs typeface="Aharoni" panose="02010803020104030203" pitchFamily="2" charset="-79"/>
              </a:rPr>
              <a:t> come </a:t>
            </a:r>
            <a:r>
              <a:rPr lang="fr-CH" altLang="it-CH" sz="1200" spc="33" dirty="0" err="1">
                <a:solidFill>
                  <a:srgbClr val="002A7E"/>
                </a:solidFill>
                <a:latin typeface="+mn-lt"/>
                <a:cs typeface="Aharoni" panose="02010803020104030203" pitchFamily="2" charset="-79"/>
              </a:rPr>
              <a:t>segue</a:t>
            </a:r>
            <a:r>
              <a:rPr lang="fr-CH" altLang="it-CH" sz="1200" spc="33" dirty="0">
                <a:solidFill>
                  <a:srgbClr val="002A7E"/>
                </a:solidFill>
                <a:latin typeface="+mn-lt"/>
                <a:cs typeface="Aharoni" panose="02010803020104030203" pitchFamily="2" charset="-79"/>
              </a:rPr>
              <a:t>:</a:t>
            </a:r>
          </a:p>
          <a:p>
            <a:pPr algn="just" eaLnBrk="1" hangingPunct="1">
              <a:spcAft>
                <a:spcPts val="111"/>
              </a:spcAft>
              <a:defRPr/>
            </a:pPr>
            <a:endParaRPr lang="fr-CH" altLang="it-CH" sz="600" b="1" spc="33" dirty="0">
              <a:solidFill>
                <a:srgbClr val="002A7E"/>
              </a:solidFill>
              <a:latin typeface="+mn-lt"/>
              <a:cs typeface="Aharoni" panose="02010803020104030203" pitchFamily="2" charset="-79"/>
            </a:endParaRPr>
          </a:p>
          <a:p>
            <a:pPr marL="285750" indent="-104775" algn="just" eaLnBrk="1" hangingPunct="1">
              <a:spcAft>
                <a:spcPts val="111"/>
              </a:spcAft>
              <a:buFont typeface="Wingdings" panose="05000000000000000000" pitchFamily="2" charset="2"/>
              <a:buChar char="§"/>
              <a:defRPr/>
            </a:pPr>
            <a:r>
              <a:rPr lang="fr-CH" altLang="it-CH" sz="1200" b="1" spc="33" dirty="0" err="1">
                <a:solidFill>
                  <a:srgbClr val="002A7E"/>
                </a:solidFill>
                <a:latin typeface="+mn-lt"/>
                <a:cs typeface="Aharoni" panose="02010803020104030203" pitchFamily="2" charset="-79"/>
              </a:rPr>
              <a:t>Onorario</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Iniziale</a:t>
            </a:r>
            <a:r>
              <a:rPr lang="fr-CH" altLang="it-CH" sz="1200" b="1" spc="33" dirty="0">
                <a:solidFill>
                  <a:srgbClr val="002A7E"/>
                </a:solidFill>
                <a:latin typeface="+mn-lt"/>
                <a:cs typeface="Aharoni" panose="02010803020104030203" pitchFamily="2" charset="-79"/>
              </a:rPr>
              <a:t> </a:t>
            </a:r>
            <a:r>
              <a:rPr lang="fr-CH" altLang="it-CH" sz="1200" i="1" spc="33" dirty="0">
                <a:solidFill>
                  <a:srgbClr val="002A7E"/>
                </a:solidFill>
                <a:latin typeface="+mn-lt"/>
                <a:cs typeface="Aharoni" panose="02010803020104030203" pitchFamily="2" charset="-79"/>
              </a:rPr>
              <a:t>(</a:t>
            </a:r>
            <a:r>
              <a:rPr lang="fr-CH" altLang="it-CH" sz="1200" i="1" spc="33" dirty="0" err="1">
                <a:solidFill>
                  <a:srgbClr val="002A7E"/>
                </a:solidFill>
                <a:latin typeface="+mn-lt"/>
                <a:cs typeface="Aharoni" panose="02010803020104030203" pitchFamily="2" charset="-79"/>
              </a:rPr>
              <a:t>Retainer</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Fee</a:t>
            </a:r>
            <a:r>
              <a:rPr lang="fr-CH" altLang="it-CH" sz="1200" i="1" spc="33" dirty="0">
                <a:solidFill>
                  <a:srgbClr val="002A7E"/>
                </a:solidFill>
                <a:latin typeface="+mn-lt"/>
                <a:cs typeface="Aharoni" panose="02010803020104030203" pitchFamily="2" charset="-79"/>
              </a:rPr>
              <a:t>)</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ed</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Anticipo</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Spese</a:t>
            </a:r>
            <a:r>
              <a:rPr lang="fr-CH" altLang="it-CH" sz="1200" b="1"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compenso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fisso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ed</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anticipo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spese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applicato</a:t>
            </a:r>
            <a:r>
              <a:rPr lang="fr-CH" altLang="it-CH" sz="1200" spc="33" dirty="0">
                <a:solidFill>
                  <a:srgbClr val="002A7E"/>
                </a:solidFill>
                <a:latin typeface="+mn-lt"/>
                <a:cs typeface="Aharoni" panose="02010803020104030203" pitchFamily="2" charset="-79"/>
              </a:rPr>
              <a:t> al </a:t>
            </a:r>
            <a:r>
              <a:rPr lang="fr-CH" altLang="it-CH" sz="1200" spc="33" dirty="0" err="1">
                <a:solidFill>
                  <a:srgbClr val="002A7E"/>
                </a:solidFill>
                <a:latin typeface="+mn-lt"/>
                <a:cs typeface="Aharoni" panose="02010803020104030203" pitchFamily="2" charset="-79"/>
              </a:rPr>
              <a:t>conferimento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dell’incarico</a:t>
            </a:r>
            <a:r>
              <a:rPr lang="fr-CH" altLang="it-CH" sz="1200" spc="33" dirty="0">
                <a:solidFill>
                  <a:srgbClr val="002A7E"/>
                </a:solidFill>
                <a:latin typeface="+mn-lt"/>
                <a:cs typeface="Aharoni" panose="02010803020104030203" pitchFamily="2" charset="-79"/>
              </a:rPr>
              <a:t> e </a:t>
            </a:r>
            <a:r>
              <a:rPr lang="fr-CH" altLang="it-CH" sz="1200" spc="33" dirty="0" err="1">
                <a:solidFill>
                  <a:srgbClr val="002A7E"/>
                </a:solidFill>
                <a:latin typeface="+mn-lt"/>
                <a:cs typeface="Aharoni" panose="02010803020104030203" pitchFamily="2" charset="-79"/>
              </a:rPr>
              <a:t>relativo</a:t>
            </a:r>
            <a:r>
              <a:rPr lang="fr-CH" altLang="it-CH" sz="1200" spc="33" dirty="0">
                <a:solidFill>
                  <a:srgbClr val="002A7E"/>
                </a:solidFill>
                <a:latin typeface="+mn-lt"/>
                <a:cs typeface="Aharoni" panose="02010803020104030203" pitchFamily="2" charset="-79"/>
              </a:rPr>
              <a:t> ai </a:t>
            </a:r>
            <a:r>
              <a:rPr lang="fr-CH" altLang="it-CH" sz="1200" spc="33" dirty="0" err="1">
                <a:solidFill>
                  <a:srgbClr val="002A7E"/>
                </a:solidFill>
                <a:latin typeface="+mn-lt"/>
                <a:cs typeface="Aharoni" panose="02010803020104030203" pitchFamily="2" charset="-79"/>
              </a:rPr>
              <a:t>servizi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professionali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prestati</a:t>
            </a:r>
            <a:r>
              <a:rPr lang="fr-CH" altLang="it-CH" sz="1200" spc="33" dirty="0">
                <a:solidFill>
                  <a:srgbClr val="002A7E"/>
                </a:solidFill>
                <a:latin typeface="+mn-lt"/>
                <a:cs typeface="Aharoni" panose="02010803020104030203" pitchFamily="2" charset="-79"/>
              </a:rPr>
              <a:t> da HELVIA sino alla </a:t>
            </a:r>
            <a:r>
              <a:rPr lang="fr-CH" altLang="it-CH" sz="1200" spc="33" dirty="0" err="1">
                <a:solidFill>
                  <a:srgbClr val="002A7E"/>
                </a:solidFill>
                <a:latin typeface="+mn-lt"/>
                <a:cs typeface="Aharoni" panose="02010803020104030203" pitchFamily="2" charset="-79"/>
              </a:rPr>
              <a:t>fase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antecedente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all’accettazione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della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LoI</a:t>
            </a:r>
            <a:r>
              <a:rPr lang="fr-CH" altLang="it-CH" sz="1200" spc="33" dirty="0">
                <a:solidFill>
                  <a:srgbClr val="002A7E"/>
                </a:solidFill>
                <a:latin typeface="+mn-lt"/>
                <a:cs typeface="Aharoni" panose="02010803020104030203" pitchFamily="2" charset="-79"/>
              </a:rPr>
              <a:t>/</a:t>
            </a:r>
            <a:r>
              <a:rPr lang="fr-CH" altLang="it-CH" sz="1200" spc="33" dirty="0" err="1">
                <a:solidFill>
                  <a:srgbClr val="002A7E"/>
                </a:solidFill>
                <a:latin typeface="+mn-lt"/>
                <a:cs typeface="Aharoni" panose="02010803020104030203" pitchFamily="2" charset="-79"/>
              </a:rPr>
              <a:t>MoU</a:t>
            </a:r>
            <a:r>
              <a:rPr lang="fr-CH" altLang="it-CH" sz="1200" spc="33" dirty="0">
                <a:solidFill>
                  <a:srgbClr val="002A7E"/>
                </a:solidFill>
                <a:latin typeface="+mn-lt"/>
                <a:cs typeface="Aharoni" panose="02010803020104030203" pitchFamily="2" charset="-79"/>
              </a:rPr>
              <a:t>/NBO (</a:t>
            </a:r>
            <a:r>
              <a:rPr lang="fr-CH" altLang="it-CH" sz="1200" i="1" spc="33" dirty="0" err="1">
                <a:solidFill>
                  <a:srgbClr val="002A7E"/>
                </a:solidFill>
                <a:latin typeface="+mn-lt"/>
                <a:cs typeface="Aharoni" panose="02010803020104030203" pitchFamily="2" charset="-79"/>
              </a:rPr>
              <a:t>Fase</a:t>
            </a:r>
            <a:r>
              <a:rPr lang="fr-CH" altLang="it-CH" sz="1200" i="1" spc="33" dirty="0">
                <a:solidFill>
                  <a:srgbClr val="002A7E"/>
                </a:solidFill>
                <a:latin typeface="+mn-lt"/>
                <a:cs typeface="Aharoni" panose="02010803020104030203" pitchFamily="2" charset="-79"/>
              </a:rPr>
              <a:t> 1, 2 e 3</a:t>
            </a:r>
            <a:r>
              <a:rPr lang="fr-CH" altLang="it-CH" sz="1200" spc="33" dirty="0">
                <a:solidFill>
                  <a:srgbClr val="002A7E"/>
                </a:solidFill>
                <a:latin typeface="+mn-lt"/>
                <a:cs typeface="Aharoni" panose="02010803020104030203" pitchFamily="2" charset="-79"/>
              </a:rPr>
              <a:t>) </a:t>
            </a:r>
          </a:p>
          <a:p>
            <a:pPr marL="285750" indent="-104775" algn="just" eaLnBrk="1" hangingPunct="1">
              <a:spcAft>
                <a:spcPts val="111"/>
              </a:spcAft>
              <a:buFont typeface="Wingdings" panose="05000000000000000000" pitchFamily="2" charset="2"/>
              <a:buChar char="§"/>
              <a:defRPr/>
            </a:pPr>
            <a:endParaRPr lang="fr-CH" altLang="it-CH" sz="400" spc="33" dirty="0">
              <a:solidFill>
                <a:srgbClr val="002A7E"/>
              </a:solidFill>
              <a:latin typeface="+mn-lt"/>
              <a:cs typeface="Aharoni" panose="02010803020104030203" pitchFamily="2" charset="-79"/>
            </a:endParaRPr>
          </a:p>
          <a:p>
            <a:pPr marL="285750" indent="-104775" algn="just" eaLnBrk="1" hangingPunct="1">
              <a:spcAft>
                <a:spcPts val="111"/>
              </a:spcAft>
              <a:buFont typeface="Wingdings" panose="05000000000000000000" pitchFamily="2" charset="2"/>
              <a:buChar char="§"/>
              <a:defRPr/>
            </a:pPr>
            <a:r>
              <a:rPr lang="fr-CH" altLang="it-CH" sz="1200" b="1" spc="33" dirty="0" err="1">
                <a:solidFill>
                  <a:srgbClr val="002A7E"/>
                </a:solidFill>
                <a:latin typeface="+mn-lt"/>
                <a:cs typeface="Aharoni" panose="02010803020104030203" pitchFamily="2" charset="-79"/>
              </a:rPr>
              <a:t>Onorario</a:t>
            </a:r>
            <a:r>
              <a:rPr lang="fr-CH" altLang="it-CH" sz="1200" b="1" spc="33" dirty="0">
                <a:solidFill>
                  <a:srgbClr val="002A7E"/>
                </a:solidFill>
                <a:latin typeface="+mn-lt"/>
                <a:cs typeface="Aharoni" panose="02010803020104030203" pitchFamily="2" charset="-79"/>
              </a:rPr>
              <a:t> </a:t>
            </a:r>
            <a:r>
              <a:rPr lang="fr-CH" altLang="it-CH" sz="1200" b="1" spc="33" dirty="0" err="1">
                <a:solidFill>
                  <a:srgbClr val="002A7E"/>
                </a:solidFill>
                <a:latin typeface="+mn-lt"/>
                <a:cs typeface="Aharoni" panose="02010803020104030203" pitchFamily="2" charset="-79"/>
              </a:rPr>
              <a:t>Intermedio</a:t>
            </a:r>
            <a:r>
              <a:rPr lang="fr-CH" altLang="it-CH" sz="1200" b="1" spc="33" dirty="0">
                <a:solidFill>
                  <a:srgbClr val="002A7E"/>
                </a:solidFill>
                <a:latin typeface="+mn-lt"/>
                <a:cs typeface="Aharoni" panose="02010803020104030203" pitchFamily="2" charset="-79"/>
              </a:rPr>
              <a:t> a </a:t>
            </a:r>
            <a:r>
              <a:rPr lang="fr-CH" altLang="it-CH" sz="1200" b="1" spc="33" dirty="0" err="1">
                <a:solidFill>
                  <a:srgbClr val="002A7E"/>
                </a:solidFill>
                <a:latin typeface="+mn-lt"/>
                <a:cs typeface="Aharoni" panose="02010803020104030203" pitchFamily="2" charset="-79"/>
              </a:rPr>
              <a:t>Successo</a:t>
            </a:r>
            <a:r>
              <a:rPr lang="fr-CH" altLang="it-CH" sz="1200" b="1" spc="33" dirty="0">
                <a:solidFill>
                  <a:srgbClr val="002A7E"/>
                </a:solidFill>
                <a:latin typeface="+mn-lt"/>
                <a:cs typeface="Aharoni" panose="02010803020104030203" pitchFamily="2" charset="-79"/>
              </a:rPr>
              <a:t> </a:t>
            </a:r>
            <a:r>
              <a:rPr lang="fr-CH" altLang="it-CH" sz="1200" i="1" spc="33" dirty="0">
                <a:solidFill>
                  <a:srgbClr val="002A7E"/>
                </a:solidFill>
                <a:latin typeface="+mn-lt"/>
                <a:cs typeface="Aharoni" panose="02010803020104030203" pitchFamily="2" charset="-79"/>
              </a:rPr>
              <a:t>(</a:t>
            </a:r>
            <a:r>
              <a:rPr lang="fr-CH" altLang="it-CH" sz="1200" i="1" spc="33" dirty="0" err="1">
                <a:solidFill>
                  <a:srgbClr val="002A7E"/>
                </a:solidFill>
                <a:latin typeface="+mn-lt"/>
                <a:cs typeface="Aharoni" panose="02010803020104030203" pitchFamily="2" charset="-79"/>
              </a:rPr>
              <a:t>Interim</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Success</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Fee</a:t>
            </a:r>
            <a:r>
              <a:rPr lang="fr-CH" altLang="it-CH" sz="1200" i="1"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compenso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fisso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applicato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all’avvio</a:t>
            </a:r>
            <a:r>
              <a:rPr lang="fr-CH" altLang="it-CH" sz="1200" spc="33" dirty="0">
                <a:solidFill>
                  <a:srgbClr val="002A7E"/>
                </a:solidFill>
                <a:latin typeface="+mn-lt"/>
                <a:cs typeface="Aharoni" panose="02010803020104030203" pitchFamily="2" charset="-79"/>
              </a:rPr>
              <a:t> di </a:t>
            </a:r>
            <a:r>
              <a:rPr lang="fr-CH" altLang="it-CH" sz="1200" spc="33" dirty="0" err="1">
                <a:solidFill>
                  <a:srgbClr val="002A7E"/>
                </a:solidFill>
                <a:latin typeface="+mn-lt"/>
                <a:cs typeface="Aharoni" panose="02010803020104030203" pitchFamily="2" charset="-79"/>
              </a:rPr>
              <a:t>ciascuna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trattativa</a:t>
            </a:r>
            <a:r>
              <a:rPr lang="fr-CH" altLang="it-CH" sz="1200" spc="33" dirty="0">
                <a:solidFill>
                  <a:srgbClr val="002A7E"/>
                </a:solidFill>
                <a:latin typeface="+mn-lt"/>
                <a:cs typeface="Aharoni" panose="02010803020104030203" pitchFamily="2" charset="-79"/>
              </a:rPr>
              <a:t> con un </a:t>
            </a:r>
            <a:r>
              <a:rPr lang="fr-CH" altLang="it-CH" sz="1200" spc="33" dirty="0" err="1">
                <a:solidFill>
                  <a:srgbClr val="002A7E"/>
                </a:solidFill>
                <a:latin typeface="+mn-lt"/>
                <a:cs typeface="Aharoni" panose="02010803020104030203" pitchFamily="2" charset="-79"/>
              </a:rPr>
              <a:t>potenziale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Venditore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presentato</a:t>
            </a:r>
            <a:r>
              <a:rPr lang="fr-CH" altLang="it-CH" sz="1200" spc="33" dirty="0">
                <a:solidFill>
                  <a:srgbClr val="002A7E"/>
                </a:solidFill>
                <a:latin typeface="+mn-lt"/>
                <a:cs typeface="Aharoni" panose="02010803020104030203" pitchFamily="2" charset="-79"/>
              </a:rPr>
              <a:t> da HELVIA, </a:t>
            </a:r>
            <a:r>
              <a:rPr lang="fr-CH" altLang="it-CH" sz="1200" spc="33" dirty="0" err="1">
                <a:solidFill>
                  <a:srgbClr val="002A7E"/>
                </a:solidFill>
                <a:latin typeface="+mn-lt"/>
                <a:cs typeface="Aharoni" panose="02010803020104030203" pitchFamily="2" charset="-79"/>
              </a:rPr>
              <a:t>sancita</a:t>
            </a:r>
            <a:r>
              <a:rPr lang="fr-CH" altLang="it-CH" sz="1200" spc="33" dirty="0">
                <a:solidFill>
                  <a:srgbClr val="002A7E"/>
                </a:solidFill>
                <a:latin typeface="+mn-lt"/>
                <a:cs typeface="Aharoni" panose="02010803020104030203" pitchFamily="2" charset="-79"/>
              </a:rPr>
              <a:t> dalla </a:t>
            </a:r>
            <a:r>
              <a:rPr lang="fr-CH" altLang="it-CH" sz="1200" spc="33" dirty="0" err="1">
                <a:solidFill>
                  <a:srgbClr val="002A7E"/>
                </a:solidFill>
                <a:latin typeface="+mn-lt"/>
                <a:cs typeface="Aharoni" panose="02010803020104030203" pitchFamily="2" charset="-79"/>
              </a:rPr>
              <a:t>sottoscrizione</a:t>
            </a:r>
            <a:r>
              <a:rPr lang="fr-CH" altLang="it-CH" sz="1200" spc="33" dirty="0">
                <a:solidFill>
                  <a:srgbClr val="002A7E"/>
                </a:solidFill>
                <a:latin typeface="+mn-lt"/>
                <a:cs typeface="Aharoni" panose="02010803020104030203" pitchFamily="2" charset="-79"/>
              </a:rPr>
              <a:t> di </a:t>
            </a:r>
            <a:r>
              <a:rPr lang="fr-CH" altLang="it-CH" sz="1200" spc="33" dirty="0" err="1">
                <a:solidFill>
                  <a:srgbClr val="002A7E"/>
                </a:solidFill>
                <a:latin typeface="+mn-lt"/>
                <a:cs typeface="Aharoni" panose="02010803020104030203" pitchFamily="2" charset="-79"/>
              </a:rPr>
              <a:t>una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cs typeface="Aharoni" panose="02010803020104030203" pitchFamily="2" charset="-79"/>
              </a:rPr>
              <a:t>LoI</a:t>
            </a:r>
            <a:r>
              <a:rPr lang="fr-CH" altLang="it-CH" sz="1200" spc="33" dirty="0">
                <a:solidFill>
                  <a:srgbClr val="002A7E"/>
                </a:solidFill>
                <a:cs typeface="Aharoni" panose="02010803020104030203" pitchFamily="2" charset="-79"/>
              </a:rPr>
              <a:t>/</a:t>
            </a:r>
            <a:r>
              <a:rPr lang="fr-CH" altLang="it-CH" sz="1200" spc="33" dirty="0" err="1">
                <a:solidFill>
                  <a:srgbClr val="002A7E"/>
                </a:solidFill>
                <a:cs typeface="Aharoni" panose="02010803020104030203" pitchFamily="2" charset="-79"/>
              </a:rPr>
              <a:t>MoU</a:t>
            </a:r>
            <a:r>
              <a:rPr lang="fr-CH" altLang="it-CH" sz="1200" spc="33" dirty="0">
                <a:solidFill>
                  <a:srgbClr val="002A7E"/>
                </a:solidFill>
                <a:cs typeface="Aharoni" panose="02010803020104030203" pitchFamily="2" charset="-79"/>
              </a:rPr>
              <a:t>/NBO </a:t>
            </a:r>
            <a:r>
              <a:rPr lang="fr-CH" altLang="it-CH" sz="1200" spc="33" dirty="0">
                <a:solidFill>
                  <a:srgbClr val="002A7E"/>
                </a:solidFill>
                <a:latin typeface="+mn-lt"/>
                <a:cs typeface="Aharoni" panose="02010803020104030203" pitchFamily="2" charset="-79"/>
              </a:rPr>
              <a:t>e </a:t>
            </a:r>
            <a:r>
              <a:rPr lang="fr-CH" altLang="it-CH" sz="1200" spc="33" dirty="0" err="1">
                <a:solidFill>
                  <a:srgbClr val="002A7E"/>
                </a:solidFill>
                <a:latin typeface="+mn-lt"/>
                <a:cs typeface="Aharoni" panose="02010803020104030203" pitchFamily="2" charset="-79"/>
              </a:rPr>
              <a:t>relativo</a:t>
            </a:r>
            <a:r>
              <a:rPr lang="fr-CH" altLang="it-CH" sz="1200" spc="33" dirty="0">
                <a:solidFill>
                  <a:srgbClr val="002A7E"/>
                </a:solidFill>
                <a:latin typeface="+mn-lt"/>
                <a:cs typeface="Aharoni" panose="02010803020104030203" pitchFamily="2" charset="-79"/>
              </a:rPr>
              <a:t> ai </a:t>
            </a:r>
            <a:r>
              <a:rPr lang="fr-CH" altLang="it-CH" sz="1200" spc="33" dirty="0" err="1">
                <a:solidFill>
                  <a:srgbClr val="002A7E"/>
                </a:solidFill>
                <a:latin typeface="+mn-lt"/>
                <a:cs typeface="Aharoni" panose="02010803020104030203" pitchFamily="2" charset="-79"/>
              </a:rPr>
              <a:t>servizi</a:t>
            </a:r>
            <a:r>
              <a:rPr lang="fr-CH" altLang="it-CH" sz="1200" spc="33" dirty="0">
                <a:solidFill>
                  <a:srgbClr val="002A7E"/>
                </a:solidFill>
                <a:latin typeface="+mn-lt"/>
                <a:cs typeface="Aharoni" panose="02010803020104030203" pitchFamily="2" charset="-79"/>
              </a:rPr>
              <a:t> di assistenza </a:t>
            </a:r>
            <a:r>
              <a:rPr lang="fr-CH" altLang="it-CH" sz="1200" spc="33" dirty="0" err="1">
                <a:solidFill>
                  <a:srgbClr val="002A7E"/>
                </a:solidFill>
                <a:latin typeface="+mn-lt"/>
                <a:cs typeface="Aharoni" panose="02010803020104030203" pitchFamily="2" charset="-79"/>
              </a:rPr>
              <a:t>negoziale</a:t>
            </a:r>
            <a:r>
              <a:rPr lang="fr-CH" altLang="it-CH" sz="1200" spc="33" dirty="0">
                <a:solidFill>
                  <a:srgbClr val="002A7E"/>
                </a:solidFill>
                <a:latin typeface="+mn-lt"/>
                <a:cs typeface="Aharoni" panose="02010803020104030203" pitchFamily="2" charset="-79"/>
              </a:rPr>
              <a:t> di HELVIA sino alla </a:t>
            </a:r>
            <a:r>
              <a:rPr lang="fr-CH" altLang="it-CH" sz="1200" spc="33" dirty="0" err="1">
                <a:solidFill>
                  <a:srgbClr val="002A7E"/>
                </a:solidFill>
                <a:latin typeface="+mn-lt"/>
                <a:cs typeface="Aharoni" panose="02010803020104030203" pitchFamily="2" charset="-79"/>
              </a:rPr>
              <a:t>fase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antecedente</a:t>
            </a:r>
            <a:r>
              <a:rPr lang="fr-CH" altLang="it-CH" sz="1200" spc="33" dirty="0">
                <a:solidFill>
                  <a:srgbClr val="002A7E"/>
                </a:solidFill>
                <a:latin typeface="+mn-lt"/>
                <a:cs typeface="Aharoni" panose="02010803020104030203" pitchFamily="2" charset="-79"/>
              </a:rPr>
              <a:t> alla </a:t>
            </a:r>
            <a:r>
              <a:rPr lang="fr-CH" altLang="it-CH" sz="1200" spc="33" dirty="0" err="1">
                <a:solidFill>
                  <a:srgbClr val="002A7E"/>
                </a:solidFill>
                <a:latin typeface="+mn-lt"/>
                <a:cs typeface="Aharoni" panose="02010803020104030203" pitchFamily="2" charset="-79"/>
              </a:rPr>
              <a:t>sottoscrizione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degli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accordi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finali</a:t>
            </a:r>
            <a:r>
              <a:rPr lang="fr-CH" altLang="it-CH" sz="1200"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Fase</a:t>
            </a:r>
            <a:r>
              <a:rPr lang="fr-CH" altLang="it-CH" sz="1200" i="1" spc="33" dirty="0">
                <a:solidFill>
                  <a:srgbClr val="002A7E"/>
                </a:solidFill>
                <a:latin typeface="+mn-lt"/>
                <a:cs typeface="Aharoni" panose="02010803020104030203" pitchFamily="2" charset="-79"/>
              </a:rPr>
              <a:t> 4, 5</a:t>
            </a:r>
            <a:r>
              <a:rPr lang="fr-CH" altLang="it-CH" sz="1200" spc="33" dirty="0">
                <a:solidFill>
                  <a:srgbClr val="002A7E"/>
                </a:solidFill>
                <a:latin typeface="+mn-lt"/>
                <a:cs typeface="Aharoni" panose="02010803020104030203" pitchFamily="2" charset="-79"/>
              </a:rPr>
              <a:t>) </a:t>
            </a:r>
          </a:p>
          <a:p>
            <a:pPr marL="285750" indent="-104775" algn="just" eaLnBrk="1" hangingPunct="1">
              <a:spcAft>
                <a:spcPts val="111"/>
              </a:spcAft>
              <a:buFont typeface="Wingdings" panose="05000000000000000000" pitchFamily="2" charset="2"/>
              <a:buChar char="§"/>
              <a:defRPr/>
            </a:pPr>
            <a:endParaRPr lang="fr-CH" altLang="it-CH" sz="400" spc="33" dirty="0">
              <a:solidFill>
                <a:srgbClr val="002A7E"/>
              </a:solidFill>
              <a:latin typeface="+mn-lt"/>
              <a:cs typeface="Aharoni" panose="02010803020104030203" pitchFamily="2" charset="-79"/>
            </a:endParaRPr>
          </a:p>
          <a:p>
            <a:pPr marL="285750" indent="-104775" algn="just" eaLnBrk="1" hangingPunct="1">
              <a:spcAft>
                <a:spcPts val="111"/>
              </a:spcAft>
              <a:buFont typeface="Wingdings" panose="05000000000000000000" pitchFamily="2" charset="2"/>
              <a:buChar char="§"/>
              <a:defRPr/>
            </a:pPr>
            <a:r>
              <a:rPr lang="fr-CH" altLang="it-CH" sz="1200" b="1" spc="33" dirty="0" err="1">
                <a:solidFill>
                  <a:srgbClr val="002A7E"/>
                </a:solidFill>
                <a:latin typeface="+mn-lt"/>
                <a:cs typeface="Aharoni" panose="02010803020104030203" pitchFamily="2" charset="-79"/>
              </a:rPr>
              <a:t>Onorario</a:t>
            </a:r>
            <a:r>
              <a:rPr lang="fr-CH" altLang="it-CH" sz="1200" b="1" spc="33" dirty="0">
                <a:solidFill>
                  <a:srgbClr val="002A7E"/>
                </a:solidFill>
                <a:latin typeface="+mn-lt"/>
                <a:cs typeface="Aharoni" panose="02010803020104030203" pitchFamily="2" charset="-79"/>
              </a:rPr>
              <a:t> Finale a </a:t>
            </a:r>
            <a:r>
              <a:rPr lang="fr-CH" altLang="it-CH" sz="1200" b="1" spc="33" dirty="0" err="1">
                <a:solidFill>
                  <a:srgbClr val="002A7E"/>
                </a:solidFill>
                <a:latin typeface="+mn-lt"/>
                <a:cs typeface="Aharoni" panose="02010803020104030203" pitchFamily="2" charset="-79"/>
              </a:rPr>
              <a:t>Successo</a:t>
            </a:r>
            <a:r>
              <a:rPr lang="fr-CH" altLang="it-CH" sz="1200" b="1" spc="33" dirty="0">
                <a:solidFill>
                  <a:srgbClr val="002A7E"/>
                </a:solidFill>
                <a:latin typeface="+mn-lt"/>
                <a:cs typeface="Aharoni" panose="02010803020104030203" pitchFamily="2" charset="-79"/>
              </a:rPr>
              <a:t> </a:t>
            </a:r>
            <a:r>
              <a:rPr lang="fr-CH" altLang="it-CH" sz="1200" i="1" spc="33" dirty="0">
                <a:solidFill>
                  <a:srgbClr val="002A7E"/>
                </a:solidFill>
                <a:latin typeface="+mn-lt"/>
                <a:cs typeface="Aharoni" panose="02010803020104030203" pitchFamily="2" charset="-79"/>
              </a:rPr>
              <a:t>(Final </a:t>
            </a:r>
            <a:r>
              <a:rPr lang="fr-CH" altLang="it-CH" sz="1200" i="1" spc="33" dirty="0" err="1">
                <a:solidFill>
                  <a:srgbClr val="002A7E"/>
                </a:solidFill>
                <a:latin typeface="+mn-lt"/>
                <a:cs typeface="Aharoni" panose="02010803020104030203" pitchFamily="2" charset="-79"/>
              </a:rPr>
              <a:t>Success</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Fee</a:t>
            </a:r>
            <a:r>
              <a:rPr lang="fr-CH" altLang="it-CH" sz="1200" i="1"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compenso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variabile</a:t>
            </a:r>
            <a:r>
              <a:rPr lang="fr-CH" altLang="it-CH" sz="1200" spc="33" dirty="0">
                <a:solidFill>
                  <a:srgbClr val="002A7E"/>
                </a:solidFill>
                <a:latin typeface="+mn-lt"/>
                <a:cs typeface="Aharoni" panose="02010803020104030203" pitchFamily="2" charset="-79"/>
              </a:rPr>
              <a:t> su scala </a:t>
            </a:r>
            <a:r>
              <a:rPr lang="fr-CH" altLang="it-CH" sz="1200" spc="33" dirty="0" err="1">
                <a:solidFill>
                  <a:srgbClr val="002A7E"/>
                </a:solidFill>
                <a:latin typeface="+mn-lt"/>
                <a:cs typeface="Aharoni" panose="02010803020104030203" pitchFamily="2" charset="-79"/>
              </a:rPr>
              <a:t>percentuale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applicato</a:t>
            </a:r>
            <a:r>
              <a:rPr lang="fr-CH" altLang="it-CH" sz="1200" spc="33" dirty="0">
                <a:solidFill>
                  <a:srgbClr val="002A7E"/>
                </a:solidFill>
                <a:latin typeface="+mn-lt"/>
                <a:cs typeface="Aharoni" panose="02010803020104030203" pitchFamily="2" charset="-79"/>
              </a:rPr>
              <a:t> a </a:t>
            </a:r>
            <a:r>
              <a:rPr lang="fr-CH" altLang="it-CH" sz="1200" u="sng" spc="33" dirty="0" err="1">
                <a:solidFill>
                  <a:srgbClr val="002A7E"/>
                </a:solidFill>
                <a:latin typeface="+mn-lt"/>
                <a:cs typeface="Aharoni" panose="02010803020104030203" pitchFamily="2" charset="-79"/>
              </a:rPr>
              <a:t>scaglioni</a:t>
            </a:r>
            <a:r>
              <a:rPr lang="fr-CH" altLang="it-CH" sz="1200" u="sng" spc="33" dirty="0">
                <a:solidFill>
                  <a:srgbClr val="002A7E"/>
                </a:solidFill>
                <a:latin typeface="+mn-lt"/>
                <a:cs typeface="Aharoni" panose="02010803020104030203" pitchFamily="2" charset="-79"/>
              </a:rPr>
              <a:t> </a:t>
            </a:r>
            <a:r>
              <a:rPr lang="fr-CH" altLang="it-CH" sz="1200" u="sng" spc="33" dirty="0" err="1">
                <a:solidFill>
                  <a:srgbClr val="002A7E"/>
                </a:solidFill>
                <a:latin typeface="+mn-lt"/>
                <a:cs typeface="Aharoni" panose="02010803020104030203" pitchFamily="2" charset="-79"/>
              </a:rPr>
              <a:t>regressivi</a:t>
            </a:r>
            <a:r>
              <a:rPr lang="fr-CH" altLang="it-CH" sz="1200" u="sng"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sul</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valore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complessivo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degli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accordi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finali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sottoscritti</a:t>
            </a:r>
            <a:r>
              <a:rPr lang="fr-CH" altLang="it-CH" sz="1200" spc="33" dirty="0">
                <a:solidFill>
                  <a:srgbClr val="002A7E"/>
                </a:solidFill>
                <a:latin typeface="+mn-lt"/>
                <a:cs typeface="Aharoni" panose="02010803020104030203" pitchFamily="2" charset="-79"/>
              </a:rPr>
              <a:t> tra le Parti. </a:t>
            </a:r>
            <a:r>
              <a:rPr lang="fr-CH" altLang="it-CH" sz="1200" spc="33" dirty="0" err="1">
                <a:solidFill>
                  <a:srgbClr val="002A7E"/>
                </a:solidFill>
                <a:latin typeface="+mn-lt"/>
                <a:cs typeface="Aharoni" panose="02010803020104030203" pitchFamily="2" charset="-79"/>
              </a:rPr>
              <a:t>Dall’Onorario</a:t>
            </a:r>
            <a:r>
              <a:rPr lang="fr-CH" altLang="it-CH" sz="1200" spc="33" dirty="0">
                <a:solidFill>
                  <a:srgbClr val="002A7E"/>
                </a:solidFill>
                <a:latin typeface="+mn-lt"/>
                <a:cs typeface="Aharoni" panose="02010803020104030203" pitchFamily="2" charset="-79"/>
              </a:rPr>
              <a:t> Finale è </a:t>
            </a:r>
            <a:r>
              <a:rPr lang="fr-CH" altLang="it-CH" sz="1200" u="sng" spc="33" dirty="0" err="1">
                <a:solidFill>
                  <a:srgbClr val="002A7E"/>
                </a:solidFill>
                <a:latin typeface="+mn-lt"/>
                <a:cs typeface="Aharoni" panose="02010803020104030203" pitchFamily="2" charset="-79"/>
              </a:rPr>
              <a:t>integralmente</a:t>
            </a:r>
            <a:r>
              <a:rPr lang="fr-CH" altLang="it-CH" sz="1200" u="sng" spc="33" dirty="0">
                <a:solidFill>
                  <a:srgbClr val="002A7E"/>
                </a:solidFill>
                <a:latin typeface="+mn-lt"/>
                <a:cs typeface="Aharoni" panose="02010803020104030203" pitchFamily="2" charset="-79"/>
              </a:rPr>
              <a:t> </a:t>
            </a:r>
            <a:r>
              <a:rPr lang="fr-CH" altLang="it-CH" sz="1200" u="sng" spc="33" dirty="0" err="1">
                <a:solidFill>
                  <a:srgbClr val="002A7E"/>
                </a:solidFill>
                <a:latin typeface="+mn-lt"/>
                <a:cs typeface="Aharoni" panose="02010803020104030203" pitchFamily="2" charset="-79"/>
              </a:rPr>
              <a:t>deducibile</a:t>
            </a:r>
            <a:r>
              <a:rPr lang="fr-CH" altLang="it-CH" sz="1200" u="sng" spc="33" dirty="0">
                <a:solidFill>
                  <a:srgbClr val="002A7E"/>
                </a:solidFill>
                <a:latin typeface="+mn-lt"/>
                <a:cs typeface="Aharoni" panose="02010803020104030203" pitchFamily="2" charset="-79"/>
              </a:rPr>
              <a:t> </a:t>
            </a:r>
            <a:r>
              <a:rPr lang="fr-CH" altLang="it-CH" sz="1200" spc="33" dirty="0">
                <a:solidFill>
                  <a:srgbClr val="002A7E"/>
                </a:solidFill>
                <a:latin typeface="+mn-lt"/>
                <a:cs typeface="Aharoni" panose="02010803020104030203" pitchFamily="2" charset="-79"/>
              </a:rPr>
              <a:t>l’</a:t>
            </a:r>
            <a:r>
              <a:rPr lang="fr-CH" altLang="it-CH" sz="1200" spc="33" dirty="0" err="1">
                <a:solidFill>
                  <a:srgbClr val="002A7E"/>
                </a:solidFill>
                <a:latin typeface="+mn-lt"/>
                <a:cs typeface="Aharoni" panose="02010803020104030203" pitchFamily="2" charset="-79"/>
              </a:rPr>
              <a:t>Onorario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Intermedio</a:t>
            </a:r>
            <a:r>
              <a:rPr lang="fr-CH" altLang="it-CH" sz="1200" spc="33" dirty="0">
                <a:solidFill>
                  <a:srgbClr val="002A7E"/>
                </a:solidFill>
                <a:latin typeface="+mn-lt"/>
                <a:cs typeface="Aharoni" panose="02010803020104030203" pitchFamily="2" charset="-79"/>
              </a:rPr>
              <a:t> a </a:t>
            </a:r>
            <a:r>
              <a:rPr lang="fr-CH" altLang="it-CH" sz="1200" spc="33" dirty="0" err="1">
                <a:solidFill>
                  <a:srgbClr val="002A7E"/>
                </a:solidFill>
                <a:latin typeface="+mn-lt"/>
                <a:cs typeface="Aharoni" panose="02010803020104030203" pitchFamily="2" charset="-79"/>
              </a:rPr>
              <a:t>Successo</a:t>
            </a:r>
            <a:r>
              <a:rPr lang="fr-CH" altLang="it-CH" sz="1200" spc="33" dirty="0">
                <a:solidFill>
                  <a:srgbClr val="002A7E"/>
                </a:solidFill>
                <a:latin typeface="+mn-lt"/>
                <a:cs typeface="Aharoni" panose="02010803020104030203" pitchFamily="2" charset="-79"/>
              </a:rPr>
              <a:t>. In via </a:t>
            </a:r>
            <a:r>
              <a:rPr lang="fr-CH" altLang="it-CH" sz="1200" spc="33" dirty="0" err="1">
                <a:solidFill>
                  <a:srgbClr val="002A7E"/>
                </a:solidFill>
                <a:latin typeface="+mn-lt"/>
                <a:cs typeface="Aharoni" panose="02010803020104030203" pitchFamily="2" charset="-79"/>
              </a:rPr>
              <a:t>straordinaria</a:t>
            </a:r>
            <a:r>
              <a:rPr lang="fr-CH" altLang="it-CH" sz="1200" spc="33" dirty="0">
                <a:solidFill>
                  <a:srgbClr val="002A7E"/>
                </a:solidFill>
                <a:latin typeface="+mn-lt"/>
                <a:cs typeface="Aharoni" panose="02010803020104030203" pitchFamily="2" charset="-79"/>
              </a:rPr>
              <a:t>, HELVIA </a:t>
            </a:r>
            <a:r>
              <a:rPr lang="fr-CH" altLang="it-CH" sz="1200" spc="33" dirty="0" err="1">
                <a:solidFill>
                  <a:srgbClr val="002A7E"/>
                </a:solidFill>
                <a:latin typeface="+mn-lt"/>
                <a:cs typeface="Aharoni" panose="02010803020104030203" pitchFamily="2" charset="-79"/>
              </a:rPr>
              <a:t>potrebbe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concedere</a:t>
            </a:r>
            <a:r>
              <a:rPr lang="fr-CH" altLang="it-CH" sz="1200" spc="33" dirty="0">
                <a:solidFill>
                  <a:srgbClr val="002A7E"/>
                </a:solidFill>
                <a:latin typeface="+mn-lt"/>
                <a:cs typeface="Aharoni" panose="02010803020104030203" pitchFamily="2" charset="-79"/>
              </a:rPr>
              <a:t> la </a:t>
            </a:r>
            <a:r>
              <a:rPr lang="fr-CH" altLang="it-CH" sz="1200" spc="33" dirty="0" err="1">
                <a:solidFill>
                  <a:srgbClr val="002A7E"/>
                </a:solidFill>
                <a:latin typeface="+mn-lt"/>
                <a:cs typeface="Aharoni" panose="02010803020104030203" pitchFamily="2" charset="-79"/>
              </a:rPr>
              <a:t>deduzione</a:t>
            </a:r>
            <a:r>
              <a:rPr lang="fr-CH" altLang="it-CH" sz="1200" spc="33" dirty="0">
                <a:solidFill>
                  <a:srgbClr val="002A7E"/>
                </a:solidFill>
                <a:latin typeface="+mn-lt"/>
                <a:cs typeface="Aharoni" panose="02010803020104030203" pitchFamily="2" charset="-79"/>
              </a:rPr>
              <a:t> di </a:t>
            </a:r>
            <a:r>
              <a:rPr lang="fr-CH" altLang="it-CH" sz="1200" spc="33" dirty="0" err="1">
                <a:solidFill>
                  <a:srgbClr val="002A7E"/>
                </a:solidFill>
                <a:latin typeface="+mn-lt"/>
                <a:cs typeface="Aharoni" panose="02010803020104030203" pitchFamily="2" charset="-79"/>
              </a:rPr>
              <a:t>uno</a:t>
            </a:r>
            <a:r>
              <a:rPr lang="fr-CH" altLang="it-CH" sz="1200" spc="33" dirty="0">
                <a:solidFill>
                  <a:srgbClr val="002A7E"/>
                </a:solidFill>
                <a:latin typeface="+mn-lt"/>
                <a:cs typeface="Aharoni" panose="02010803020104030203" pitchFamily="2" charset="-79"/>
              </a:rPr>
              <a:t> </a:t>
            </a:r>
            <a:r>
              <a:rPr lang="fr-CH" altLang="it-CH" sz="1200" u="sng" spc="33" dirty="0" err="1">
                <a:solidFill>
                  <a:srgbClr val="002A7E"/>
                </a:solidFill>
                <a:latin typeface="+mn-lt"/>
                <a:cs typeface="Aharoni" panose="02010803020104030203" pitchFamily="2" charset="-79"/>
              </a:rPr>
              <a:t>speciale</a:t>
            </a:r>
            <a:r>
              <a:rPr lang="fr-CH" altLang="it-CH" sz="1200" u="sng" spc="33" dirty="0">
                <a:solidFill>
                  <a:srgbClr val="002A7E"/>
                </a:solidFill>
                <a:latin typeface="+mn-lt"/>
                <a:cs typeface="Aharoni" panose="02010803020104030203" pitchFamily="2" charset="-79"/>
              </a:rPr>
              <a:t> </a:t>
            </a:r>
            <a:r>
              <a:rPr lang="fr-CH" altLang="it-CH" sz="1200" i="1" u="sng" spc="33" dirty="0">
                <a:solidFill>
                  <a:srgbClr val="002A7E"/>
                </a:solidFill>
                <a:latin typeface="+mn-lt"/>
                <a:cs typeface="Aharoni" panose="02010803020104030203" pitchFamily="2" charset="-79"/>
              </a:rPr>
              <a:t>Bonus à la carte</a:t>
            </a:r>
            <a:r>
              <a:rPr lang="fr-CH" altLang="it-CH" sz="1200" i="1"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sulle</a:t>
            </a:r>
            <a:r>
              <a:rPr lang="fr-CH" altLang="it-CH" sz="1200" spc="33" dirty="0">
                <a:solidFill>
                  <a:srgbClr val="002A7E"/>
                </a:solidFill>
                <a:cs typeface="Aharoni" panose="02010803020104030203" pitchFamily="2" charset="-79"/>
              </a:rPr>
              <a:t> </a:t>
            </a:r>
            <a:r>
              <a:rPr lang="fr-CH" altLang="it-CH" sz="1200" spc="33" dirty="0" err="1">
                <a:solidFill>
                  <a:srgbClr val="002A7E"/>
                </a:solidFill>
                <a:latin typeface="+mn-lt"/>
                <a:cs typeface="Aharoni" panose="02010803020104030203" pitchFamily="2" charset="-79"/>
              </a:rPr>
              <a:t>prestazioni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professionali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aggiuntive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prestate</a:t>
            </a:r>
            <a:r>
              <a:rPr lang="fr-CH" altLang="it-CH" sz="1200" spc="33" dirty="0">
                <a:solidFill>
                  <a:srgbClr val="002A7E"/>
                </a:solidFill>
                <a:latin typeface="+mn-lt"/>
                <a:cs typeface="Aharoni" panose="02010803020104030203" pitchFamily="2" charset="-79"/>
              </a:rPr>
              <a:t> a </a:t>
            </a:r>
            <a:r>
              <a:rPr lang="fr-CH" altLang="it-CH" sz="1200" spc="33" dirty="0" err="1">
                <a:solidFill>
                  <a:srgbClr val="002A7E"/>
                </a:solidFill>
                <a:latin typeface="+mn-lt"/>
                <a:cs typeface="Aharoni" panose="02010803020104030203" pitchFamily="2" charset="-79"/>
              </a:rPr>
              <a:t>favore</a:t>
            </a:r>
            <a:r>
              <a:rPr lang="fr-CH" altLang="it-CH" sz="1200" spc="33" dirty="0">
                <a:solidFill>
                  <a:srgbClr val="002A7E"/>
                </a:solidFill>
                <a:latin typeface="+mn-lt"/>
                <a:cs typeface="Aharoni" panose="02010803020104030203" pitchFamily="2" charset="-79"/>
              </a:rPr>
              <a:t> del Cliente.   </a:t>
            </a:r>
            <a:endParaRPr lang="fr-CH" altLang="it-CH" sz="600" spc="33" dirty="0">
              <a:solidFill>
                <a:srgbClr val="002A7E"/>
              </a:solidFill>
              <a:latin typeface="+mn-lt"/>
              <a:cs typeface="Aharoni" panose="02010803020104030203" pitchFamily="2" charset="-79"/>
            </a:endParaRPr>
          </a:p>
          <a:p>
            <a:pPr marL="180975" algn="just" eaLnBrk="1" hangingPunct="1">
              <a:spcAft>
                <a:spcPts val="111"/>
              </a:spcAft>
              <a:defRPr/>
            </a:pP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Nel</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caso</a:t>
            </a:r>
            <a:r>
              <a:rPr lang="fr-CH" altLang="it-CH" sz="1200" spc="33" dirty="0">
                <a:solidFill>
                  <a:srgbClr val="002A7E"/>
                </a:solidFill>
                <a:latin typeface="+mn-lt"/>
                <a:cs typeface="Aharoni" panose="02010803020104030203" pitchFamily="2" charset="-79"/>
              </a:rPr>
              <a:t> di </a:t>
            </a:r>
            <a:r>
              <a:rPr lang="fr-CH" altLang="it-CH" sz="1200" spc="33" dirty="0" err="1">
                <a:solidFill>
                  <a:srgbClr val="002A7E"/>
                </a:solidFill>
                <a:latin typeface="+mn-lt"/>
                <a:cs typeface="Aharoni" panose="02010803020104030203" pitchFamily="2" charset="-79"/>
              </a:rPr>
              <a:t>mancato</a:t>
            </a:r>
            <a:r>
              <a:rPr lang="fr-CH" altLang="it-CH" sz="1200"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buon</a:t>
            </a:r>
            <a:r>
              <a:rPr lang="fr-CH" altLang="it-CH" sz="1200" i="1" spc="33" dirty="0">
                <a:solidFill>
                  <a:srgbClr val="002A7E"/>
                </a:solidFill>
                <a:latin typeface="+mn-lt"/>
                <a:cs typeface="Aharoni" panose="02010803020104030203" pitchFamily="2" charset="-79"/>
              </a:rPr>
              <a:t> </a:t>
            </a:r>
            <a:r>
              <a:rPr lang="fr-CH" altLang="it-CH" sz="1200" i="1" spc="33" dirty="0" err="1">
                <a:solidFill>
                  <a:srgbClr val="002A7E"/>
                </a:solidFill>
                <a:latin typeface="+mn-lt"/>
                <a:cs typeface="Aharoni" panose="02010803020104030203" pitchFamily="2" charset="-79"/>
              </a:rPr>
              <a:t>esito</a:t>
            </a:r>
            <a:r>
              <a:rPr lang="fr-CH" altLang="it-CH" sz="1200" i="1"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dell’acquisizione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gli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Onorari</a:t>
            </a:r>
            <a:r>
              <a:rPr lang="fr-CH" altLang="it-CH" sz="1200" spc="33" dirty="0">
                <a:solidFill>
                  <a:srgbClr val="002A7E"/>
                </a:solidFill>
                <a:latin typeface="+mn-lt"/>
                <a:cs typeface="Aharoni" panose="02010803020104030203" pitchFamily="2" charset="-79"/>
              </a:rPr>
              <a:t> a </a:t>
            </a:r>
            <a:r>
              <a:rPr lang="fr-CH" altLang="it-CH" sz="1200" spc="33" dirty="0" err="1">
                <a:solidFill>
                  <a:srgbClr val="002A7E"/>
                </a:solidFill>
                <a:latin typeface="+mn-lt"/>
                <a:cs typeface="Aharoni" panose="02010803020104030203" pitchFamily="2" charset="-79"/>
              </a:rPr>
              <a:t>Successo</a:t>
            </a:r>
            <a:r>
              <a:rPr lang="fr-CH" altLang="it-CH" sz="1200" spc="33" dirty="0">
                <a:solidFill>
                  <a:srgbClr val="002A7E"/>
                </a:solidFill>
                <a:latin typeface="+mn-lt"/>
                <a:cs typeface="Aharoni" panose="02010803020104030203" pitchFamily="2" charset="-79"/>
              </a:rPr>
              <a:t> </a:t>
            </a:r>
            <a:r>
              <a:rPr lang="fr-CH" altLang="it-CH" sz="1200" u="sng" spc="33" dirty="0">
                <a:solidFill>
                  <a:srgbClr val="002A7E"/>
                </a:solidFill>
                <a:latin typeface="+mn-lt"/>
                <a:cs typeface="Aharoni" panose="02010803020104030203" pitchFamily="2" charset="-79"/>
              </a:rPr>
              <a:t>non si </a:t>
            </a:r>
            <a:r>
              <a:rPr lang="fr-CH" altLang="it-CH" sz="1200" u="sng" spc="33" dirty="0" err="1">
                <a:solidFill>
                  <a:srgbClr val="002A7E"/>
                </a:solidFill>
                <a:latin typeface="+mn-lt"/>
                <a:cs typeface="Aharoni" panose="02010803020104030203" pitchFamily="2" charset="-79"/>
              </a:rPr>
              <a:t>applicano</a:t>
            </a:r>
            <a:r>
              <a:rPr lang="fr-CH" altLang="it-CH" sz="1200" spc="33" dirty="0">
                <a:solidFill>
                  <a:srgbClr val="002A7E"/>
                </a:solidFill>
                <a:latin typeface="+mn-lt"/>
                <a:cs typeface="Aharoni" panose="02010803020104030203" pitchFamily="2" charset="-79"/>
              </a:rPr>
              <a:t>.</a:t>
            </a:r>
          </a:p>
          <a:p>
            <a:pPr algn="just" eaLnBrk="1" hangingPunct="1">
              <a:spcAft>
                <a:spcPts val="111"/>
              </a:spcAft>
              <a:defRPr/>
            </a:pPr>
            <a:endParaRPr lang="fr-CH" altLang="it-CH" sz="400" spc="33" dirty="0">
              <a:solidFill>
                <a:srgbClr val="002A7E"/>
              </a:solidFill>
              <a:latin typeface="+mn-lt"/>
              <a:cs typeface="Aharoni" panose="02010803020104030203" pitchFamily="2" charset="-79"/>
            </a:endParaRPr>
          </a:p>
          <a:p>
            <a:pPr marL="263525" eaLnBrk="1" hangingPunct="1">
              <a:defRPr/>
            </a:pPr>
            <a:r>
              <a:rPr lang="fr-CH" altLang="it-CH" sz="1200" spc="33" dirty="0" err="1">
                <a:solidFill>
                  <a:srgbClr val="002A7E"/>
                </a:solidFill>
                <a:latin typeface="+mn-lt"/>
                <a:cs typeface="Aharoni" panose="02010803020104030203" pitchFamily="2" charset="-79"/>
              </a:rPr>
              <a:t>Eventuali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prestazioni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professionali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aggiuntive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richieste</a:t>
            </a:r>
            <a:r>
              <a:rPr lang="fr-CH" altLang="it-CH" sz="1200" spc="33" dirty="0">
                <a:solidFill>
                  <a:srgbClr val="002A7E"/>
                </a:solidFill>
                <a:latin typeface="+mn-lt"/>
                <a:cs typeface="Aharoni" panose="02010803020104030203" pitchFamily="2" charset="-79"/>
              </a:rPr>
              <a:t> dal Cliente ad HELVIA, sono </a:t>
            </a:r>
            <a:r>
              <a:rPr lang="fr-CH" altLang="it-CH" sz="1200" spc="33" dirty="0" err="1">
                <a:solidFill>
                  <a:srgbClr val="002A7E"/>
                </a:solidFill>
                <a:latin typeface="+mn-lt"/>
                <a:cs typeface="Aharoni" panose="02010803020104030203" pitchFamily="2" charset="-79"/>
              </a:rPr>
              <a:t>regolate</a:t>
            </a:r>
            <a:r>
              <a:rPr lang="fr-CH" altLang="it-CH" sz="1200" spc="33" dirty="0">
                <a:solidFill>
                  <a:srgbClr val="002A7E"/>
                </a:solidFill>
                <a:latin typeface="+mn-lt"/>
                <a:cs typeface="Aharoni" panose="02010803020104030203" pitchFamily="2" charset="-79"/>
              </a:rPr>
              <a:t> in base </a:t>
            </a:r>
            <a:r>
              <a:rPr lang="fr-CH" altLang="it-CH" sz="1200" spc="33" dirty="0" err="1">
                <a:solidFill>
                  <a:srgbClr val="002A7E"/>
                </a:solidFill>
                <a:latin typeface="+mn-lt"/>
                <a:cs typeface="Aharoni" panose="02010803020104030203" pitchFamily="2" charset="-79"/>
              </a:rPr>
              <a:t>alle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tariffe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professionali</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fissate</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nella</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Lettera</a:t>
            </a:r>
            <a:r>
              <a:rPr lang="fr-CH" altLang="it-CH" sz="1200" spc="33" dirty="0">
                <a:solidFill>
                  <a:srgbClr val="002A7E"/>
                </a:solidFill>
                <a:latin typeface="+mn-lt"/>
                <a:cs typeface="Aharoni" panose="02010803020104030203" pitchFamily="2" charset="-79"/>
              </a:rPr>
              <a:t> d’</a:t>
            </a:r>
            <a:r>
              <a:rPr lang="fr-CH" altLang="it-CH" sz="1200" spc="33" dirty="0" err="1">
                <a:solidFill>
                  <a:srgbClr val="002A7E"/>
                </a:solidFill>
                <a:latin typeface="+mn-lt"/>
                <a:cs typeface="Aharoni" panose="02010803020104030203" pitchFamily="2" charset="-79"/>
              </a:rPr>
              <a:t>Incarico</a:t>
            </a:r>
            <a:r>
              <a:rPr lang="fr-CH" altLang="it-CH" sz="1200" spc="33" dirty="0">
                <a:solidFill>
                  <a:srgbClr val="002A7E"/>
                </a:solidFill>
                <a:latin typeface="+mn-lt"/>
                <a:cs typeface="Aharoni" panose="02010803020104030203" pitchFamily="2" charset="-79"/>
              </a:rPr>
              <a:t> </a:t>
            </a:r>
            <a:r>
              <a:rPr lang="fr-CH" altLang="it-CH" sz="1200" spc="33" dirty="0" err="1">
                <a:solidFill>
                  <a:srgbClr val="002A7E"/>
                </a:solidFill>
                <a:latin typeface="+mn-lt"/>
                <a:cs typeface="Aharoni" panose="02010803020104030203" pitchFamily="2" charset="-79"/>
              </a:rPr>
              <a:t>Esclusivo</a:t>
            </a:r>
            <a:r>
              <a:rPr lang="fr-CH" altLang="it-CH" sz="1200" spc="33" dirty="0">
                <a:solidFill>
                  <a:srgbClr val="002A7E"/>
                </a:solidFill>
                <a:latin typeface="+mn-lt"/>
                <a:cs typeface="Aharoni" panose="02010803020104030203" pitchFamily="2" charset="-79"/>
              </a:rPr>
              <a:t>. </a:t>
            </a:r>
            <a:endParaRPr lang="it-CH" altLang="it-CH" sz="1200" b="1" dirty="0">
              <a:solidFill>
                <a:schemeClr val="bg1"/>
              </a:solidFill>
              <a:latin typeface="Arial Narrow" panose="020B0606020202030204" pitchFamily="34" charset="0"/>
            </a:endParaRPr>
          </a:p>
        </p:txBody>
      </p:sp>
      <p:pic>
        <p:nvPicPr>
          <p:cNvPr id="6" name="Immagine 5"/>
          <p:cNvPicPr>
            <a:picLocks noChangeAspect="1"/>
          </p:cNvPicPr>
          <p:nvPr/>
        </p:nvPicPr>
        <p:blipFill rotWithShape="1">
          <a:blip r:embed="rId2"/>
          <a:srcRect r="9201"/>
          <a:stretch/>
        </p:blipFill>
        <p:spPr>
          <a:xfrm>
            <a:off x="6794179" y="2132094"/>
            <a:ext cx="3727057" cy="5076190"/>
          </a:xfrm>
          <a:prstGeom prst="rect">
            <a:avLst/>
          </a:prstGeom>
        </p:spPr>
      </p:pic>
      <p:sp>
        <p:nvSpPr>
          <p:cNvPr id="8" name="Rettangolo 7"/>
          <p:cNvSpPr/>
          <p:nvPr/>
        </p:nvSpPr>
        <p:spPr>
          <a:xfrm>
            <a:off x="3345815" y="1203824"/>
            <a:ext cx="7232897" cy="707886"/>
          </a:xfrm>
          <a:prstGeom prst="rect">
            <a:avLst/>
          </a:prstGeom>
        </p:spPr>
        <p:txBody>
          <a:bodyPr wrap="square">
            <a:spAutoFit/>
          </a:bodyPr>
          <a:lstStyle/>
          <a:p>
            <a:pPr algn="r"/>
            <a:r>
              <a:rPr lang="fr-CH" spc="133" dirty="0">
                <a:solidFill>
                  <a:srgbClr val="FF0000"/>
                </a:solidFill>
                <a:latin typeface="Britannic Bold" panose="020B0903060703020204" pitchFamily="34" charset="0"/>
              </a:rPr>
              <a:t>LETTERA D’INCARICO ESCLUSIVO</a:t>
            </a:r>
          </a:p>
          <a:p>
            <a:pPr algn="r"/>
            <a:r>
              <a:rPr lang="it-CH" spc="133" dirty="0">
                <a:solidFill>
                  <a:srgbClr val="002A7E"/>
                </a:solidFill>
                <a:latin typeface="Britannic Bold" panose="020B0903060703020204" pitchFamily="34" charset="0"/>
              </a:rPr>
              <a:t>ONORARI applicabili</a:t>
            </a:r>
            <a:endParaRPr lang="it-CH" dirty="0">
              <a:solidFill>
                <a:srgbClr val="002A7E"/>
              </a:solidFill>
              <a:latin typeface="Arial Black" panose="020B0A04020102020204" pitchFamily="34" charset="0"/>
              <a:cs typeface="Aharoni" panose="02010803020104030203" pitchFamily="2" charset="-79"/>
            </a:endParaRPr>
          </a:p>
        </p:txBody>
      </p:sp>
    </p:spTree>
    <p:extLst>
      <p:ext uri="{BB962C8B-B14F-4D97-AF65-F5344CB8AC3E}">
        <p14:creationId xmlns:p14="http://schemas.microsoft.com/office/powerpoint/2010/main" val="2391369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ella 8"/>
          <p:cNvGraphicFramePr>
            <a:graphicFrameLocks noGrp="1"/>
          </p:cNvGraphicFramePr>
          <p:nvPr>
            <p:extLst>
              <p:ext uri="{D42A27DB-BD31-4B8C-83A1-F6EECF244321}">
                <p14:modId xmlns:p14="http://schemas.microsoft.com/office/powerpoint/2010/main" val="1248966899"/>
              </p:ext>
            </p:extLst>
          </p:nvPr>
        </p:nvGraphicFramePr>
        <p:xfrm>
          <a:off x="2657346" y="2414828"/>
          <a:ext cx="7877103" cy="4898885"/>
        </p:xfrm>
        <a:graphic>
          <a:graphicData uri="http://schemas.openxmlformats.org/drawingml/2006/table">
            <a:tbl>
              <a:tblPr firstRow="1" bandRow="1">
                <a:tableStyleId>{5C22544A-7EE6-4342-B048-85BDC9FD1C3A}</a:tableStyleId>
              </a:tblPr>
              <a:tblGrid>
                <a:gridCol w="2582045">
                  <a:extLst>
                    <a:ext uri="{9D8B030D-6E8A-4147-A177-3AD203B41FA5}">
                      <a16:colId xmlns:a16="http://schemas.microsoft.com/office/drawing/2014/main" val="20000"/>
                    </a:ext>
                  </a:extLst>
                </a:gridCol>
                <a:gridCol w="2669357">
                  <a:extLst>
                    <a:ext uri="{9D8B030D-6E8A-4147-A177-3AD203B41FA5}">
                      <a16:colId xmlns:a16="http://schemas.microsoft.com/office/drawing/2014/main" val="20001"/>
                    </a:ext>
                  </a:extLst>
                </a:gridCol>
                <a:gridCol w="2625701">
                  <a:extLst>
                    <a:ext uri="{9D8B030D-6E8A-4147-A177-3AD203B41FA5}">
                      <a16:colId xmlns:a16="http://schemas.microsoft.com/office/drawing/2014/main" val="20002"/>
                    </a:ext>
                  </a:extLst>
                </a:gridCol>
              </a:tblGrid>
              <a:tr h="11570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Acquisto del Pacchetto </a:t>
                      </a: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totalitario di una PMI Italiana di Materiali ed Ingegneria Termoplastica </a:t>
                      </a:r>
                    </a:p>
                  </a:txBody>
                  <a:tcPr marL="81820" marR="81820" marT="42119" marB="42119">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Acquisto del Pacchetto totalitario di una Industria Tedesca di Sistemi e Componenti Elettromeccanici  </a:t>
                      </a:r>
                    </a:p>
                  </a:txBody>
                  <a:tcPr marL="81820" marR="81820" marT="42119" marB="42119">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Acquisto del Pacchetto Totalitario di una Importante Società di Intermediazione Mobiliare Italiana</a:t>
                      </a:r>
                    </a:p>
                  </a:txBody>
                  <a:tcPr marL="81820" marR="81820" marT="42119" marB="42119">
                    <a:noFill/>
                  </a:tcPr>
                </a:tc>
                <a:extLst>
                  <a:ext uri="{0D108BD9-81ED-4DB2-BD59-A6C34878D82A}">
                    <a16:rowId xmlns:a16="http://schemas.microsoft.com/office/drawing/2014/main" val="10000"/>
                  </a:ext>
                </a:extLst>
              </a:tr>
              <a:tr h="3562940">
                <a:tc>
                  <a:txBody>
                    <a:bodyPr/>
                    <a:lstStyle/>
                    <a:p>
                      <a:pPr marL="0" marR="0" lvl="0" indent="0" algn="just" defTabSz="914400" rtl="0" eaLnBrk="1" fontAlgn="auto" latinLnBrk="0" hangingPunct="1">
                        <a:lnSpc>
                          <a:spcPct val="100000"/>
                        </a:lnSpc>
                        <a:spcBef>
                          <a:spcPts val="1200"/>
                        </a:spcBef>
                        <a:spcAft>
                          <a:spcPts val="0"/>
                        </a:spcAft>
                        <a:buClrTx/>
                        <a:buSzTx/>
                        <a:buFontTx/>
                        <a:buNone/>
                        <a:tabLst/>
                        <a:defRPr/>
                      </a:pPr>
                      <a:r>
                        <a:rPr lang="it-CH" sz="1200" b="0" i="0" kern="1200" baseline="0" dirty="0">
                          <a:solidFill>
                            <a:srgbClr val="002A7E"/>
                          </a:solidFill>
                          <a:latin typeface="+mn-lt"/>
                          <a:ea typeface="+mn-ea"/>
                          <a:cs typeface="+mn-cs"/>
                        </a:rPr>
                        <a:t>Per conto della </a:t>
                      </a:r>
                      <a:r>
                        <a:rPr lang="it-CH" sz="1200" b="0" i="1" kern="1200" baseline="0" dirty="0">
                          <a:solidFill>
                            <a:srgbClr val="002A7E"/>
                          </a:solidFill>
                          <a:latin typeface="+mn-lt"/>
                          <a:ea typeface="+mn-ea"/>
                          <a:cs typeface="+mn-cs"/>
                        </a:rPr>
                        <a:t>sub-holding</a:t>
                      </a:r>
                      <a:r>
                        <a:rPr lang="it-CH" sz="1200" b="0" i="0" kern="1200" baseline="0" dirty="0">
                          <a:solidFill>
                            <a:srgbClr val="002A7E"/>
                          </a:solidFill>
                          <a:latin typeface="+mn-lt"/>
                          <a:ea typeface="+mn-ea"/>
                          <a:cs typeface="+mn-cs"/>
                        </a:rPr>
                        <a:t> europea di una nota </a:t>
                      </a:r>
                      <a:r>
                        <a:rPr lang="it-CH" sz="1200" b="1" i="1" kern="1200" baseline="0" dirty="0">
                          <a:solidFill>
                            <a:srgbClr val="002A7E"/>
                          </a:solidFill>
                          <a:latin typeface="+mn-lt"/>
                          <a:ea typeface="+mn-ea"/>
                          <a:cs typeface="+mn-cs"/>
                        </a:rPr>
                        <a:t>multinazionale giapponese</a:t>
                      </a:r>
                      <a:r>
                        <a:rPr lang="it-CH" sz="1200" b="0" i="0" kern="1200" baseline="0" dirty="0">
                          <a:solidFill>
                            <a:srgbClr val="002A7E"/>
                          </a:solidFill>
                          <a:latin typeface="+mn-lt"/>
                          <a:ea typeface="+mn-ea"/>
                          <a:cs typeface="+mn-cs"/>
                        </a:rPr>
                        <a:t>, HELVIA ha partecipato in qualità di </a:t>
                      </a:r>
                      <a:r>
                        <a:rPr lang="it-CH" sz="1200" b="0" i="1" kern="1200" baseline="0" dirty="0">
                          <a:solidFill>
                            <a:srgbClr val="002A7E"/>
                          </a:solidFill>
                          <a:latin typeface="+mn-lt"/>
                          <a:ea typeface="+mn-ea"/>
                          <a:cs typeface="+mn-cs"/>
                        </a:rPr>
                        <a:t>Advisor</a:t>
                      </a:r>
                      <a:r>
                        <a:rPr lang="it-CH" sz="1200" b="0" i="0" kern="1200" baseline="0" dirty="0">
                          <a:solidFill>
                            <a:srgbClr val="002A7E"/>
                          </a:solidFill>
                          <a:latin typeface="+mn-lt"/>
                          <a:ea typeface="+mn-ea"/>
                          <a:cs typeface="+mn-cs"/>
                        </a:rPr>
                        <a:t> all’acquisizione di una </a:t>
                      </a:r>
                      <a:r>
                        <a:rPr lang="it-CH" sz="1200" b="1" i="0" kern="1200" baseline="0" dirty="0">
                          <a:solidFill>
                            <a:srgbClr val="002A7E"/>
                          </a:solidFill>
                          <a:latin typeface="+mn-lt"/>
                          <a:ea typeface="+mn-ea"/>
                          <a:cs typeface="+mn-cs"/>
                        </a:rPr>
                        <a:t>PMI Italiana attiva nello </a:t>
                      </a:r>
                      <a:r>
                        <a:rPr lang="it-IT" sz="1200" b="1" i="0" kern="1200" baseline="0" dirty="0">
                          <a:solidFill>
                            <a:srgbClr val="002A7E"/>
                          </a:solidFill>
                          <a:latin typeface="+mn-lt"/>
                          <a:ea typeface="+mn-ea"/>
                          <a:cs typeface="+mn-cs"/>
                        </a:rPr>
                        <a:t>stampaggio ad iniezione di componenti industriali in materia plastica </a:t>
                      </a:r>
                      <a:r>
                        <a:rPr lang="it-IT" sz="1200" b="0" i="0" kern="1200" baseline="0" dirty="0">
                          <a:solidFill>
                            <a:srgbClr val="002A7E"/>
                          </a:solidFill>
                          <a:latin typeface="+mn-lt"/>
                          <a:ea typeface="+mn-ea"/>
                          <a:cs typeface="+mn-cs"/>
                        </a:rPr>
                        <a:t>tradizionale e tecnopolimeri, </a:t>
                      </a:r>
                      <a:r>
                        <a:rPr lang="it-CH" sz="1200" b="0" i="0" kern="1200" baseline="0" dirty="0">
                          <a:solidFill>
                            <a:srgbClr val="002A7E"/>
                          </a:solidFill>
                          <a:latin typeface="+mn-lt"/>
                          <a:ea typeface="+mn-ea"/>
                          <a:cs typeface="+mn-cs"/>
                        </a:rPr>
                        <a:t>con un fatturato di circa € 8 Milioni. HELVIA ha </a:t>
                      </a:r>
                      <a:r>
                        <a:rPr lang="it-CH" sz="1200" b="1" i="0" kern="1200" baseline="0" dirty="0">
                          <a:solidFill>
                            <a:srgbClr val="002A7E"/>
                          </a:solidFill>
                          <a:latin typeface="+mn-lt"/>
                          <a:ea typeface="+mn-ea"/>
                          <a:cs typeface="+mn-cs"/>
                        </a:rPr>
                        <a:t>ricercato, selezionato, presentato al Cliente e contattato i potenziali target</a:t>
                      </a:r>
                      <a:r>
                        <a:rPr lang="it-CH" sz="1200" b="0" i="0" kern="1200" baseline="0" dirty="0">
                          <a:solidFill>
                            <a:srgbClr val="002A7E"/>
                          </a:solidFill>
                          <a:latin typeface="+mn-lt"/>
                          <a:ea typeface="+mn-ea"/>
                          <a:cs typeface="+mn-cs"/>
                        </a:rPr>
                        <a:t>, lo ha  assistito nelle fasi </a:t>
                      </a:r>
                      <a:r>
                        <a:rPr lang="it-CH" sz="1200" b="1" i="0" kern="1200" baseline="0" dirty="0" err="1">
                          <a:solidFill>
                            <a:srgbClr val="002A7E"/>
                          </a:solidFill>
                          <a:latin typeface="+mn-lt"/>
                          <a:ea typeface="+mn-ea"/>
                          <a:cs typeface="+mn-cs"/>
                        </a:rPr>
                        <a:t>pre</a:t>
                      </a:r>
                      <a:r>
                        <a:rPr lang="it-CH" sz="1200" b="1" i="0" kern="1200" baseline="0" dirty="0">
                          <a:solidFill>
                            <a:srgbClr val="002A7E"/>
                          </a:solidFill>
                          <a:latin typeface="+mn-lt"/>
                          <a:ea typeface="+mn-ea"/>
                          <a:cs typeface="+mn-cs"/>
                        </a:rPr>
                        <a:t>-negoziale</a:t>
                      </a:r>
                      <a:r>
                        <a:rPr lang="it-CH" sz="1200" b="0" i="0" kern="1200" baseline="0" dirty="0">
                          <a:solidFill>
                            <a:srgbClr val="002A7E"/>
                          </a:solidFill>
                          <a:latin typeface="+mn-lt"/>
                          <a:ea typeface="+mn-ea"/>
                          <a:cs typeface="+mn-cs"/>
                        </a:rPr>
                        <a:t>, di </a:t>
                      </a:r>
                      <a:r>
                        <a:rPr lang="it-CH" sz="1200" b="1" i="0" kern="1200" baseline="0" dirty="0">
                          <a:solidFill>
                            <a:srgbClr val="002A7E"/>
                          </a:solidFill>
                          <a:latin typeface="+mn-lt"/>
                          <a:ea typeface="+mn-ea"/>
                          <a:cs typeface="+mn-cs"/>
                        </a:rPr>
                        <a:t>valutazione finanziaria</a:t>
                      </a:r>
                      <a:r>
                        <a:rPr lang="it-CH" sz="1200" b="0" i="0" kern="1200" baseline="0" dirty="0">
                          <a:solidFill>
                            <a:srgbClr val="002A7E"/>
                          </a:solidFill>
                          <a:latin typeface="+mn-lt"/>
                          <a:ea typeface="+mn-ea"/>
                          <a:cs typeface="+mn-cs"/>
                        </a:rPr>
                        <a:t>, di redazione della </a:t>
                      </a:r>
                      <a:r>
                        <a:rPr lang="it-CH" sz="1200" b="0" i="1" kern="1200" baseline="0" dirty="0" err="1">
                          <a:solidFill>
                            <a:srgbClr val="002A7E"/>
                          </a:solidFill>
                          <a:latin typeface="+mn-lt"/>
                          <a:ea typeface="+mn-ea"/>
                          <a:cs typeface="+mn-cs"/>
                        </a:rPr>
                        <a:t>MoU</a:t>
                      </a:r>
                      <a:r>
                        <a:rPr lang="it-CH" sz="1200" b="0" i="0" kern="1200" baseline="0" dirty="0">
                          <a:solidFill>
                            <a:srgbClr val="002A7E"/>
                          </a:solidFill>
                          <a:latin typeface="+mn-lt"/>
                          <a:ea typeface="+mn-ea"/>
                          <a:cs typeface="+mn-cs"/>
                        </a:rPr>
                        <a:t> e del </a:t>
                      </a:r>
                      <a:r>
                        <a:rPr lang="it-CH" sz="1200" b="0" i="1" kern="1200" baseline="0" dirty="0" err="1">
                          <a:solidFill>
                            <a:srgbClr val="002A7E"/>
                          </a:solidFill>
                          <a:latin typeface="+mn-lt"/>
                          <a:ea typeface="+mn-ea"/>
                          <a:cs typeface="+mn-cs"/>
                        </a:rPr>
                        <a:t>Term</a:t>
                      </a:r>
                      <a:r>
                        <a:rPr lang="it-CH" sz="1200" b="0" i="1" kern="1200" baseline="0" dirty="0">
                          <a:solidFill>
                            <a:srgbClr val="002A7E"/>
                          </a:solidFill>
                          <a:latin typeface="+mn-lt"/>
                          <a:ea typeface="+mn-ea"/>
                          <a:cs typeface="+mn-cs"/>
                        </a:rPr>
                        <a:t> </a:t>
                      </a:r>
                      <a:r>
                        <a:rPr lang="it-CH" sz="1200" b="0" i="1" kern="1200" baseline="0" dirty="0" err="1">
                          <a:solidFill>
                            <a:srgbClr val="002A7E"/>
                          </a:solidFill>
                          <a:latin typeface="+mn-lt"/>
                          <a:ea typeface="+mn-ea"/>
                          <a:cs typeface="+mn-cs"/>
                        </a:rPr>
                        <a:t>Sheet</a:t>
                      </a:r>
                      <a:r>
                        <a:rPr lang="it-CH" sz="1200" b="0" i="0" kern="1200" baseline="0" dirty="0">
                          <a:solidFill>
                            <a:srgbClr val="002A7E"/>
                          </a:solidFill>
                          <a:latin typeface="+mn-lt"/>
                          <a:ea typeface="+mn-ea"/>
                          <a:cs typeface="+mn-cs"/>
                        </a:rPr>
                        <a:t>, di </a:t>
                      </a:r>
                      <a:r>
                        <a:rPr lang="it-CH" sz="1200" b="1" i="1" kern="1200" baseline="0" dirty="0">
                          <a:solidFill>
                            <a:srgbClr val="002A7E"/>
                          </a:solidFill>
                          <a:latin typeface="+mn-lt"/>
                          <a:ea typeface="+mn-ea"/>
                          <a:cs typeface="+mn-cs"/>
                        </a:rPr>
                        <a:t>due diligence</a:t>
                      </a:r>
                      <a:r>
                        <a:rPr lang="it-CH" sz="1200" b="1" i="0" kern="1200" baseline="0" dirty="0">
                          <a:solidFill>
                            <a:srgbClr val="002A7E"/>
                          </a:solidFill>
                          <a:latin typeface="+mn-lt"/>
                          <a:ea typeface="+mn-ea"/>
                          <a:cs typeface="+mn-cs"/>
                        </a:rPr>
                        <a:t> </a:t>
                      </a:r>
                      <a:r>
                        <a:rPr lang="it-CH" sz="1200" b="0" i="0" kern="1200" baseline="0" dirty="0">
                          <a:solidFill>
                            <a:srgbClr val="002A7E"/>
                          </a:solidFill>
                          <a:latin typeface="+mn-lt"/>
                          <a:ea typeface="+mn-ea"/>
                          <a:cs typeface="+mn-cs"/>
                        </a:rPr>
                        <a:t>e di negoziazione, sino alla sottoscrizione degli accordi finali. L’operazione si è conclusa con l’acquisizione in 2 tranche del pacchetto totalitario d’azienda per un prezzo complessivo di </a:t>
                      </a:r>
                      <a:r>
                        <a:rPr lang="it-CH" sz="1200" b="1" i="0" kern="1200" baseline="0" dirty="0">
                          <a:solidFill>
                            <a:srgbClr val="002A7E"/>
                          </a:solidFill>
                          <a:latin typeface="+mn-lt"/>
                          <a:ea typeface="+mn-ea"/>
                          <a:cs typeface="+mn-cs"/>
                        </a:rPr>
                        <a:t>€ 5.5 Milioni.</a:t>
                      </a:r>
                      <a:endParaRPr lang="it-CH" sz="1200" b="0" i="0" kern="1200" baseline="0" dirty="0">
                        <a:solidFill>
                          <a:srgbClr val="002A7E"/>
                        </a:solidFill>
                        <a:latin typeface="+mn-lt"/>
                        <a:ea typeface="+mn-ea"/>
                        <a:cs typeface="+mn-cs"/>
                      </a:endParaRPr>
                    </a:p>
                  </a:txBody>
                  <a:tcPr marL="81820" marR="81820" marT="42119" marB="42119">
                    <a:noFill/>
                  </a:tcPr>
                </a:tc>
                <a:tc>
                  <a:txBody>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lang="it-CH" sz="1200" b="0" i="0" kern="1200" baseline="0" dirty="0">
                          <a:solidFill>
                            <a:srgbClr val="002A7E"/>
                          </a:solidFill>
                          <a:latin typeface="+mn-lt"/>
                          <a:ea typeface="+mn-ea"/>
                          <a:cs typeface="+mn-cs"/>
                        </a:rPr>
                        <a:t>Per conto della </a:t>
                      </a:r>
                      <a:r>
                        <a:rPr lang="it-CH" sz="1200" b="0" i="1" kern="1200" baseline="0" dirty="0">
                          <a:solidFill>
                            <a:srgbClr val="002A7E"/>
                          </a:solidFill>
                          <a:latin typeface="+mn-lt"/>
                          <a:ea typeface="+mn-ea"/>
                          <a:cs typeface="+mn-cs"/>
                        </a:rPr>
                        <a:t>holding</a:t>
                      </a:r>
                      <a:r>
                        <a:rPr lang="it-CH" sz="1200" b="0" i="0" kern="1200" baseline="0" dirty="0">
                          <a:solidFill>
                            <a:srgbClr val="002A7E"/>
                          </a:solidFill>
                          <a:latin typeface="+mn-lt"/>
                          <a:ea typeface="+mn-ea"/>
                          <a:cs typeface="+mn-cs"/>
                        </a:rPr>
                        <a:t> di un </a:t>
                      </a:r>
                      <a:r>
                        <a:rPr lang="it-CH" sz="1200" b="1" i="0" kern="1200" baseline="0" dirty="0">
                          <a:solidFill>
                            <a:srgbClr val="002A7E"/>
                          </a:solidFill>
                          <a:latin typeface="+mn-lt"/>
                          <a:ea typeface="+mn-ea"/>
                          <a:cs typeface="+mn-cs"/>
                        </a:rPr>
                        <a:t>gruppo industriale italiano</a:t>
                      </a:r>
                      <a:r>
                        <a:rPr lang="it-CH" sz="1200" b="0" i="0" kern="1200" baseline="0" dirty="0">
                          <a:solidFill>
                            <a:srgbClr val="002A7E"/>
                          </a:solidFill>
                          <a:latin typeface="+mn-lt"/>
                          <a:ea typeface="+mn-ea"/>
                          <a:cs typeface="+mn-cs"/>
                        </a:rPr>
                        <a:t>, i professionisti di HELVIA ha collaborato all’acquisizione di una divisione di un noto gruppo industriale tedesco, specializzata</a:t>
                      </a:r>
                      <a:r>
                        <a:rPr lang="it-CH" sz="1200" b="1" i="0" kern="1200" baseline="0" dirty="0">
                          <a:solidFill>
                            <a:srgbClr val="002A7E"/>
                          </a:solidFill>
                          <a:latin typeface="+mn-lt"/>
                          <a:ea typeface="+mn-ea"/>
                          <a:cs typeface="+mn-cs"/>
                        </a:rPr>
                        <a:t> nella produzione di sistemi e componenti elettromeccanici per l’industria</a:t>
                      </a:r>
                      <a:r>
                        <a:rPr lang="it-CH" sz="1200" b="0" i="0" kern="1200" baseline="0" dirty="0">
                          <a:solidFill>
                            <a:srgbClr val="002A7E"/>
                          </a:solidFill>
                          <a:latin typeface="+mn-lt"/>
                          <a:ea typeface="+mn-ea"/>
                          <a:cs typeface="+mn-cs"/>
                        </a:rPr>
                        <a:t>, con un fatturato di circa € 110 Milioni a livello globale. HELVIA ha assistito il Cliente durante l’intero processo valutativo, di due diligence, negoziale e coordinamento degli accordi finali. Ha partecipato alle fasi di </a:t>
                      </a:r>
                      <a:r>
                        <a:rPr lang="it-CH" sz="1200" b="1" i="0" kern="1200" baseline="0" dirty="0" err="1">
                          <a:solidFill>
                            <a:srgbClr val="002A7E"/>
                          </a:solidFill>
                          <a:latin typeface="+mn-lt"/>
                          <a:ea typeface="+mn-ea"/>
                          <a:cs typeface="+mn-cs"/>
                        </a:rPr>
                        <a:t>carve</a:t>
                      </a:r>
                      <a:r>
                        <a:rPr lang="it-CH" sz="1200" b="1" i="0" kern="1200" baseline="0" dirty="0">
                          <a:solidFill>
                            <a:srgbClr val="002A7E"/>
                          </a:solidFill>
                          <a:latin typeface="+mn-lt"/>
                          <a:ea typeface="+mn-ea"/>
                          <a:cs typeface="+mn-cs"/>
                        </a:rPr>
                        <a:t>-out del ramo d’azienda</a:t>
                      </a:r>
                      <a:r>
                        <a:rPr lang="it-CH" sz="1200" b="0" i="0" kern="1200" baseline="0" dirty="0">
                          <a:solidFill>
                            <a:srgbClr val="002A7E"/>
                          </a:solidFill>
                          <a:latin typeface="+mn-lt"/>
                          <a:ea typeface="+mn-ea"/>
                          <a:cs typeface="+mn-cs"/>
                        </a:rPr>
                        <a:t>, elaborazione del </a:t>
                      </a:r>
                      <a:r>
                        <a:rPr lang="it-CH" sz="1200" b="1" i="0" kern="1200" baseline="0" dirty="0">
                          <a:solidFill>
                            <a:srgbClr val="002A7E"/>
                          </a:solidFill>
                          <a:latin typeface="+mn-lt"/>
                          <a:ea typeface="+mn-ea"/>
                          <a:cs typeface="+mn-cs"/>
                        </a:rPr>
                        <a:t>piano strategico pluriennale</a:t>
                      </a:r>
                      <a:r>
                        <a:rPr lang="it-CH" sz="1200" b="0" i="0" kern="1200" baseline="0" dirty="0">
                          <a:solidFill>
                            <a:srgbClr val="002A7E"/>
                          </a:solidFill>
                          <a:latin typeface="+mn-lt"/>
                          <a:ea typeface="+mn-ea"/>
                          <a:cs typeface="+mn-cs"/>
                        </a:rPr>
                        <a:t> e del </a:t>
                      </a:r>
                      <a:r>
                        <a:rPr lang="it-CH" sz="1200" b="1" i="0" kern="1200" baseline="0" dirty="0">
                          <a:solidFill>
                            <a:srgbClr val="002A7E"/>
                          </a:solidFill>
                          <a:latin typeface="+mn-lt"/>
                          <a:ea typeface="+mn-ea"/>
                          <a:cs typeface="+mn-cs"/>
                        </a:rPr>
                        <a:t>piano di integrazione post-acquisizione</a:t>
                      </a:r>
                      <a:r>
                        <a:rPr lang="it-CH" sz="1200" b="0" i="0" kern="1200" baseline="0" dirty="0">
                          <a:solidFill>
                            <a:srgbClr val="002A7E"/>
                          </a:solidFill>
                          <a:latin typeface="+mn-lt"/>
                          <a:ea typeface="+mn-ea"/>
                          <a:cs typeface="+mn-cs"/>
                        </a:rPr>
                        <a:t> delle 3 unità operative (2 in Germania e 1 in Cina) della divisione target. Il prezzo dell’acquisizione del ramo d’azienda è stato </a:t>
                      </a:r>
                      <a:r>
                        <a:rPr lang="it-CH" sz="1200" b="1" i="0" kern="1200" baseline="0" dirty="0">
                          <a:solidFill>
                            <a:srgbClr val="002A7E"/>
                          </a:solidFill>
                          <a:latin typeface="+mn-lt"/>
                          <a:ea typeface="+mn-ea"/>
                          <a:cs typeface="+mn-cs"/>
                        </a:rPr>
                        <a:t>superiore a € 67 milioni.</a:t>
                      </a:r>
                    </a:p>
                  </a:txBody>
                  <a:tcPr marL="81820" marR="81820" marT="42119" marB="42119">
                    <a:noFill/>
                  </a:tcPr>
                </a:tc>
                <a:tc>
                  <a:txBody>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lang="it-CH" sz="1200" b="0" i="0" kern="1200" baseline="0" dirty="0">
                          <a:solidFill>
                            <a:srgbClr val="002A7E"/>
                          </a:solidFill>
                          <a:latin typeface="+mn-lt"/>
                          <a:ea typeface="+mn-ea"/>
                          <a:cs typeface="+mn-cs"/>
                        </a:rPr>
                        <a:t>Per conto della </a:t>
                      </a:r>
                      <a:r>
                        <a:rPr lang="it-CH" sz="1200" b="0" i="1" kern="1200" baseline="0" dirty="0">
                          <a:solidFill>
                            <a:srgbClr val="002A7E"/>
                          </a:solidFill>
                          <a:latin typeface="+mn-lt"/>
                          <a:ea typeface="+mn-ea"/>
                          <a:cs typeface="+mn-cs"/>
                        </a:rPr>
                        <a:t>holding</a:t>
                      </a:r>
                      <a:r>
                        <a:rPr lang="it-CH" sz="1200" b="0" i="0" kern="1200" baseline="0" dirty="0">
                          <a:solidFill>
                            <a:srgbClr val="002A7E"/>
                          </a:solidFill>
                          <a:latin typeface="+mn-lt"/>
                          <a:ea typeface="+mn-ea"/>
                          <a:cs typeface="+mn-cs"/>
                        </a:rPr>
                        <a:t> di un </a:t>
                      </a:r>
                      <a:r>
                        <a:rPr lang="it-CH" sz="1200" b="1" i="0" kern="1200" baseline="0" dirty="0">
                          <a:solidFill>
                            <a:srgbClr val="002A7E"/>
                          </a:solidFill>
                          <a:latin typeface="+mn-lt"/>
                          <a:ea typeface="+mn-ea"/>
                          <a:cs typeface="+mn-cs"/>
                        </a:rPr>
                        <a:t>gruppo bancario svizzero</a:t>
                      </a:r>
                      <a:r>
                        <a:rPr lang="it-CH" sz="1200" b="0" i="0" kern="1200" baseline="0" dirty="0">
                          <a:solidFill>
                            <a:srgbClr val="002A7E"/>
                          </a:solidFill>
                          <a:latin typeface="+mn-lt"/>
                          <a:ea typeface="+mn-ea"/>
                          <a:cs typeface="+mn-cs"/>
                        </a:rPr>
                        <a:t>, HELVIA in qualità di </a:t>
                      </a:r>
                      <a:r>
                        <a:rPr lang="it-CH" sz="1200" b="0" i="1" kern="1200" baseline="0" dirty="0">
                          <a:solidFill>
                            <a:srgbClr val="002A7E"/>
                          </a:solidFill>
                          <a:latin typeface="+mn-lt"/>
                          <a:ea typeface="+mn-ea"/>
                          <a:cs typeface="+mn-cs"/>
                        </a:rPr>
                        <a:t>Advisor</a:t>
                      </a:r>
                      <a:r>
                        <a:rPr lang="it-CH" sz="1200" b="0" i="0" kern="1200" baseline="0" dirty="0">
                          <a:solidFill>
                            <a:srgbClr val="002A7E"/>
                          </a:solidFill>
                          <a:latin typeface="+mn-lt"/>
                          <a:ea typeface="+mn-ea"/>
                          <a:cs typeface="+mn-cs"/>
                        </a:rPr>
                        <a:t> ha collaborato all’acquisizione di una </a:t>
                      </a:r>
                      <a:r>
                        <a:rPr lang="it-CH" sz="1200" b="1" i="0" kern="1200" baseline="0" dirty="0">
                          <a:solidFill>
                            <a:srgbClr val="002A7E"/>
                          </a:solidFill>
                          <a:latin typeface="+mn-lt"/>
                          <a:ea typeface="+mn-ea"/>
                          <a:cs typeface="+mn-cs"/>
                        </a:rPr>
                        <a:t>SIM</a:t>
                      </a:r>
                      <a:r>
                        <a:rPr lang="it-CH" sz="1200" b="0" i="0" kern="1200" baseline="0" dirty="0">
                          <a:solidFill>
                            <a:srgbClr val="002A7E"/>
                          </a:solidFill>
                          <a:latin typeface="+mn-lt"/>
                          <a:ea typeface="+mn-ea"/>
                          <a:cs typeface="+mn-cs"/>
                        </a:rPr>
                        <a:t> (</a:t>
                      </a:r>
                      <a:r>
                        <a:rPr lang="it-CH" sz="1200" b="0" i="1" kern="1200" baseline="0" dirty="0">
                          <a:solidFill>
                            <a:srgbClr val="002A7E"/>
                          </a:solidFill>
                          <a:latin typeface="+mn-lt"/>
                          <a:ea typeface="+mn-ea"/>
                          <a:cs typeface="+mn-cs"/>
                        </a:rPr>
                        <a:t>società di intermediazione mobiliare</a:t>
                      </a:r>
                      <a:r>
                        <a:rPr lang="it-CH" sz="1200" b="0" i="0" kern="1200" baseline="0" dirty="0">
                          <a:solidFill>
                            <a:srgbClr val="002A7E"/>
                          </a:solidFill>
                          <a:latin typeface="+mn-lt"/>
                          <a:ea typeface="+mn-ea"/>
                          <a:cs typeface="+mn-cs"/>
                        </a:rPr>
                        <a:t>) </a:t>
                      </a:r>
                      <a:r>
                        <a:rPr lang="it-CH" sz="1200" b="1" i="0" kern="1200" baseline="0" dirty="0">
                          <a:solidFill>
                            <a:srgbClr val="002A7E"/>
                          </a:solidFill>
                          <a:latin typeface="+mn-lt"/>
                          <a:ea typeface="+mn-ea"/>
                          <a:cs typeface="+mn-cs"/>
                        </a:rPr>
                        <a:t>italiana, specializzata nella gestione di patrimoni privati</a:t>
                      </a:r>
                      <a:r>
                        <a:rPr lang="it-CH" sz="1200" b="0" i="0" kern="1200" baseline="0" dirty="0">
                          <a:solidFill>
                            <a:srgbClr val="002A7E"/>
                          </a:solidFill>
                          <a:latin typeface="+mn-lt"/>
                          <a:ea typeface="+mn-ea"/>
                          <a:cs typeface="+mn-cs"/>
                        </a:rPr>
                        <a:t>, con una ragguardevole massa di AUM (</a:t>
                      </a:r>
                      <a:r>
                        <a:rPr lang="it-CH" sz="1200" b="0" i="1" kern="1200" baseline="0" dirty="0">
                          <a:solidFill>
                            <a:srgbClr val="002A7E"/>
                          </a:solidFill>
                          <a:latin typeface="+mn-lt"/>
                          <a:ea typeface="+mn-ea"/>
                          <a:cs typeface="+mn-cs"/>
                        </a:rPr>
                        <a:t>asset under management</a:t>
                      </a:r>
                      <a:r>
                        <a:rPr lang="it-CH" sz="1200" b="0" i="0" kern="1200" baseline="0" dirty="0">
                          <a:solidFill>
                            <a:srgbClr val="002A7E"/>
                          </a:solidFill>
                          <a:latin typeface="+mn-lt"/>
                          <a:ea typeface="+mn-ea"/>
                          <a:cs typeface="+mn-cs"/>
                        </a:rPr>
                        <a:t>). HELVIA ha ricercato, selezionato e </a:t>
                      </a:r>
                      <a:r>
                        <a:rPr lang="it-CH" sz="1200" b="1" i="0" kern="1200" baseline="0" dirty="0">
                          <a:solidFill>
                            <a:srgbClr val="002A7E"/>
                          </a:solidFill>
                          <a:latin typeface="+mn-lt"/>
                          <a:ea typeface="+mn-ea"/>
                          <a:cs typeface="+mn-cs"/>
                        </a:rPr>
                        <a:t>contattato riservatamente gli azionisti dei principali operatori del settore finanziario italiano</a:t>
                      </a:r>
                      <a:r>
                        <a:rPr lang="it-CH" sz="1200" b="0" i="0" kern="1200" baseline="0" dirty="0">
                          <a:solidFill>
                            <a:srgbClr val="002A7E"/>
                          </a:solidFill>
                          <a:latin typeface="+mn-lt"/>
                          <a:ea typeface="+mn-ea"/>
                          <a:cs typeface="+mn-cs"/>
                        </a:rPr>
                        <a:t> ed ha assistito il Cliente durante l’intero processo valutativo, di strutturazione del deal e  negoziale. Ha collaborato nelle fasi di stesura della comunicazione preventiva ed inoltro della domanda di autorizzazione alla Banca d’Italia.  Il prezzo d’acquisizione della SIM è </a:t>
                      </a:r>
                      <a:r>
                        <a:rPr lang="it-CH" sz="1200" b="1" i="0" kern="1200" baseline="0" dirty="0">
                          <a:solidFill>
                            <a:srgbClr val="002A7E"/>
                          </a:solidFill>
                          <a:latin typeface="+mn-lt"/>
                          <a:ea typeface="+mn-ea"/>
                          <a:cs typeface="+mn-cs"/>
                        </a:rPr>
                        <a:t>strettamente riservato</a:t>
                      </a:r>
                      <a:r>
                        <a:rPr lang="it-CH" sz="1200" b="0" i="0" kern="1200" baseline="0" dirty="0">
                          <a:solidFill>
                            <a:srgbClr val="002A7E"/>
                          </a:solidFill>
                          <a:latin typeface="+mn-lt"/>
                          <a:ea typeface="+mn-ea"/>
                          <a:cs typeface="+mn-cs"/>
                        </a:rPr>
                        <a:t>.   </a:t>
                      </a:r>
                    </a:p>
                  </a:txBody>
                  <a:tcPr marL="81820" marR="81820" marT="42119" marB="42119">
                    <a:noFill/>
                  </a:tcPr>
                </a:tc>
                <a:extLst>
                  <a:ext uri="{0D108BD9-81ED-4DB2-BD59-A6C34878D82A}">
                    <a16:rowId xmlns:a16="http://schemas.microsoft.com/office/drawing/2014/main" val="10001"/>
                  </a:ext>
                </a:extLst>
              </a:tr>
            </a:tbl>
          </a:graphicData>
        </a:graphic>
      </p:graphicFrame>
      <p:sp>
        <p:nvSpPr>
          <p:cNvPr id="10" name="CasellaDiTesto 9"/>
          <p:cNvSpPr txBox="1"/>
          <p:nvPr/>
        </p:nvSpPr>
        <p:spPr>
          <a:xfrm>
            <a:off x="3501794" y="1291823"/>
            <a:ext cx="7061229" cy="940829"/>
          </a:xfrm>
          <a:prstGeom prst="rect">
            <a:avLst/>
          </a:prstGeom>
          <a:noFill/>
        </p:spPr>
        <p:txBody>
          <a:bodyPr wrap="square" lIns="101151" tIns="50575" rIns="101151" bIns="50575" rtlCol="0">
            <a:spAutoFit/>
          </a:bodyPr>
          <a:lstStyle/>
          <a:p>
            <a:pPr algn="r"/>
            <a:r>
              <a:rPr lang="it-CH" sz="3000" b="1" spc="111" dirty="0">
                <a:solidFill>
                  <a:srgbClr val="002E8A"/>
                </a:solidFill>
                <a:latin typeface="Magneto" panose="04030805050802020D02" pitchFamily="82" charset="0"/>
                <a:cs typeface="Helvetica" panose="020B0604020202020204" pitchFamily="34" charset="0"/>
              </a:rPr>
              <a:t>Pro</a:t>
            </a:r>
            <a:r>
              <a:rPr lang="it-CH" sz="3000" b="1" spc="111" dirty="0">
                <a:solidFill>
                  <a:srgbClr val="002E8A"/>
                </a:solidFill>
                <a:latin typeface="Britannic Bold" panose="020B0903060703020204" pitchFamily="34" charset="0"/>
                <a:cs typeface="Helvetica" panose="020B0604020202020204" pitchFamily="34" charset="0"/>
              </a:rPr>
              <a:t>Investo.it</a:t>
            </a:r>
            <a:r>
              <a:rPr lang="it-CH" sz="3000" b="1" spc="111" dirty="0">
                <a:solidFill>
                  <a:srgbClr val="002E8A"/>
                </a:solidFill>
                <a:effectLst>
                  <a:outerShdw blurRad="38100" dist="38100" dir="2700000" algn="tl">
                    <a:srgbClr val="000000">
                      <a:alpha val="43137"/>
                    </a:srgbClr>
                  </a:outerShdw>
                </a:effectLst>
                <a:latin typeface="Britannic Bold" panose="020B0903060703020204" pitchFamily="34" charset="0"/>
                <a:cs typeface="Helvetica" panose="020B0604020202020204" pitchFamily="34" charset="0"/>
              </a:rPr>
              <a:t> </a:t>
            </a:r>
          </a:p>
          <a:p>
            <a:pPr algn="r">
              <a:spcBef>
                <a:spcPts val="332"/>
              </a:spcBef>
            </a:pPr>
            <a:r>
              <a:rPr lang="it-CH" sz="2200" dirty="0">
                <a:solidFill>
                  <a:srgbClr val="002A7E"/>
                </a:solidFill>
                <a:latin typeface="+mj-lt"/>
                <a:cs typeface="Helvetica" panose="020B0604020202020204" pitchFamily="34" charset="0"/>
              </a:rPr>
              <a:t>Storie di Successo di </a:t>
            </a:r>
            <a:r>
              <a:rPr lang="it-CH" sz="2200" b="1" dirty="0">
                <a:solidFill>
                  <a:srgbClr val="FF0000"/>
                </a:solidFill>
                <a:latin typeface="+mj-lt"/>
                <a:cs typeface="Helvetica" panose="020B0604020202020204" pitchFamily="34" charset="0"/>
              </a:rPr>
              <a:t>OPERAZIONI di ACQUISIZIONE</a:t>
            </a:r>
            <a:endParaRPr lang="it-CH" sz="2200" b="1" dirty="0">
              <a:solidFill>
                <a:srgbClr val="002E8A"/>
              </a:solidFill>
              <a:latin typeface="+mj-lt"/>
              <a:cs typeface="Helvetica" panose="020B0604020202020204" pitchFamily="34" charset="0"/>
            </a:endParaRPr>
          </a:p>
        </p:txBody>
      </p:sp>
      <p:pic>
        <p:nvPicPr>
          <p:cNvPr id="3" name="Immagine 2"/>
          <p:cNvPicPr>
            <a:picLocks/>
          </p:cNvPicPr>
          <p:nvPr/>
        </p:nvPicPr>
        <p:blipFill>
          <a:blip r:embed="rId2">
            <a:extLst>
              <a:ext uri="{28A0092B-C50C-407E-A947-70E740481C1C}">
                <a14:useLocalDpi xmlns:a14="http://schemas.microsoft.com/office/drawing/2010/main" val="0"/>
              </a:ext>
            </a:extLst>
          </a:blip>
          <a:stretch>
            <a:fillRect/>
          </a:stretch>
        </p:blipFill>
        <p:spPr>
          <a:xfrm>
            <a:off x="390625" y="4981670"/>
            <a:ext cx="2201003" cy="2327932"/>
          </a:xfrm>
          <a:prstGeom prst="rect">
            <a:avLst/>
          </a:prstGeom>
        </p:spPr>
      </p:pic>
      <p:sp>
        <p:nvSpPr>
          <p:cNvPr id="4" name="Segnaposto numero diapositiva 3"/>
          <p:cNvSpPr>
            <a:spLocks noGrp="1"/>
          </p:cNvSpPr>
          <p:nvPr>
            <p:ph type="sldNum" sz="quarter" idx="4294967295"/>
          </p:nvPr>
        </p:nvSpPr>
        <p:spPr>
          <a:xfrm>
            <a:off x="346588" y="7309602"/>
            <a:ext cx="434261" cy="249791"/>
          </a:xfrm>
          <a:prstGeom prst="rect">
            <a:avLst/>
          </a:prstGeom>
        </p:spPr>
        <p:txBody>
          <a:bodyPr/>
          <a:lstStyle/>
          <a:p>
            <a:pPr algn="l"/>
            <a:fld id="{4C2AB6C8-8D90-4BFD-B169-CECB02CD3501}" type="slidenum">
              <a:rPr lang="it-CH" smtClean="0"/>
              <a:pPr algn="l"/>
              <a:t>16</a:t>
            </a:fld>
            <a:endParaRPr lang="it-CH" dirty="0"/>
          </a:p>
        </p:txBody>
      </p:sp>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671" y="1569399"/>
            <a:ext cx="2227508" cy="2016084"/>
          </a:xfrm>
          <a:prstGeom prst="rect">
            <a:avLst/>
          </a:prstGeo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909" y="3652627"/>
            <a:ext cx="2192435" cy="1254254"/>
          </a:xfrm>
          <a:prstGeom prst="rect">
            <a:avLst/>
          </a:prstGeom>
        </p:spPr>
      </p:pic>
    </p:spTree>
    <p:extLst>
      <p:ext uri="{BB962C8B-B14F-4D97-AF65-F5344CB8AC3E}">
        <p14:creationId xmlns:p14="http://schemas.microsoft.com/office/powerpoint/2010/main" val="1192609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370409" y="1286500"/>
            <a:ext cx="7604130" cy="902357"/>
          </a:xfrm>
          <a:prstGeom prst="rect">
            <a:avLst/>
          </a:prstGeom>
          <a:noFill/>
        </p:spPr>
        <p:txBody>
          <a:bodyPr wrap="square" lIns="101151" tIns="50575" rIns="101151" bIns="50575" rtlCol="0">
            <a:spAutoFit/>
          </a:bodyPr>
          <a:lstStyle/>
          <a:p>
            <a:r>
              <a:rPr lang="it-CH" sz="3000" b="1" spc="111" dirty="0">
                <a:solidFill>
                  <a:srgbClr val="002A7E"/>
                </a:solidFill>
                <a:latin typeface="Magneto" panose="04030805050802020D02" pitchFamily="82" charset="0"/>
                <a:cs typeface="Helvetica" panose="020B0604020202020204" pitchFamily="34" charset="0"/>
              </a:rPr>
              <a:t>Pro</a:t>
            </a:r>
            <a:r>
              <a:rPr lang="it-CH" sz="3000" b="1" spc="111" dirty="0">
                <a:solidFill>
                  <a:srgbClr val="002A7E"/>
                </a:solidFill>
                <a:latin typeface="Britannic Bold" panose="020B0903060703020204" pitchFamily="34" charset="0"/>
                <a:cs typeface="Helvetica" panose="020B0604020202020204" pitchFamily="34" charset="0"/>
              </a:rPr>
              <a:t>Investo.it</a:t>
            </a:r>
          </a:p>
          <a:p>
            <a:r>
              <a:rPr lang="it-CH" sz="2200" dirty="0">
                <a:solidFill>
                  <a:srgbClr val="002A7E"/>
                </a:solidFill>
                <a:latin typeface="+mj-lt"/>
                <a:cs typeface="Helvetica" panose="020B0604020202020204" pitchFamily="34" charset="0"/>
              </a:rPr>
              <a:t>Storie di Successo di </a:t>
            </a:r>
            <a:r>
              <a:rPr lang="it-CH" sz="2200" b="1" dirty="0">
                <a:solidFill>
                  <a:srgbClr val="FF0000"/>
                </a:solidFill>
                <a:latin typeface="+mj-lt"/>
                <a:cs typeface="Helvetica" panose="020B0604020202020204" pitchFamily="34" charset="0"/>
              </a:rPr>
              <a:t>OPERAZIONI di ACQUISIZIONE</a:t>
            </a:r>
            <a:endParaRPr lang="it-CH" sz="2200" dirty="0">
              <a:solidFill>
                <a:srgbClr val="002E8A"/>
              </a:solidFill>
              <a:latin typeface="+mj-lt"/>
              <a:cs typeface="Helvetica" panose="020B0604020202020204" pitchFamily="34" charset="0"/>
            </a:endParaRPr>
          </a:p>
        </p:txBody>
      </p:sp>
      <p:graphicFrame>
        <p:nvGraphicFramePr>
          <p:cNvPr id="9" name="Tabella 8"/>
          <p:cNvGraphicFramePr>
            <a:graphicFrameLocks noGrp="1"/>
          </p:cNvGraphicFramePr>
          <p:nvPr>
            <p:extLst>
              <p:ext uri="{D42A27DB-BD31-4B8C-83A1-F6EECF244321}">
                <p14:modId xmlns:p14="http://schemas.microsoft.com/office/powerpoint/2010/main" val="3443407765"/>
              </p:ext>
            </p:extLst>
          </p:nvPr>
        </p:nvGraphicFramePr>
        <p:xfrm>
          <a:off x="419099" y="2243075"/>
          <a:ext cx="7905750" cy="5268283"/>
        </p:xfrm>
        <a:graphic>
          <a:graphicData uri="http://schemas.openxmlformats.org/drawingml/2006/table">
            <a:tbl>
              <a:tblPr firstRow="1" bandRow="1">
                <a:tableStyleId>{5C22544A-7EE6-4342-B048-85BDC9FD1C3A}</a:tableStyleId>
              </a:tblPr>
              <a:tblGrid>
                <a:gridCol w="2635250">
                  <a:extLst>
                    <a:ext uri="{9D8B030D-6E8A-4147-A177-3AD203B41FA5}">
                      <a16:colId xmlns:a16="http://schemas.microsoft.com/office/drawing/2014/main" val="20000"/>
                    </a:ext>
                  </a:extLst>
                </a:gridCol>
                <a:gridCol w="2635250">
                  <a:extLst>
                    <a:ext uri="{9D8B030D-6E8A-4147-A177-3AD203B41FA5}">
                      <a16:colId xmlns:a16="http://schemas.microsoft.com/office/drawing/2014/main" val="20001"/>
                    </a:ext>
                  </a:extLst>
                </a:gridCol>
                <a:gridCol w="2635250">
                  <a:extLst>
                    <a:ext uri="{9D8B030D-6E8A-4147-A177-3AD203B41FA5}">
                      <a16:colId xmlns:a16="http://schemas.microsoft.com/office/drawing/2014/main" val="20002"/>
                    </a:ext>
                  </a:extLst>
                </a:gridCol>
              </a:tblGrid>
              <a:tr h="13192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it-CH" sz="1600" b="1" u="sng" kern="1200" dirty="0">
                        <a:solidFill>
                          <a:srgbClr val="002A7E"/>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Acquisto del Pacchetto</a:t>
                      </a: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 di Controllo di 2</a:t>
                      </a: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 </a:t>
                      </a:r>
                      <a:r>
                        <a:rPr lang="it-CH" sz="1600" b="1" i="1" u="none" kern="1200" cap="small" baseline="0" dirty="0">
                          <a:solidFill>
                            <a:srgbClr val="002A7E"/>
                          </a:solidFill>
                          <a:effectLst/>
                          <a:latin typeface="+mn-lt"/>
                          <a:ea typeface="+mn-ea"/>
                          <a:cs typeface="+mn-cs"/>
                        </a:rPr>
                        <a:t>Brand Alimentari</a:t>
                      </a: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 del Nord-Centro Europa </a:t>
                      </a:r>
                      <a:endParaRPr lang="it-CH" sz="1600" b="1" u="none" kern="1200" cap="small" baseline="0" dirty="0">
                        <a:solidFill>
                          <a:srgbClr val="002A7E"/>
                        </a:solidFill>
                        <a:effectLst>
                          <a:outerShdw blurRad="38100" dist="38100" dir="2700000" algn="tl">
                            <a:srgbClr val="000000">
                              <a:alpha val="43137"/>
                            </a:srgbClr>
                          </a:outerShdw>
                        </a:effectLst>
                        <a:latin typeface="+mn-lt"/>
                        <a:ea typeface="+mn-ea"/>
                        <a:cs typeface="+mn-cs"/>
                      </a:endParaRPr>
                    </a:p>
                  </a:txBody>
                  <a:tcPr marL="81820" marR="81820" marT="42119" marB="42119">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it-CH" sz="1600" b="1" u="sng" kern="1200" dirty="0">
                        <a:solidFill>
                          <a:srgbClr val="002A7E"/>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Acquisto del Pacchetto</a:t>
                      </a: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 Totalitario di una Azienda</a:t>
                      </a: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Confezionista Moda del    </a:t>
                      </a:r>
                      <a:r>
                        <a:rPr lang="it-CH" sz="1600" b="1" i="1" u="none" kern="1200" cap="small" baseline="0" dirty="0">
                          <a:solidFill>
                            <a:srgbClr val="002A7E"/>
                          </a:solidFill>
                          <a:effectLst/>
                          <a:latin typeface="+mn-lt"/>
                          <a:ea typeface="+mn-ea"/>
                          <a:cs typeface="+mn-cs"/>
                        </a:rPr>
                        <a:t>Made in Italy</a:t>
                      </a:r>
                    </a:p>
                  </a:txBody>
                  <a:tcPr marL="81820" marR="81820" marT="42151" marB="42151">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it-CH" sz="1600" b="1" u="sng" kern="1200" dirty="0">
                        <a:solidFill>
                          <a:srgbClr val="002A7E"/>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Acquisto di un Hotel</a:t>
                      </a:r>
                    </a:p>
                    <a:p>
                      <a:pPr marL="0" marR="0" lvl="0" indent="0" algn="ctr" defTabSz="914400" rtl="0" eaLnBrk="1" fontAlgn="auto" latinLnBrk="0" hangingPunct="1">
                        <a:lnSpc>
                          <a:spcPct val="100000"/>
                        </a:lnSpc>
                        <a:spcBef>
                          <a:spcPts val="0"/>
                        </a:spcBef>
                        <a:spcAft>
                          <a:spcPts val="0"/>
                        </a:spcAft>
                        <a:buClrTx/>
                        <a:buSzTx/>
                        <a:buFontTx/>
                        <a:buNone/>
                        <a:tabLst/>
                        <a:defRPr/>
                      </a:pPr>
                      <a:r>
                        <a:rPr lang="it-CH" sz="1600" b="1" u="none" kern="1200" cap="small" baseline="0" dirty="0">
                          <a:solidFill>
                            <a:srgbClr val="002A7E"/>
                          </a:solidFill>
                          <a:effectLst/>
                          <a:latin typeface="+mn-lt"/>
                          <a:ea typeface="+mn-ea"/>
                          <a:cs typeface="+mn-cs"/>
                        </a:rPr>
                        <a:t> 5 Stelle in </a:t>
                      </a:r>
                      <a:r>
                        <a:rPr lang="it-CH" sz="1600" b="1" i="1" u="none" kern="1200" cap="small" baseline="0" dirty="0" err="1">
                          <a:solidFill>
                            <a:srgbClr val="002A7E"/>
                          </a:solidFill>
                          <a:effectLst/>
                          <a:latin typeface="+mn-lt"/>
                          <a:ea typeface="+mn-ea"/>
                          <a:cs typeface="+mn-cs"/>
                        </a:rPr>
                        <a:t>Primary</a:t>
                      </a:r>
                      <a:r>
                        <a:rPr lang="it-CH" sz="1600" b="1" i="1" u="none" kern="1200" cap="small" baseline="0" dirty="0">
                          <a:solidFill>
                            <a:srgbClr val="002A7E"/>
                          </a:solidFill>
                          <a:effectLst/>
                          <a:latin typeface="+mn-lt"/>
                          <a:ea typeface="+mn-ea"/>
                          <a:cs typeface="+mn-cs"/>
                        </a:rPr>
                        <a:t> Location </a:t>
                      </a:r>
                      <a:r>
                        <a:rPr lang="it-CH" sz="1600" b="1" u="none" kern="1200" cap="small" baseline="0" dirty="0">
                          <a:solidFill>
                            <a:srgbClr val="002A7E"/>
                          </a:solidFill>
                          <a:effectLst/>
                          <a:latin typeface="+mn-lt"/>
                          <a:ea typeface="+mn-ea"/>
                          <a:cs typeface="+mn-cs"/>
                        </a:rPr>
                        <a:t>di un Centro Storico di Importante Città Italiana</a:t>
                      </a:r>
                    </a:p>
                  </a:txBody>
                  <a:tcPr marL="81820" marR="81820" marT="42119" marB="42119">
                    <a:noFill/>
                  </a:tcPr>
                </a:tc>
                <a:extLst>
                  <a:ext uri="{0D108BD9-81ED-4DB2-BD59-A6C34878D82A}">
                    <a16:rowId xmlns:a16="http://schemas.microsoft.com/office/drawing/2014/main" val="10000"/>
                  </a:ext>
                </a:extLst>
              </a:tr>
              <a:tr h="3949008">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CH" sz="1200" b="0" i="0" kern="1200" baseline="0" dirty="0">
                          <a:solidFill>
                            <a:srgbClr val="002A7E"/>
                          </a:solidFill>
                          <a:latin typeface="+mn-lt"/>
                          <a:ea typeface="+mn-ea"/>
                          <a:cs typeface="+mn-cs"/>
                        </a:rPr>
                        <a:t>Per conto di un noto </a:t>
                      </a:r>
                      <a:r>
                        <a:rPr lang="it-CH" sz="1200" b="1" i="0" kern="1200" baseline="0" dirty="0">
                          <a:solidFill>
                            <a:srgbClr val="002A7E"/>
                          </a:solidFill>
                          <a:latin typeface="+mn-lt"/>
                          <a:ea typeface="+mn-ea"/>
                          <a:cs typeface="+mn-cs"/>
                        </a:rPr>
                        <a:t>gruppo alimentare  italiano</a:t>
                      </a:r>
                      <a:r>
                        <a:rPr lang="it-CH" sz="1200" b="0" i="0" kern="1200" baseline="0" dirty="0">
                          <a:solidFill>
                            <a:srgbClr val="002A7E"/>
                          </a:solidFill>
                          <a:latin typeface="+mn-lt"/>
                          <a:ea typeface="+mn-ea"/>
                          <a:cs typeface="+mn-cs"/>
                        </a:rPr>
                        <a:t>, nell’ottica di espansione del portafoglio brand e del business internazionale, HELVIA ha realizzato una </a:t>
                      </a:r>
                      <a:r>
                        <a:rPr lang="it-CH" sz="1200" b="1" i="1" kern="1200" baseline="0" dirty="0">
                          <a:solidFill>
                            <a:srgbClr val="002A7E"/>
                          </a:solidFill>
                          <a:latin typeface="+mn-lt"/>
                          <a:ea typeface="+mn-ea"/>
                          <a:cs typeface="+mn-cs"/>
                        </a:rPr>
                        <a:t>market intelligence</a:t>
                      </a:r>
                      <a:r>
                        <a:rPr lang="it-CH" sz="1200" b="1" i="0" kern="1200" baseline="0" dirty="0">
                          <a:solidFill>
                            <a:srgbClr val="002A7E"/>
                          </a:solidFill>
                          <a:latin typeface="+mn-lt"/>
                          <a:ea typeface="+mn-ea"/>
                          <a:cs typeface="+mn-cs"/>
                        </a:rPr>
                        <a:t> </a:t>
                      </a:r>
                      <a:r>
                        <a:rPr lang="it-CH" sz="1200" b="0" i="0" kern="1200" baseline="0" dirty="0">
                          <a:solidFill>
                            <a:srgbClr val="002A7E"/>
                          </a:solidFill>
                          <a:latin typeface="+mn-lt"/>
                          <a:ea typeface="+mn-ea"/>
                          <a:cs typeface="+mn-cs"/>
                        </a:rPr>
                        <a:t>per selezionare i marchi europei in linea con gli obiettivi ed i criteri di investimento prefissati. In seguito, ha riservatamente</a:t>
                      </a:r>
                      <a:r>
                        <a:rPr lang="it-CH" sz="1200" b="1" i="0" kern="1200" baseline="0" dirty="0">
                          <a:solidFill>
                            <a:srgbClr val="002A7E"/>
                          </a:solidFill>
                          <a:latin typeface="+mn-lt"/>
                          <a:ea typeface="+mn-ea"/>
                          <a:cs typeface="+mn-cs"/>
                        </a:rPr>
                        <a:t> contattato </a:t>
                      </a:r>
                      <a:r>
                        <a:rPr lang="it-CH" sz="1200" b="0" i="0" kern="1200" baseline="0" dirty="0" err="1">
                          <a:solidFill>
                            <a:srgbClr val="002A7E"/>
                          </a:solidFill>
                          <a:latin typeface="+mn-lt"/>
                          <a:ea typeface="+mn-ea"/>
                          <a:cs typeface="+mn-cs"/>
                        </a:rPr>
                        <a:t>ca</a:t>
                      </a:r>
                      <a:r>
                        <a:rPr lang="it-CH" sz="1200" b="0" i="0" kern="1200" baseline="0" dirty="0">
                          <a:solidFill>
                            <a:srgbClr val="002A7E"/>
                          </a:solidFill>
                          <a:latin typeface="+mn-lt"/>
                          <a:ea typeface="+mn-ea"/>
                          <a:cs typeface="+mn-cs"/>
                        </a:rPr>
                        <a:t>. </a:t>
                      </a:r>
                      <a:r>
                        <a:rPr lang="it-CH" sz="1200" b="1" i="0" kern="1200" baseline="0" dirty="0">
                          <a:solidFill>
                            <a:srgbClr val="002A7E"/>
                          </a:solidFill>
                          <a:latin typeface="+mn-lt"/>
                          <a:ea typeface="+mn-ea"/>
                          <a:cs typeface="+mn-cs"/>
                        </a:rPr>
                        <a:t>150 imprenditori </a:t>
                      </a:r>
                      <a:r>
                        <a:rPr lang="it-CH" sz="1200" b="0" i="0" kern="1200" baseline="0" dirty="0">
                          <a:solidFill>
                            <a:srgbClr val="002A7E"/>
                          </a:solidFill>
                          <a:latin typeface="+mn-lt"/>
                          <a:ea typeface="+mn-ea"/>
                          <a:cs typeface="+mn-cs"/>
                        </a:rPr>
                        <a:t>del </a:t>
                      </a:r>
                      <a:r>
                        <a:rPr lang="it-CH" sz="1200" b="1" i="0" kern="1200" baseline="0" dirty="0">
                          <a:solidFill>
                            <a:srgbClr val="002A7E"/>
                          </a:solidFill>
                          <a:latin typeface="+mn-lt"/>
                          <a:ea typeface="+mn-ea"/>
                          <a:cs typeface="+mn-cs"/>
                        </a:rPr>
                        <a:t>segmento fresco, tradizionale e biologico in Svizzera, Germania, Austria e Francia</a:t>
                      </a:r>
                      <a:r>
                        <a:rPr lang="it-CH" sz="1200" b="0" i="0" kern="1200" baseline="0" dirty="0">
                          <a:solidFill>
                            <a:srgbClr val="002A7E"/>
                          </a:solidFill>
                          <a:latin typeface="+mn-lt"/>
                          <a:ea typeface="+mn-ea"/>
                          <a:cs typeface="+mn-cs"/>
                        </a:rPr>
                        <a:t>. A seguito delle espressioni di interesse rilevate, sono state aperte </a:t>
                      </a:r>
                      <a:r>
                        <a:rPr lang="it-CH" sz="1200" b="1" i="0" kern="1200" baseline="0" dirty="0">
                          <a:solidFill>
                            <a:srgbClr val="002A7E"/>
                          </a:solidFill>
                          <a:latin typeface="+mn-lt"/>
                          <a:ea typeface="+mn-ea"/>
                          <a:cs typeface="+mn-cs"/>
                        </a:rPr>
                        <a:t>8 trattative </a:t>
                      </a:r>
                      <a:r>
                        <a:rPr lang="it-CH" sz="1200" b="0" i="0" kern="1200" baseline="0" dirty="0">
                          <a:solidFill>
                            <a:srgbClr val="002A7E"/>
                          </a:solidFill>
                          <a:latin typeface="+mn-lt"/>
                          <a:ea typeface="+mn-ea"/>
                          <a:cs typeface="+mn-cs"/>
                        </a:rPr>
                        <a:t>con i potenziali cedenti, che hanno portato alla attivazione di </a:t>
                      </a:r>
                      <a:r>
                        <a:rPr lang="it-CH" sz="1200" b="1" i="0" kern="1200" baseline="0" dirty="0">
                          <a:solidFill>
                            <a:srgbClr val="002A7E"/>
                          </a:solidFill>
                          <a:latin typeface="+mn-lt"/>
                          <a:ea typeface="+mn-ea"/>
                          <a:cs typeface="+mn-cs"/>
                        </a:rPr>
                        <a:t>4 </a:t>
                      </a:r>
                      <a:r>
                        <a:rPr lang="it-CH" sz="1200" b="1" i="1" kern="1200" baseline="0" dirty="0">
                          <a:solidFill>
                            <a:srgbClr val="002A7E"/>
                          </a:solidFill>
                          <a:latin typeface="+mn-lt"/>
                          <a:ea typeface="+mn-ea"/>
                          <a:cs typeface="+mn-cs"/>
                        </a:rPr>
                        <a:t>due diligence</a:t>
                      </a:r>
                      <a:r>
                        <a:rPr lang="it-CH" sz="1200" b="1" i="0" kern="1200" baseline="0" dirty="0">
                          <a:solidFill>
                            <a:srgbClr val="002A7E"/>
                          </a:solidFill>
                          <a:latin typeface="+mn-lt"/>
                          <a:ea typeface="+mn-ea"/>
                          <a:cs typeface="+mn-cs"/>
                        </a:rPr>
                        <a:t> </a:t>
                      </a:r>
                      <a:r>
                        <a:rPr lang="it-CH" sz="1200" b="0" i="0" kern="1200" baseline="0" dirty="0">
                          <a:solidFill>
                            <a:srgbClr val="002A7E"/>
                          </a:solidFill>
                          <a:latin typeface="+mn-lt"/>
                          <a:ea typeface="+mn-ea"/>
                          <a:cs typeface="+mn-cs"/>
                        </a:rPr>
                        <a:t>che si sono concluse con </a:t>
                      </a:r>
                      <a:r>
                        <a:rPr lang="it-CH" sz="1200" b="1" i="0" kern="1200" baseline="0" dirty="0">
                          <a:solidFill>
                            <a:srgbClr val="002A7E"/>
                          </a:solidFill>
                          <a:latin typeface="+mn-lt"/>
                          <a:ea typeface="+mn-ea"/>
                          <a:cs typeface="+mn-cs"/>
                        </a:rPr>
                        <a:t>l’acquisizione del pacchetto di controllo di 2 aziende</a:t>
                      </a:r>
                      <a:r>
                        <a:rPr lang="it-CH" sz="1200" b="0" i="0" kern="1200" baseline="0" dirty="0">
                          <a:solidFill>
                            <a:srgbClr val="002A7E"/>
                          </a:solidFill>
                          <a:latin typeface="+mn-lt"/>
                          <a:ea typeface="+mn-ea"/>
                          <a:cs typeface="+mn-cs"/>
                        </a:rPr>
                        <a:t> ad un prezzo complessivo d’acquisizione di circa </a:t>
                      </a:r>
                      <a:r>
                        <a:rPr lang="it-CH" sz="1200" b="1" i="0" kern="1200" baseline="0" dirty="0">
                          <a:solidFill>
                            <a:srgbClr val="002A7E"/>
                          </a:solidFill>
                          <a:latin typeface="+mn-lt"/>
                          <a:ea typeface="+mn-ea"/>
                          <a:cs typeface="+mn-cs"/>
                        </a:rPr>
                        <a:t>€ 25 Milioni.</a:t>
                      </a:r>
                      <a:r>
                        <a:rPr lang="it-CH" sz="1200" b="0" i="0" kern="1200" baseline="0" dirty="0">
                          <a:solidFill>
                            <a:srgbClr val="002A7E"/>
                          </a:solidFill>
                          <a:latin typeface="+mn-lt"/>
                          <a:ea typeface="+mn-ea"/>
                          <a:cs typeface="+mn-cs"/>
                        </a:rPr>
                        <a:t> </a:t>
                      </a:r>
                    </a:p>
                  </a:txBody>
                  <a:tcPr marL="81820" marR="81820" marT="42119" marB="42119">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CH" sz="1200" b="0" i="0" kern="1200" baseline="0" dirty="0">
                          <a:solidFill>
                            <a:srgbClr val="002A7E"/>
                          </a:solidFill>
                          <a:latin typeface="+mn-lt"/>
                          <a:ea typeface="+mn-ea"/>
                          <a:cs typeface="+mn-cs"/>
                        </a:rPr>
                        <a:t>Per conto di un </a:t>
                      </a:r>
                      <a:r>
                        <a:rPr lang="it-CH" sz="1200" b="1" i="0" kern="1200" baseline="0" dirty="0">
                          <a:solidFill>
                            <a:srgbClr val="002A7E"/>
                          </a:solidFill>
                          <a:latin typeface="+mn-lt"/>
                          <a:ea typeface="+mn-ea"/>
                          <a:cs typeface="+mn-cs"/>
                        </a:rPr>
                        <a:t>primario gruppo francese del settore moda</a:t>
                      </a:r>
                      <a:r>
                        <a:rPr lang="it-CH" sz="1200" b="0" i="0" kern="1200" baseline="0" dirty="0">
                          <a:solidFill>
                            <a:srgbClr val="002A7E"/>
                          </a:solidFill>
                          <a:latin typeface="+mn-lt"/>
                          <a:ea typeface="+mn-ea"/>
                          <a:cs typeface="+mn-cs"/>
                        </a:rPr>
                        <a:t>, al fine di rafforzare la sua struttura creativa e produttiva </a:t>
                      </a:r>
                      <a:r>
                        <a:rPr lang="it-CH" sz="1200" b="1" i="1" kern="1200" baseline="0" dirty="0">
                          <a:solidFill>
                            <a:srgbClr val="002A7E"/>
                          </a:solidFill>
                          <a:latin typeface="+mn-lt"/>
                          <a:ea typeface="+mn-ea"/>
                          <a:cs typeface="+mn-cs"/>
                        </a:rPr>
                        <a:t>Made in Italy</a:t>
                      </a:r>
                      <a:r>
                        <a:rPr lang="it-CH" sz="1200" b="0" i="0" kern="1200" baseline="0" dirty="0">
                          <a:solidFill>
                            <a:srgbClr val="002A7E"/>
                          </a:solidFill>
                          <a:latin typeface="+mn-lt"/>
                          <a:ea typeface="+mn-ea"/>
                          <a:cs typeface="+mn-cs"/>
                        </a:rPr>
                        <a:t>, HELVIA ha ricercato e presentato al Cliente una selezione di possibili target d’acquisizione nel settore </a:t>
                      </a:r>
                      <a:r>
                        <a:rPr lang="it-CH" sz="1200" b="1" i="0" kern="1200" baseline="0" dirty="0">
                          <a:solidFill>
                            <a:srgbClr val="002A7E"/>
                          </a:solidFill>
                          <a:latin typeface="+mn-lt"/>
                          <a:ea typeface="+mn-ea"/>
                          <a:cs typeface="+mn-cs"/>
                        </a:rPr>
                        <a:t>confezionisti di abbigliamento per conto terzi</a:t>
                      </a:r>
                      <a:r>
                        <a:rPr lang="it-CH" sz="1200" b="0" i="0" kern="1200" baseline="0" dirty="0">
                          <a:solidFill>
                            <a:srgbClr val="002A7E"/>
                          </a:solidFill>
                          <a:latin typeface="+mn-lt"/>
                          <a:ea typeface="+mn-ea"/>
                          <a:cs typeface="+mn-cs"/>
                        </a:rPr>
                        <a:t>,</a:t>
                      </a:r>
                      <a:r>
                        <a:rPr lang="it-CH" sz="1200" b="0" i="1" kern="1200" baseline="0" dirty="0">
                          <a:solidFill>
                            <a:srgbClr val="002A7E"/>
                          </a:solidFill>
                          <a:latin typeface="+mn-lt"/>
                          <a:ea typeface="+mn-ea"/>
                          <a:cs typeface="+mn-cs"/>
                        </a:rPr>
                        <a:t> </a:t>
                      </a:r>
                      <a:r>
                        <a:rPr lang="it-CH" sz="1200" b="0" i="0" kern="1200" baseline="0" dirty="0">
                          <a:solidFill>
                            <a:srgbClr val="002A7E"/>
                          </a:solidFill>
                          <a:latin typeface="+mn-lt"/>
                          <a:ea typeface="+mn-ea"/>
                          <a:cs typeface="+mn-cs"/>
                        </a:rPr>
                        <a:t>nella fascia alta del segmento </a:t>
                      </a:r>
                      <a:r>
                        <a:rPr lang="it-CH" sz="1200" b="0" i="1" kern="1200" baseline="0" dirty="0">
                          <a:solidFill>
                            <a:srgbClr val="002A7E"/>
                          </a:solidFill>
                          <a:latin typeface="+mn-lt"/>
                          <a:ea typeface="+mn-ea"/>
                          <a:cs typeface="+mn-cs"/>
                        </a:rPr>
                        <a:t>Donna</a:t>
                      </a:r>
                      <a:r>
                        <a:rPr lang="it-CH" sz="1200" b="0" i="0" kern="1200" baseline="0" dirty="0">
                          <a:solidFill>
                            <a:srgbClr val="002A7E"/>
                          </a:solidFill>
                          <a:latin typeface="+mn-lt"/>
                          <a:ea typeface="+mn-ea"/>
                          <a:cs typeface="+mn-cs"/>
                        </a:rPr>
                        <a:t>. Dall’esame dei target presentati, l’interesse si è concentrato su un paio di </a:t>
                      </a:r>
                      <a:r>
                        <a:rPr lang="it-CH" sz="1200" b="1" i="0" kern="1200" baseline="0" dirty="0">
                          <a:solidFill>
                            <a:srgbClr val="002A7E"/>
                          </a:solidFill>
                          <a:latin typeface="+mn-lt"/>
                          <a:ea typeface="+mn-ea"/>
                          <a:cs typeface="+mn-cs"/>
                        </a:rPr>
                        <a:t>confezionisti italiani </a:t>
                      </a:r>
                      <a:r>
                        <a:rPr lang="it-CH" sz="1200" b="0" i="0" kern="1200" baseline="0" dirty="0">
                          <a:solidFill>
                            <a:srgbClr val="002A7E"/>
                          </a:solidFill>
                          <a:latin typeface="+mn-lt"/>
                          <a:ea typeface="+mn-ea"/>
                          <a:cs typeface="+mn-cs"/>
                        </a:rPr>
                        <a:t>che meglio di altri rispondevano agli stringenti requisiti di competenza, qualità, processo e managerialità richiesti. HELVIA ha assistito il Cliente in fase negoziale, valutazione, due diligence e contrattualistica. L’operazione si è conclusa con l’acquisto totalitario dei 2 target al prezzo di circa </a:t>
                      </a:r>
                      <a:r>
                        <a:rPr lang="it-CH" sz="1200" b="1" i="0" kern="1200" baseline="0" dirty="0">
                          <a:solidFill>
                            <a:srgbClr val="002A7E"/>
                          </a:solidFill>
                          <a:latin typeface="+mn-lt"/>
                          <a:ea typeface="+mn-ea"/>
                          <a:cs typeface="+mn-cs"/>
                        </a:rPr>
                        <a:t>€ 9 Milioni.    </a:t>
                      </a:r>
                    </a:p>
                  </a:txBody>
                  <a:tcPr marL="81820" marR="81820" marT="42151" marB="42151">
                    <a:no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CH" sz="1200" b="0" i="0" kern="1200" baseline="0" dirty="0">
                          <a:solidFill>
                            <a:srgbClr val="002A7E"/>
                          </a:solidFill>
                          <a:latin typeface="+mn-lt"/>
                          <a:ea typeface="+mn-ea"/>
                          <a:cs typeface="+mn-cs"/>
                        </a:rPr>
                        <a:t>Per conto di un  </a:t>
                      </a:r>
                      <a:r>
                        <a:rPr lang="it-CH" sz="1200" b="1" i="0" kern="1200" baseline="0" dirty="0">
                          <a:solidFill>
                            <a:srgbClr val="002A7E"/>
                          </a:solidFill>
                          <a:latin typeface="+mn-lt"/>
                          <a:ea typeface="+mn-ea"/>
                          <a:cs typeface="+mn-cs"/>
                        </a:rPr>
                        <a:t>gruppo internazionale di </a:t>
                      </a:r>
                      <a:r>
                        <a:rPr lang="it-CH" sz="1200" b="1" i="1" kern="1200" baseline="0" dirty="0" err="1">
                          <a:solidFill>
                            <a:srgbClr val="002A7E"/>
                          </a:solidFill>
                          <a:latin typeface="+mn-lt"/>
                          <a:ea typeface="+mn-ea"/>
                          <a:cs typeface="+mn-cs"/>
                        </a:rPr>
                        <a:t>luxury</a:t>
                      </a:r>
                      <a:r>
                        <a:rPr lang="it-CH" sz="1200" b="1" i="1" kern="1200" baseline="0" dirty="0">
                          <a:solidFill>
                            <a:srgbClr val="002A7E"/>
                          </a:solidFill>
                          <a:latin typeface="+mn-lt"/>
                          <a:ea typeface="+mn-ea"/>
                          <a:cs typeface="+mn-cs"/>
                        </a:rPr>
                        <a:t> hotels &amp; reso</a:t>
                      </a:r>
                      <a:r>
                        <a:rPr lang="it-CH" sz="1200" b="1" i="0" kern="1200" baseline="0" dirty="0">
                          <a:solidFill>
                            <a:srgbClr val="002A7E"/>
                          </a:solidFill>
                          <a:latin typeface="+mn-lt"/>
                          <a:ea typeface="+mn-ea"/>
                          <a:cs typeface="+mn-cs"/>
                        </a:rPr>
                        <a:t>rts</a:t>
                      </a:r>
                      <a:r>
                        <a:rPr lang="it-CH" sz="1200" b="0" i="0" kern="1200" baseline="0" dirty="0">
                          <a:solidFill>
                            <a:srgbClr val="002A7E"/>
                          </a:solidFill>
                          <a:latin typeface="+mn-lt"/>
                          <a:ea typeface="+mn-ea"/>
                          <a:cs typeface="+mn-cs"/>
                        </a:rPr>
                        <a:t>, nell’ottica di espandere l’ offerta </a:t>
                      </a:r>
                      <a:r>
                        <a:rPr lang="it-CH" sz="1200" b="0" i="1" kern="1200" baseline="0" dirty="0">
                          <a:solidFill>
                            <a:srgbClr val="002A7E"/>
                          </a:solidFill>
                          <a:latin typeface="+mn-lt"/>
                          <a:ea typeface="+mn-ea"/>
                          <a:cs typeface="+mn-cs"/>
                        </a:rPr>
                        <a:t>leisure</a:t>
                      </a:r>
                      <a:r>
                        <a:rPr lang="it-CH" sz="1200" b="0" i="0" kern="1200" baseline="0" dirty="0">
                          <a:solidFill>
                            <a:srgbClr val="002A7E"/>
                          </a:solidFill>
                          <a:latin typeface="+mn-lt"/>
                          <a:ea typeface="+mn-ea"/>
                          <a:cs typeface="+mn-cs"/>
                        </a:rPr>
                        <a:t> &amp; </a:t>
                      </a:r>
                      <a:r>
                        <a:rPr lang="it-CH" sz="1200" b="0" i="1" kern="1200" baseline="0" dirty="0">
                          <a:solidFill>
                            <a:srgbClr val="002A7E"/>
                          </a:solidFill>
                          <a:latin typeface="+mn-lt"/>
                          <a:ea typeface="+mn-ea"/>
                          <a:cs typeface="+mn-cs"/>
                        </a:rPr>
                        <a:t>business</a:t>
                      </a:r>
                      <a:r>
                        <a:rPr lang="it-CH" sz="1200" b="0" i="0" kern="1200" baseline="0" dirty="0">
                          <a:solidFill>
                            <a:srgbClr val="002A7E"/>
                          </a:solidFill>
                          <a:latin typeface="+mn-lt"/>
                          <a:ea typeface="+mn-ea"/>
                          <a:cs typeface="+mn-cs"/>
                        </a:rPr>
                        <a:t> sul mercato italiano, in particolare rivolta alla clientela internazionale di alto-standing, HELVIA ha realizzato la </a:t>
                      </a:r>
                      <a:r>
                        <a:rPr lang="it-CH" sz="1200" b="1" i="1" kern="1200" baseline="0" dirty="0">
                          <a:solidFill>
                            <a:srgbClr val="002A7E"/>
                          </a:solidFill>
                          <a:latin typeface="+mn-lt"/>
                          <a:ea typeface="+mn-ea"/>
                          <a:cs typeface="+mn-cs"/>
                        </a:rPr>
                        <a:t>market intelligence </a:t>
                      </a:r>
                      <a:r>
                        <a:rPr lang="it-CH" sz="1200" b="0" i="0" kern="1200" baseline="0" dirty="0">
                          <a:solidFill>
                            <a:srgbClr val="002A7E"/>
                          </a:solidFill>
                          <a:latin typeface="+mn-lt"/>
                          <a:ea typeface="+mn-ea"/>
                          <a:cs typeface="+mn-cs"/>
                        </a:rPr>
                        <a:t>nei centri storici di </a:t>
                      </a:r>
                      <a:r>
                        <a:rPr lang="it-CH" sz="1200" b="1" i="0" kern="1200" baseline="0" dirty="0">
                          <a:solidFill>
                            <a:srgbClr val="002A7E"/>
                          </a:solidFill>
                          <a:latin typeface="+mn-lt"/>
                          <a:ea typeface="+mn-ea"/>
                          <a:cs typeface="+mn-cs"/>
                        </a:rPr>
                        <a:t>Roma, Firenze, Venezia e Milano </a:t>
                      </a:r>
                      <a:r>
                        <a:rPr lang="it-CH" sz="1200" b="0" i="0" kern="1200" baseline="0" dirty="0">
                          <a:solidFill>
                            <a:srgbClr val="002A7E"/>
                          </a:solidFill>
                          <a:latin typeface="+mn-lt"/>
                          <a:ea typeface="+mn-ea"/>
                          <a:cs typeface="+mn-cs"/>
                        </a:rPr>
                        <a:t>ricercando e proponendo i possibili </a:t>
                      </a:r>
                      <a:r>
                        <a:rPr lang="it-CH" sz="1200" b="1" i="0" kern="1200" baseline="0" dirty="0">
                          <a:solidFill>
                            <a:srgbClr val="002A7E"/>
                          </a:solidFill>
                          <a:latin typeface="+mn-lt"/>
                          <a:ea typeface="+mn-ea"/>
                          <a:cs typeface="+mn-cs"/>
                        </a:rPr>
                        <a:t>target d’acquisto</a:t>
                      </a:r>
                      <a:r>
                        <a:rPr lang="it-CH" sz="1200" b="0" i="0" kern="1200" baseline="0" dirty="0">
                          <a:solidFill>
                            <a:srgbClr val="002A7E"/>
                          </a:solidFill>
                          <a:latin typeface="+mn-lt"/>
                          <a:ea typeface="+mn-ea"/>
                          <a:cs typeface="+mn-cs"/>
                        </a:rPr>
                        <a:t>. Di seguito sono state redatte le valutazioni e condotte le trattative con i proprietari di </a:t>
                      </a:r>
                      <a:r>
                        <a:rPr lang="it-CH" sz="1200" b="1" i="0" kern="1200" baseline="0" dirty="0">
                          <a:solidFill>
                            <a:srgbClr val="002A7E"/>
                          </a:solidFill>
                          <a:latin typeface="+mn-lt"/>
                          <a:ea typeface="+mn-ea"/>
                          <a:cs typeface="+mn-cs"/>
                        </a:rPr>
                        <a:t>3 target </a:t>
                      </a:r>
                      <a:r>
                        <a:rPr lang="it-CH" sz="1200" b="0" i="0" kern="1200" baseline="0" dirty="0">
                          <a:solidFill>
                            <a:srgbClr val="002A7E"/>
                          </a:solidFill>
                          <a:latin typeface="+mn-lt"/>
                          <a:ea typeface="+mn-ea"/>
                          <a:cs typeface="+mn-cs"/>
                        </a:rPr>
                        <a:t>selezionati</a:t>
                      </a:r>
                      <a:r>
                        <a:rPr lang="it-CH" sz="1200" b="1" i="0" kern="1200" baseline="0" dirty="0">
                          <a:solidFill>
                            <a:srgbClr val="002A7E"/>
                          </a:solidFill>
                          <a:latin typeface="+mn-lt"/>
                          <a:ea typeface="+mn-ea"/>
                          <a:cs typeface="+mn-cs"/>
                        </a:rPr>
                        <a:t> </a:t>
                      </a:r>
                      <a:r>
                        <a:rPr lang="it-CH" sz="1200" b="0" i="0" kern="1200" baseline="0" dirty="0">
                          <a:solidFill>
                            <a:srgbClr val="002A7E"/>
                          </a:solidFill>
                          <a:latin typeface="+mn-lt"/>
                          <a:ea typeface="+mn-ea"/>
                          <a:cs typeface="+mn-cs"/>
                        </a:rPr>
                        <a:t>che hanno condotto alla realizzazione di </a:t>
                      </a:r>
                      <a:r>
                        <a:rPr lang="it-CH" sz="1200" b="1" i="0" kern="1200" baseline="0" dirty="0">
                          <a:solidFill>
                            <a:srgbClr val="002A7E"/>
                          </a:solidFill>
                          <a:latin typeface="+mn-lt"/>
                          <a:ea typeface="+mn-ea"/>
                          <a:cs typeface="+mn-cs"/>
                        </a:rPr>
                        <a:t>2 </a:t>
                      </a:r>
                      <a:r>
                        <a:rPr lang="it-CH" sz="1200" b="1" i="1" kern="1200" baseline="0" dirty="0">
                          <a:solidFill>
                            <a:srgbClr val="002A7E"/>
                          </a:solidFill>
                          <a:latin typeface="+mn-lt"/>
                          <a:ea typeface="+mn-ea"/>
                          <a:cs typeface="+mn-cs"/>
                        </a:rPr>
                        <a:t>due diligence</a:t>
                      </a:r>
                      <a:r>
                        <a:rPr lang="it-CH" sz="1200" b="0" i="1" kern="1200" baseline="0" dirty="0">
                          <a:solidFill>
                            <a:srgbClr val="002A7E"/>
                          </a:solidFill>
                          <a:latin typeface="+mn-lt"/>
                          <a:ea typeface="+mn-ea"/>
                          <a:cs typeface="+mn-cs"/>
                        </a:rPr>
                        <a:t> </a:t>
                      </a:r>
                      <a:r>
                        <a:rPr lang="it-CH" sz="1200" b="0" i="0" kern="1200" baseline="0" dirty="0">
                          <a:solidFill>
                            <a:srgbClr val="002A7E"/>
                          </a:solidFill>
                          <a:latin typeface="+mn-lt"/>
                          <a:ea typeface="+mn-ea"/>
                          <a:cs typeface="+mn-cs"/>
                        </a:rPr>
                        <a:t>ed infine, alla sottoscrizione degli accordi finali per l’acquisizione dei muri e della società di gestione di </a:t>
                      </a:r>
                      <a:r>
                        <a:rPr lang="it-CH" sz="1200" b="1" i="0" kern="1200" baseline="0" dirty="0">
                          <a:solidFill>
                            <a:srgbClr val="002A7E"/>
                          </a:solidFill>
                          <a:latin typeface="+mn-lt"/>
                          <a:ea typeface="+mn-ea"/>
                          <a:cs typeface="+mn-cs"/>
                        </a:rPr>
                        <a:t>un hotel 5* </a:t>
                      </a:r>
                      <a:r>
                        <a:rPr lang="it-CH" sz="1200" b="0" i="0" kern="1200" baseline="0" dirty="0">
                          <a:solidFill>
                            <a:srgbClr val="002A7E"/>
                          </a:solidFill>
                          <a:latin typeface="+mn-lt"/>
                          <a:ea typeface="+mn-ea"/>
                          <a:cs typeface="+mn-cs"/>
                        </a:rPr>
                        <a:t>di elevato pregio storico-artistico, in </a:t>
                      </a:r>
                      <a:r>
                        <a:rPr lang="it-CH" sz="1200" b="0" i="1" kern="1200" baseline="0" dirty="0" err="1">
                          <a:solidFill>
                            <a:srgbClr val="002A7E"/>
                          </a:solidFill>
                          <a:latin typeface="+mn-lt"/>
                          <a:ea typeface="+mn-ea"/>
                          <a:cs typeface="+mn-cs"/>
                        </a:rPr>
                        <a:t>primary</a:t>
                      </a:r>
                      <a:r>
                        <a:rPr lang="it-CH" sz="1200" b="0" i="1" kern="1200" baseline="0" dirty="0">
                          <a:solidFill>
                            <a:srgbClr val="002A7E"/>
                          </a:solidFill>
                          <a:latin typeface="+mn-lt"/>
                          <a:ea typeface="+mn-ea"/>
                          <a:cs typeface="+mn-cs"/>
                        </a:rPr>
                        <a:t> location </a:t>
                      </a:r>
                      <a:r>
                        <a:rPr lang="it-CH" sz="1200" b="0" i="0" kern="1200" baseline="0" dirty="0">
                          <a:solidFill>
                            <a:srgbClr val="002A7E"/>
                          </a:solidFill>
                          <a:latin typeface="+mn-lt"/>
                          <a:ea typeface="+mn-ea"/>
                          <a:cs typeface="+mn-cs"/>
                        </a:rPr>
                        <a:t>di un centro storico</a:t>
                      </a:r>
                      <a:r>
                        <a:rPr lang="it-CH" sz="1200" b="0" i="1" kern="1200" baseline="0" dirty="0">
                          <a:solidFill>
                            <a:srgbClr val="002A7E"/>
                          </a:solidFill>
                          <a:latin typeface="+mn-lt"/>
                          <a:ea typeface="+mn-ea"/>
                          <a:cs typeface="+mn-cs"/>
                        </a:rPr>
                        <a:t>,</a:t>
                      </a:r>
                      <a:r>
                        <a:rPr lang="it-CH" sz="1200" b="0" i="0" kern="1200" baseline="0" dirty="0">
                          <a:solidFill>
                            <a:srgbClr val="002A7E"/>
                          </a:solidFill>
                          <a:latin typeface="+mn-lt"/>
                          <a:ea typeface="+mn-ea"/>
                          <a:cs typeface="+mn-cs"/>
                        </a:rPr>
                        <a:t> ad un prezzo</a:t>
                      </a:r>
                      <a:r>
                        <a:rPr lang="it-CH" sz="1200" b="1" i="0" kern="1200" baseline="0" dirty="0">
                          <a:solidFill>
                            <a:srgbClr val="002A7E"/>
                          </a:solidFill>
                          <a:latin typeface="+mn-lt"/>
                          <a:ea typeface="+mn-ea"/>
                          <a:cs typeface="+mn-cs"/>
                        </a:rPr>
                        <a:t> strettamente riservato.</a:t>
                      </a:r>
                      <a:r>
                        <a:rPr lang="it-CH" sz="1200" b="0" i="0" kern="1200" baseline="0" dirty="0">
                          <a:solidFill>
                            <a:srgbClr val="002A7E"/>
                          </a:solidFill>
                          <a:latin typeface="+mn-lt"/>
                          <a:ea typeface="+mn-ea"/>
                          <a:cs typeface="+mn-cs"/>
                        </a:rPr>
                        <a:t>  </a:t>
                      </a:r>
                    </a:p>
                  </a:txBody>
                  <a:tcPr marL="81820" marR="81820" marT="42119" marB="42119">
                    <a:noFill/>
                  </a:tcPr>
                </a:tc>
                <a:extLst>
                  <a:ext uri="{0D108BD9-81ED-4DB2-BD59-A6C34878D82A}">
                    <a16:rowId xmlns:a16="http://schemas.microsoft.com/office/drawing/2014/main" val="10001"/>
                  </a:ext>
                </a:extLst>
              </a:tr>
            </a:tbl>
          </a:graphicData>
        </a:graphic>
      </p:graphicFrame>
      <p:pic>
        <p:nvPicPr>
          <p:cNvPr id="7" name="Immagine 6"/>
          <p:cNvPicPr>
            <a:picLocks noChangeAspect="1"/>
          </p:cNvPicPr>
          <p:nvPr/>
        </p:nvPicPr>
        <p:blipFill rotWithShape="1">
          <a:blip r:embed="rId2" cstate="print">
            <a:extLst>
              <a:ext uri="{28A0092B-C50C-407E-A947-70E740481C1C}">
                <a14:useLocalDpi xmlns:a14="http://schemas.microsoft.com/office/drawing/2010/main" val="0"/>
              </a:ext>
            </a:extLst>
          </a:blip>
          <a:srcRect t="15639" b="6493"/>
          <a:stretch/>
        </p:blipFill>
        <p:spPr>
          <a:xfrm>
            <a:off x="8406898" y="1571625"/>
            <a:ext cx="2131214" cy="2003166"/>
          </a:xfrm>
          <a:prstGeom prst="rect">
            <a:avLst/>
          </a:prstGeom>
        </p:spPr>
      </p:pic>
      <p:pic>
        <p:nvPicPr>
          <p:cNvPr id="8" name="Immagine 7"/>
          <p:cNvPicPr>
            <a:picLocks noChangeAspect="1"/>
          </p:cNvPicPr>
          <p:nvPr/>
        </p:nvPicPr>
        <p:blipFill rotWithShape="1">
          <a:blip r:embed="rId3" cstate="print">
            <a:extLst>
              <a:ext uri="{28A0092B-C50C-407E-A947-70E740481C1C}">
                <a14:useLocalDpi xmlns:a14="http://schemas.microsoft.com/office/drawing/2010/main" val="0"/>
              </a:ext>
            </a:extLst>
          </a:blip>
          <a:srcRect l="2" r="21958"/>
          <a:stretch/>
        </p:blipFill>
        <p:spPr>
          <a:xfrm>
            <a:off x="8390021" y="5231747"/>
            <a:ext cx="2148091" cy="2063053"/>
          </a:xfrm>
          <a:prstGeom prst="rect">
            <a:avLst/>
          </a:prstGeom>
        </p:spPr>
      </p:pic>
      <p:sp>
        <p:nvSpPr>
          <p:cNvPr id="3" name="Segnaposto numero diapositiva 2"/>
          <p:cNvSpPr>
            <a:spLocks noGrp="1"/>
          </p:cNvSpPr>
          <p:nvPr>
            <p:ph type="sldNum" sz="quarter" idx="4294967295"/>
          </p:nvPr>
        </p:nvSpPr>
        <p:spPr>
          <a:xfrm>
            <a:off x="10192137" y="7351743"/>
            <a:ext cx="434261" cy="249791"/>
          </a:xfrm>
          <a:prstGeom prst="rect">
            <a:avLst/>
          </a:prstGeom>
        </p:spPr>
        <p:txBody>
          <a:bodyPr/>
          <a:lstStyle/>
          <a:p>
            <a:fld id="{4C2AB6C8-8D90-4BFD-B169-CECB02CD3501}" type="slidenum">
              <a:rPr lang="it-CH" smtClean="0"/>
              <a:t>17</a:t>
            </a:fld>
            <a:endParaRPr lang="it-CH" dirty="0"/>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6899" y="3642121"/>
            <a:ext cx="2131214" cy="1522295"/>
          </a:xfrm>
          <a:prstGeom prst="rect">
            <a:avLst/>
          </a:prstGeom>
        </p:spPr>
      </p:pic>
    </p:spTree>
    <p:extLst>
      <p:ext uri="{BB962C8B-B14F-4D97-AF65-F5344CB8AC3E}">
        <p14:creationId xmlns:p14="http://schemas.microsoft.com/office/powerpoint/2010/main" val="2977999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474837" y="1155249"/>
            <a:ext cx="4687367" cy="6288447"/>
          </a:xfrm>
          <a:prstGeom prst="rect">
            <a:avLst/>
          </a:prstGeom>
          <a:noFill/>
        </p:spPr>
        <p:txBody>
          <a:bodyPr wrap="square" lIns="101151" tIns="50575" rIns="101151" bIns="50575" rtlCol="0">
            <a:spAutoFit/>
          </a:bodyPr>
          <a:lstStyle/>
          <a:p>
            <a:r>
              <a:rPr lang="it-CH" sz="2400" spc="133" dirty="0">
                <a:solidFill>
                  <a:srgbClr val="FF0000"/>
                </a:solidFill>
                <a:latin typeface="Britannic Bold" panose="020B0903060703020204" pitchFamily="34" charset="0"/>
              </a:rPr>
              <a:t>10 BUONI MOTIVI</a:t>
            </a:r>
          </a:p>
          <a:p>
            <a:r>
              <a:rPr lang="it-CH" sz="2400" spc="133" dirty="0">
                <a:solidFill>
                  <a:srgbClr val="002A7E"/>
                </a:solidFill>
                <a:latin typeface="Britannic Bold" panose="020B0903060703020204" pitchFamily="34" charset="0"/>
              </a:rPr>
              <a:t>PER SCEGLIERE </a:t>
            </a:r>
            <a:r>
              <a:rPr lang="it-CH" sz="2400" dirty="0">
                <a:solidFill>
                  <a:srgbClr val="002A7E"/>
                </a:solidFill>
                <a:latin typeface="Arial Black" panose="020B0A04020102020204" pitchFamily="34" charset="0"/>
                <a:cs typeface="Aharoni" panose="02010803020104030203" pitchFamily="2" charset="-79"/>
              </a:rPr>
              <a:t>HELVIA</a:t>
            </a:r>
          </a:p>
          <a:p>
            <a:pPr algn="just"/>
            <a:endParaRPr lang="it-CH" sz="1800" b="1" i="1" spc="33" dirty="0">
              <a:solidFill>
                <a:srgbClr val="002A7E"/>
              </a:solidFill>
              <a:cs typeface="Aharoni" panose="02010803020104030203" pitchFamily="2" charset="-79"/>
            </a:endParaRPr>
          </a:p>
          <a:p>
            <a:pPr marL="228600" indent="-228600" algn="just">
              <a:buFont typeface="+mj-lt"/>
              <a:buAutoNum type="arabicPeriod"/>
            </a:pPr>
            <a:r>
              <a:rPr lang="it-CH" sz="1200" b="1" i="1" spc="33" dirty="0">
                <a:solidFill>
                  <a:srgbClr val="002A7E"/>
                </a:solidFill>
                <a:cs typeface="Aharoni" panose="02010803020104030203" pitchFamily="2" charset="-79"/>
              </a:rPr>
              <a:t>Advisor  </a:t>
            </a:r>
            <a:r>
              <a:rPr lang="it-CH" sz="1200" b="1" i="1" spc="33" dirty="0" err="1">
                <a:solidFill>
                  <a:srgbClr val="002A7E"/>
                </a:solidFill>
                <a:cs typeface="Aharoni" panose="02010803020104030203" pitchFamily="2" charset="-79"/>
              </a:rPr>
              <a:t>Buy</a:t>
            </a:r>
            <a:r>
              <a:rPr lang="it-CH" sz="1200" b="1" i="1" spc="33" dirty="0">
                <a:solidFill>
                  <a:srgbClr val="002A7E"/>
                </a:solidFill>
                <a:cs typeface="Aharoni" panose="02010803020104030203" pitchFamily="2" charset="-79"/>
              </a:rPr>
              <a:t>-side  </a:t>
            </a:r>
            <a:r>
              <a:rPr lang="it-CH" sz="1200" spc="33" dirty="0">
                <a:solidFill>
                  <a:srgbClr val="002A7E"/>
                </a:solidFill>
                <a:cs typeface="Aharoni" panose="02010803020104030203" pitchFamily="2" charset="-79"/>
              </a:rPr>
              <a:t>e</a:t>
            </a:r>
            <a:r>
              <a:rPr lang="it-CH" sz="1200" b="1" spc="33" dirty="0">
                <a:solidFill>
                  <a:srgbClr val="002A7E"/>
                </a:solidFill>
                <a:cs typeface="Aharoni" panose="02010803020104030203" pitchFamily="2" charset="-79"/>
              </a:rPr>
              <a:t>  </a:t>
            </a:r>
            <a:r>
              <a:rPr lang="it-CH" sz="1200" b="1" i="1" spc="33" dirty="0" err="1">
                <a:solidFill>
                  <a:srgbClr val="002A7E"/>
                </a:solidFill>
                <a:cs typeface="Aharoni" panose="02010803020104030203" pitchFamily="2" charset="-79"/>
              </a:rPr>
              <a:t>Investment</a:t>
            </a:r>
            <a:r>
              <a:rPr lang="it-CH" sz="1200" b="1" i="1" spc="33" dirty="0">
                <a:solidFill>
                  <a:srgbClr val="002A7E"/>
                </a:solidFill>
                <a:cs typeface="Aharoni" panose="02010803020104030203" pitchFamily="2" charset="-79"/>
              </a:rPr>
              <a:t> Desk  </a:t>
            </a:r>
            <a:r>
              <a:rPr lang="it-CH" sz="1200" spc="33" dirty="0">
                <a:solidFill>
                  <a:srgbClr val="002A7E"/>
                </a:solidFill>
                <a:cs typeface="Aharoni" panose="02010803020104030203" pitchFamily="2" charset="-79"/>
              </a:rPr>
              <a:t>che  opera  per conto di oltre </a:t>
            </a:r>
            <a:r>
              <a:rPr lang="it-CH" sz="1200" i="1" spc="33" dirty="0">
                <a:solidFill>
                  <a:srgbClr val="002A7E"/>
                </a:solidFill>
                <a:cs typeface="Aharoni" panose="02010803020104030203" pitchFamily="2" charset="-79"/>
              </a:rPr>
              <a:t>500 investitori nazionali ed esteri </a:t>
            </a:r>
            <a:r>
              <a:rPr lang="it-CH" sz="1200" spc="33" dirty="0">
                <a:solidFill>
                  <a:srgbClr val="002A7E"/>
                </a:solidFill>
                <a:cs typeface="Aharoni" panose="02010803020104030203" pitchFamily="2" charset="-79"/>
              </a:rPr>
              <a:t>e</a:t>
            </a:r>
            <a:r>
              <a:rPr lang="it-CH" sz="1200" i="1" spc="33" dirty="0">
                <a:solidFill>
                  <a:srgbClr val="002A7E"/>
                </a:solidFill>
                <a:cs typeface="Aharoni" panose="02010803020104030203" pitchFamily="2" charset="-79"/>
              </a:rPr>
              <a:t> </a:t>
            </a:r>
            <a:r>
              <a:rPr lang="it-CH" sz="1200" spc="33" dirty="0">
                <a:solidFill>
                  <a:srgbClr val="002A7E"/>
                </a:solidFill>
                <a:cs typeface="Aharoni" panose="02010803020104030203" pitchFamily="2" charset="-79"/>
              </a:rPr>
              <a:t>che costituiscono la comunità di acquirenti con cui siamo regolarmente in contatto </a:t>
            </a:r>
          </a:p>
          <a:p>
            <a:pPr marL="228600" indent="-228600" algn="just">
              <a:buFont typeface="+mj-lt"/>
              <a:buAutoNum type="arabicPeriod"/>
            </a:pPr>
            <a:endParaRPr lang="it-CH" sz="1000" b="1" spc="33" dirty="0">
              <a:solidFill>
                <a:srgbClr val="002A7E"/>
              </a:solidFill>
              <a:cs typeface="Aharoni" panose="02010803020104030203" pitchFamily="2" charset="-79"/>
            </a:endParaRPr>
          </a:p>
          <a:p>
            <a:pPr marL="228600" indent="-228600" algn="just">
              <a:buFont typeface="+mj-lt"/>
              <a:buAutoNum type="arabicPeriod"/>
            </a:pPr>
            <a:r>
              <a:rPr lang="it-CH" sz="1200" b="1" i="1" spc="33" dirty="0">
                <a:solidFill>
                  <a:srgbClr val="002A7E"/>
                </a:solidFill>
                <a:cs typeface="Aharoni" panose="02010803020104030203" pitchFamily="2" charset="-79"/>
              </a:rPr>
              <a:t>Advisor Sell-side </a:t>
            </a:r>
            <a:r>
              <a:rPr lang="it-CH" sz="1200" i="1" spc="33" dirty="0">
                <a:solidFill>
                  <a:srgbClr val="002A7E"/>
                </a:solidFill>
                <a:cs typeface="Aharoni" panose="02010803020104030203" pitchFamily="2" charset="-79"/>
              </a:rPr>
              <a:t>e </a:t>
            </a:r>
            <a:r>
              <a:rPr lang="it-CH" sz="1200" b="1" i="1" spc="33" dirty="0">
                <a:solidFill>
                  <a:srgbClr val="002A7E"/>
                </a:solidFill>
                <a:cs typeface="Aharoni" panose="02010803020104030203" pitchFamily="2" charset="-79"/>
              </a:rPr>
              <a:t>Sales Desk </a:t>
            </a:r>
            <a:r>
              <a:rPr lang="it-CH" sz="1200" spc="33" dirty="0">
                <a:solidFill>
                  <a:srgbClr val="002A7E"/>
                </a:solidFill>
                <a:cs typeface="Aharoni" panose="02010803020104030203" pitchFamily="2" charset="-79"/>
              </a:rPr>
              <a:t>che opera  per conto di azionisti, imprenditori ed amministratori per un portafoglio  di  oltre 1.000 </a:t>
            </a:r>
            <a:r>
              <a:rPr lang="it-CH" sz="1200" i="1" spc="33" dirty="0">
                <a:solidFill>
                  <a:srgbClr val="002A7E"/>
                </a:solidFill>
                <a:cs typeface="Aharoni" panose="02010803020104030203" pitchFamily="2" charset="-79"/>
              </a:rPr>
              <a:t>aziende </a:t>
            </a:r>
            <a:r>
              <a:rPr lang="it-CH" sz="1200" spc="33" dirty="0">
                <a:solidFill>
                  <a:srgbClr val="002A7E"/>
                </a:solidFill>
                <a:cs typeface="Aharoni" panose="02010803020104030203" pitchFamily="2" charset="-79"/>
              </a:rPr>
              <a:t>(gruppi e PMI) e </a:t>
            </a:r>
            <a:r>
              <a:rPr lang="it-CH" sz="1200" i="1" spc="33" dirty="0">
                <a:solidFill>
                  <a:srgbClr val="002A7E"/>
                </a:solidFill>
                <a:cs typeface="Aharoni" panose="02010803020104030203" pitchFamily="2" charset="-79"/>
              </a:rPr>
              <a:t>proprietà in vendita, </a:t>
            </a:r>
            <a:r>
              <a:rPr lang="it-CH" sz="1200" spc="33" dirty="0">
                <a:solidFill>
                  <a:srgbClr val="002A7E"/>
                </a:solidFill>
                <a:cs typeface="Aharoni" panose="02010803020104030203" pitchFamily="2" charset="-79"/>
              </a:rPr>
              <a:t>selezionate con cura in Italia, in Svizzera ed Europa</a:t>
            </a:r>
          </a:p>
          <a:p>
            <a:pPr marL="228600" indent="-228600" algn="just">
              <a:buFont typeface="+mj-lt"/>
              <a:buAutoNum type="arabicPeriod"/>
            </a:pPr>
            <a:endParaRPr lang="it-CH" sz="1000" b="1" spc="33" dirty="0">
              <a:solidFill>
                <a:srgbClr val="002A7E"/>
              </a:solidFill>
              <a:cs typeface="Aharoni" panose="02010803020104030203" pitchFamily="2" charset="-79"/>
            </a:endParaRPr>
          </a:p>
          <a:p>
            <a:pPr marL="228600" indent="-228600" algn="just">
              <a:buFont typeface="+mj-lt"/>
              <a:buAutoNum type="arabicPeriod"/>
            </a:pPr>
            <a:r>
              <a:rPr lang="it-CH" sz="1200" b="1" spc="33" dirty="0">
                <a:solidFill>
                  <a:srgbClr val="002A7E"/>
                </a:solidFill>
                <a:cs typeface="Aharoni" panose="02010803020104030203" pitchFamily="2" charset="-79"/>
              </a:rPr>
              <a:t>Piattaforma Confidenziale M. &amp; A. e tecnologie di ultima generazione </a:t>
            </a:r>
            <a:r>
              <a:rPr lang="it-CH" sz="1200" spc="33" dirty="0">
                <a:solidFill>
                  <a:srgbClr val="002A7E"/>
                </a:solidFill>
                <a:cs typeface="Aharoni" panose="02010803020104030203" pitchFamily="2" charset="-79"/>
              </a:rPr>
              <a:t>per l’acquisto e la vendita di aziende e proprietà, la ricerca di partner strategici e finanziari, in patria e all’estero</a:t>
            </a:r>
          </a:p>
          <a:p>
            <a:pPr marL="228600" indent="-228600" algn="just" defTabSz="179388">
              <a:buFont typeface="+mj-lt"/>
              <a:buAutoNum type="arabicPeriod"/>
            </a:pPr>
            <a:endParaRPr lang="it-CH" sz="1000" b="1" spc="33" dirty="0">
              <a:solidFill>
                <a:srgbClr val="002A7E"/>
              </a:solidFill>
              <a:cs typeface="Aharoni" panose="02010803020104030203" pitchFamily="2" charset="-79"/>
            </a:endParaRPr>
          </a:p>
          <a:p>
            <a:pPr marL="228600" indent="-228600" algn="just" defTabSz="179388">
              <a:buFont typeface="+mj-lt"/>
              <a:buAutoNum type="arabicPeriod"/>
            </a:pPr>
            <a:r>
              <a:rPr lang="it-CH" sz="1200" b="1" spc="33" dirty="0">
                <a:solidFill>
                  <a:srgbClr val="002A7E"/>
                </a:solidFill>
                <a:cs typeface="Aharoni" panose="02010803020104030203" pitchFamily="2" charset="-79"/>
              </a:rPr>
              <a:t>Società</a:t>
            </a:r>
            <a:r>
              <a:rPr lang="it-CH" sz="1200" spc="33" dirty="0">
                <a:solidFill>
                  <a:srgbClr val="002A7E"/>
                </a:solidFill>
                <a:cs typeface="Aharoni" panose="02010803020104030203" pitchFamily="2" charset="-79"/>
              </a:rPr>
              <a:t> </a:t>
            </a:r>
            <a:r>
              <a:rPr lang="it-CH" sz="1200" b="1" spc="33" dirty="0">
                <a:solidFill>
                  <a:srgbClr val="002A7E"/>
                </a:solidFill>
                <a:cs typeface="Aharoni" panose="02010803020104030203" pitchFamily="2" charset="-79"/>
              </a:rPr>
              <a:t>fiduciaria internazionale </a:t>
            </a:r>
            <a:r>
              <a:rPr lang="it-CH" sz="1200" spc="33" dirty="0">
                <a:solidFill>
                  <a:srgbClr val="002A7E"/>
                </a:solidFill>
                <a:cs typeface="Aharoni" panose="02010803020104030203" pitchFamily="2" charset="-79"/>
              </a:rPr>
              <a:t>specializzata</a:t>
            </a:r>
            <a:r>
              <a:rPr lang="it-CH" sz="1200" b="1" spc="33" dirty="0">
                <a:solidFill>
                  <a:srgbClr val="002A7E"/>
                </a:solidFill>
                <a:cs typeface="Aharoni" panose="02010803020104030203" pitchFamily="2" charset="-79"/>
              </a:rPr>
              <a:t> </a:t>
            </a:r>
            <a:r>
              <a:rPr lang="it-CH" sz="1200" spc="33" dirty="0">
                <a:solidFill>
                  <a:srgbClr val="002A7E"/>
                </a:solidFill>
                <a:cs typeface="Aharoni" panose="02010803020104030203" pitchFamily="2" charset="-79"/>
              </a:rPr>
              <a:t>nella conduzione di</a:t>
            </a:r>
            <a:r>
              <a:rPr lang="it-CH" sz="1200" b="1" spc="33" dirty="0">
                <a:solidFill>
                  <a:srgbClr val="002A7E"/>
                </a:solidFill>
                <a:cs typeface="Aharoni" panose="02010803020104030203" pitchFamily="2" charset="-79"/>
              </a:rPr>
              <a:t> operazioni straordinarie</a:t>
            </a:r>
            <a:r>
              <a:rPr lang="it-CH" sz="1200" spc="33" dirty="0">
                <a:solidFill>
                  <a:srgbClr val="002A7E"/>
                </a:solidFill>
                <a:cs typeface="Aharoni" panose="02010803020104030203" pitchFamily="2" charset="-79"/>
              </a:rPr>
              <a:t> con un </a:t>
            </a:r>
            <a:r>
              <a:rPr lang="it-CH" sz="1200" i="1" spc="33" dirty="0">
                <a:solidFill>
                  <a:srgbClr val="002A7E"/>
                </a:solidFill>
                <a:cs typeface="Aharoni" panose="02010803020104030203" pitchFamily="2" charset="-79"/>
              </a:rPr>
              <a:t>track record </a:t>
            </a:r>
            <a:r>
              <a:rPr lang="it-CH" sz="1200" spc="33" dirty="0">
                <a:solidFill>
                  <a:srgbClr val="002A7E"/>
                </a:solidFill>
                <a:cs typeface="Aharoni" panose="02010803020104030203" pitchFamily="2" charset="-79"/>
              </a:rPr>
              <a:t>di oltre </a:t>
            </a:r>
            <a:r>
              <a:rPr lang="it-CH" sz="1200" b="1" i="1" spc="33" dirty="0">
                <a:solidFill>
                  <a:srgbClr val="002A7E"/>
                </a:solidFill>
                <a:cs typeface="Aharoni" panose="02010803020104030203" pitchFamily="2" charset="-79"/>
              </a:rPr>
              <a:t>150 deal</a:t>
            </a:r>
            <a:r>
              <a:rPr lang="it-CH" sz="1200" spc="33" dirty="0">
                <a:solidFill>
                  <a:srgbClr val="002A7E"/>
                </a:solidFill>
                <a:cs typeface="Aharoni" panose="02010803020104030203" pitchFamily="2" charset="-79"/>
              </a:rPr>
              <a:t> </a:t>
            </a:r>
          </a:p>
          <a:p>
            <a:pPr marL="228600" indent="-228600" algn="just" defTabSz="179388">
              <a:buFont typeface="+mj-lt"/>
              <a:buAutoNum type="arabicPeriod"/>
            </a:pPr>
            <a:endParaRPr lang="it-CH" sz="1000" b="1" i="1" spc="33" dirty="0">
              <a:solidFill>
                <a:srgbClr val="002A7E"/>
              </a:solidFill>
              <a:cs typeface="Aharoni" panose="02010803020104030203" pitchFamily="2" charset="-79"/>
            </a:endParaRPr>
          </a:p>
          <a:p>
            <a:pPr marL="228600" indent="-228600" algn="just" defTabSz="179388">
              <a:buFont typeface="+mj-lt"/>
              <a:buAutoNum type="arabicPeriod"/>
            </a:pPr>
            <a:r>
              <a:rPr lang="it-CH" sz="1200" b="1" i="1" spc="33" dirty="0">
                <a:solidFill>
                  <a:srgbClr val="002A7E"/>
                </a:solidFill>
                <a:cs typeface="Aharoni" panose="02010803020104030203" pitchFamily="2" charset="-79"/>
              </a:rPr>
              <a:t>Expertise</a:t>
            </a:r>
            <a:r>
              <a:rPr lang="it-CH" sz="1200" b="1" spc="33" dirty="0">
                <a:solidFill>
                  <a:srgbClr val="002A7E"/>
                </a:solidFill>
                <a:cs typeface="Aharoni" panose="02010803020104030203" pitchFamily="2" charset="-79"/>
              </a:rPr>
              <a:t> di 38 anni </a:t>
            </a:r>
            <a:r>
              <a:rPr lang="it-CH" sz="1200" spc="33" dirty="0">
                <a:solidFill>
                  <a:srgbClr val="002A7E"/>
                </a:solidFill>
                <a:cs typeface="Aharoni" panose="02010803020104030203" pitchFamily="2" charset="-79"/>
              </a:rPr>
              <a:t>nella prestazione di </a:t>
            </a:r>
            <a:r>
              <a:rPr lang="it-CH" sz="1200" b="1" spc="33" dirty="0">
                <a:solidFill>
                  <a:srgbClr val="002A7E"/>
                </a:solidFill>
                <a:cs typeface="Aharoni" panose="02010803020104030203" pitchFamily="2" charset="-79"/>
              </a:rPr>
              <a:t>consulenza aziendale </a:t>
            </a:r>
            <a:r>
              <a:rPr lang="it-CH" sz="1200" spc="33" dirty="0">
                <a:solidFill>
                  <a:srgbClr val="002A7E"/>
                </a:solidFill>
                <a:cs typeface="Aharoni" panose="02010803020104030203" pitchFamily="2" charset="-79"/>
              </a:rPr>
              <a:t>e nei  </a:t>
            </a:r>
            <a:r>
              <a:rPr lang="it-CH" sz="1200" b="1" spc="33" dirty="0">
                <a:solidFill>
                  <a:srgbClr val="002A7E"/>
                </a:solidFill>
                <a:cs typeface="Aharoni" panose="02010803020104030203" pitchFamily="2" charset="-79"/>
              </a:rPr>
              <a:t>servizi fiduciari e gestionali </a:t>
            </a:r>
            <a:r>
              <a:rPr lang="it-CH" sz="1200" spc="33" dirty="0">
                <a:solidFill>
                  <a:srgbClr val="002A7E"/>
                </a:solidFill>
                <a:cs typeface="Aharoni" panose="02010803020104030203" pitchFamily="2" charset="-79"/>
              </a:rPr>
              <a:t>per aziende, privati e istituzioni con una </a:t>
            </a:r>
            <a:r>
              <a:rPr lang="it-CH" sz="1200" i="1" spc="33" dirty="0">
                <a:solidFill>
                  <a:srgbClr val="002A7E"/>
                </a:solidFill>
                <a:cs typeface="Aharoni" panose="02010803020104030203" pitchFamily="2" charset="-79"/>
              </a:rPr>
              <a:t>suite</a:t>
            </a:r>
            <a:r>
              <a:rPr lang="it-CH" sz="1200" spc="33" dirty="0">
                <a:solidFill>
                  <a:srgbClr val="002A7E"/>
                </a:solidFill>
                <a:cs typeface="Aharoni" panose="02010803020104030203" pitchFamily="2" charset="-79"/>
              </a:rPr>
              <a:t> di tecnologie e soluzioni ispirate alle</a:t>
            </a:r>
            <a:r>
              <a:rPr lang="it-CH" sz="1200" i="1" spc="33" dirty="0">
                <a:solidFill>
                  <a:srgbClr val="002A7E"/>
                </a:solidFill>
                <a:cs typeface="Aharoni" panose="02010803020104030203" pitchFamily="2" charset="-79"/>
              </a:rPr>
              <a:t> best practices</a:t>
            </a:r>
            <a:endParaRPr lang="it-CH" sz="1200" spc="33" dirty="0">
              <a:solidFill>
                <a:srgbClr val="002A7E"/>
              </a:solidFill>
              <a:cs typeface="Aharoni" panose="02010803020104030203" pitchFamily="2" charset="-79"/>
            </a:endParaRPr>
          </a:p>
          <a:p>
            <a:pPr marL="228600" indent="-228600" algn="just">
              <a:buFont typeface="+mj-lt"/>
              <a:buAutoNum type="arabicPeriod"/>
            </a:pPr>
            <a:endParaRPr lang="it-CH" sz="1000" spc="33" dirty="0">
              <a:solidFill>
                <a:srgbClr val="002A7E"/>
              </a:solidFill>
              <a:cs typeface="Aharoni" panose="02010803020104030203" pitchFamily="2" charset="-79"/>
            </a:endParaRPr>
          </a:p>
          <a:p>
            <a:pPr marL="228600" indent="-228600" algn="just">
              <a:buFont typeface="+mj-lt"/>
              <a:buAutoNum type="arabicPeriod"/>
            </a:pPr>
            <a:r>
              <a:rPr lang="it-CH" sz="1200" b="1" spc="33" dirty="0">
                <a:solidFill>
                  <a:srgbClr val="002A7E"/>
                </a:solidFill>
                <a:cs typeface="Aharoni" panose="02010803020104030203" pitchFamily="2" charset="-79"/>
              </a:rPr>
              <a:t>Cross-</a:t>
            </a:r>
            <a:r>
              <a:rPr lang="it-CH" sz="1200" b="1" spc="33" dirty="0" err="1">
                <a:solidFill>
                  <a:srgbClr val="002A7E"/>
                </a:solidFill>
                <a:cs typeface="Aharoni" panose="02010803020104030203" pitchFamily="2" charset="-79"/>
              </a:rPr>
              <a:t>culturalità</a:t>
            </a:r>
            <a:r>
              <a:rPr lang="it-CH" sz="1200" spc="33" dirty="0">
                <a:solidFill>
                  <a:srgbClr val="002A7E"/>
                </a:solidFill>
                <a:cs typeface="Aharoni" panose="02010803020104030203" pitchFamily="2" charset="-79"/>
              </a:rPr>
              <a:t>, poliglottismo ed esperienza nazionale e globale nella compravendita di titoli partecipativi e complessi aziendali od immobiliari, di gruppi, PMI e partecipate pubbliche </a:t>
            </a:r>
          </a:p>
          <a:p>
            <a:pPr marL="228600" indent="-228600" algn="just">
              <a:buFont typeface="+mj-lt"/>
              <a:buAutoNum type="arabicPeriod"/>
            </a:pPr>
            <a:endParaRPr lang="it-CH" sz="1000" b="1" spc="33" dirty="0">
              <a:solidFill>
                <a:srgbClr val="002A7E"/>
              </a:solidFill>
              <a:cs typeface="Aharoni" panose="02010803020104030203" pitchFamily="2" charset="-79"/>
            </a:endParaRPr>
          </a:p>
          <a:p>
            <a:pPr marL="228600" indent="-228600" algn="just">
              <a:buFont typeface="+mj-lt"/>
              <a:buAutoNum type="arabicPeriod"/>
            </a:pPr>
            <a:r>
              <a:rPr lang="it-CH" sz="1200" spc="33" dirty="0">
                <a:solidFill>
                  <a:srgbClr val="002A7E"/>
                </a:solidFill>
                <a:cs typeface="Aharoni" panose="02010803020104030203" pitchFamily="2" charset="-79"/>
              </a:rPr>
              <a:t>Qualificato </a:t>
            </a:r>
            <a:r>
              <a:rPr lang="it-CH" sz="1200" i="1" spc="33" dirty="0">
                <a:solidFill>
                  <a:srgbClr val="002A7E"/>
                </a:solidFill>
                <a:cs typeface="Aharoni" panose="02010803020104030203" pitchFamily="2" charset="-79"/>
              </a:rPr>
              <a:t>staff</a:t>
            </a:r>
            <a:r>
              <a:rPr lang="it-CH" sz="1200" spc="33" dirty="0">
                <a:solidFill>
                  <a:srgbClr val="002A7E"/>
                </a:solidFill>
                <a:cs typeface="Aharoni" panose="02010803020104030203" pitchFamily="2" charset="-79"/>
              </a:rPr>
              <a:t> di </a:t>
            </a:r>
            <a:r>
              <a:rPr lang="it-CH" sz="1200" b="1" spc="33" dirty="0">
                <a:solidFill>
                  <a:srgbClr val="002A7E"/>
                </a:solidFill>
                <a:cs typeface="Aharoni" panose="02010803020104030203" pitchFamily="2" charset="-79"/>
              </a:rPr>
              <a:t>M.&amp;A. </a:t>
            </a:r>
            <a:r>
              <a:rPr lang="it-CH" sz="1200" b="1" i="1" spc="33" dirty="0" err="1">
                <a:solidFill>
                  <a:srgbClr val="002A7E"/>
                </a:solidFill>
                <a:cs typeface="Aharoni" panose="02010803020104030203" pitchFamily="2" charset="-79"/>
              </a:rPr>
              <a:t>advisors</a:t>
            </a:r>
            <a:r>
              <a:rPr lang="it-CH" sz="1200" b="1" spc="33" dirty="0">
                <a:solidFill>
                  <a:srgbClr val="002A7E"/>
                </a:solidFill>
                <a:cs typeface="Aharoni" panose="02010803020104030203" pitchFamily="2" charset="-79"/>
              </a:rPr>
              <a:t>, fiduciari d’affari e commercialisti</a:t>
            </a:r>
            <a:r>
              <a:rPr lang="it-CH" sz="1200" spc="33" dirty="0">
                <a:solidFill>
                  <a:srgbClr val="002A7E"/>
                </a:solidFill>
                <a:cs typeface="Aharoni" panose="02010803020104030203" pitchFamily="2" charset="-79"/>
              </a:rPr>
              <a:t> (italiani e svizzeri) con elevata esperienza, coperti da solida assicurazione di R.C. professionale</a:t>
            </a:r>
            <a:endParaRPr lang="it-CH" sz="1200" b="1" spc="33" dirty="0">
              <a:solidFill>
                <a:srgbClr val="002A7E"/>
              </a:solidFill>
              <a:cs typeface="Aharoni" panose="02010803020104030203" pitchFamily="2" charset="-79"/>
            </a:endParaRPr>
          </a:p>
          <a:p>
            <a:endParaRPr lang="it-CH" sz="1200" b="1" spc="33" dirty="0">
              <a:solidFill>
                <a:srgbClr val="002A7E"/>
              </a:solidFill>
              <a:effectLst>
                <a:outerShdw blurRad="38100" dist="38100" dir="2700000" algn="tl">
                  <a:srgbClr val="000000">
                    <a:alpha val="43137"/>
                  </a:srgbClr>
                </a:outerShdw>
              </a:effectLst>
              <a:cs typeface="Aharoni" panose="02010803020104030203" pitchFamily="2" charset="-79"/>
            </a:endParaRPr>
          </a:p>
        </p:txBody>
      </p:sp>
      <p:sp>
        <p:nvSpPr>
          <p:cNvPr id="4" name="Rettangolo 3"/>
          <p:cNvSpPr/>
          <p:nvPr/>
        </p:nvSpPr>
        <p:spPr>
          <a:xfrm>
            <a:off x="5448191" y="4775074"/>
            <a:ext cx="5233144" cy="1569660"/>
          </a:xfrm>
          <a:prstGeom prst="rect">
            <a:avLst/>
          </a:prstGeom>
        </p:spPr>
        <p:txBody>
          <a:bodyPr wrap="square">
            <a:spAutoFit/>
          </a:bodyPr>
          <a:lstStyle/>
          <a:p>
            <a:r>
              <a:rPr lang="it-CH" sz="1200" b="1" spc="33" dirty="0">
                <a:solidFill>
                  <a:srgbClr val="002A7E"/>
                </a:solidFill>
                <a:cs typeface="Aharoni" panose="02010803020104030203" pitchFamily="2" charset="-79"/>
              </a:rPr>
              <a:t>8.  Massima riservatezza, </a:t>
            </a:r>
            <a:r>
              <a:rPr lang="it-CH" sz="1200" spc="33" dirty="0">
                <a:solidFill>
                  <a:srgbClr val="002A7E"/>
                </a:solidFill>
                <a:cs typeface="Aharoni" panose="02010803020104030203" pitchFamily="2" charset="-79"/>
              </a:rPr>
              <a:t>affidabilità e precisione, orientamento ai risultati</a:t>
            </a:r>
          </a:p>
          <a:p>
            <a:r>
              <a:rPr lang="it-CH" sz="1200" spc="33" dirty="0">
                <a:solidFill>
                  <a:srgbClr val="002A7E"/>
                </a:solidFill>
                <a:cs typeface="Aharoni" panose="02010803020104030203" pitchFamily="2" charset="-79"/>
              </a:rPr>
              <a:t>      codice etico-deontologico, qualità e servizio accurato al Cliente</a:t>
            </a:r>
          </a:p>
          <a:p>
            <a:endParaRPr lang="it-CH" sz="1200" b="1" spc="33" dirty="0">
              <a:solidFill>
                <a:srgbClr val="002A7E"/>
              </a:solidFill>
              <a:cs typeface="Aharoni" panose="02010803020104030203" pitchFamily="2" charset="-79"/>
            </a:endParaRPr>
          </a:p>
          <a:p>
            <a:pPr marL="228600" indent="-228600">
              <a:buAutoNum type="arabicPeriod" startAt="9"/>
            </a:pPr>
            <a:r>
              <a:rPr lang="it-CH" sz="1200" b="1" spc="33" dirty="0">
                <a:solidFill>
                  <a:srgbClr val="002A7E"/>
                </a:solidFill>
                <a:cs typeface="Aharoni" panose="02010803020104030203" pitchFamily="2" charset="-79"/>
              </a:rPr>
              <a:t>Rete nazionale e globale di partner</a:t>
            </a:r>
            <a:r>
              <a:rPr lang="it-CH" sz="1200" spc="33" dirty="0">
                <a:solidFill>
                  <a:srgbClr val="002A7E"/>
                </a:solidFill>
                <a:cs typeface="Aharoni" panose="02010803020104030203" pitchFamily="2" charset="-79"/>
              </a:rPr>
              <a:t> industriali, finanziari e professionali in grado di contribuire fattivamente al buon esito dell’acquisizione </a:t>
            </a:r>
          </a:p>
          <a:p>
            <a:endParaRPr lang="it-CH" sz="1200" spc="33" dirty="0">
              <a:solidFill>
                <a:srgbClr val="002A7E"/>
              </a:solidFill>
              <a:cs typeface="Aharoni" panose="02010803020104030203" pitchFamily="2" charset="-79"/>
            </a:endParaRPr>
          </a:p>
          <a:p>
            <a:pPr marL="263525" indent="-263525"/>
            <a:r>
              <a:rPr lang="it-CH" sz="1200" b="1" spc="33" dirty="0">
                <a:solidFill>
                  <a:srgbClr val="002A7E"/>
                </a:solidFill>
                <a:cs typeface="Aharoni" panose="02010803020104030203" pitchFamily="2" charset="-79"/>
              </a:rPr>
              <a:t>10. Headquarter</a:t>
            </a:r>
            <a:r>
              <a:rPr lang="it-CH" sz="1200" spc="33" dirty="0">
                <a:solidFill>
                  <a:srgbClr val="002A7E"/>
                </a:solidFill>
                <a:cs typeface="Aharoni" panose="02010803020104030203" pitchFamily="2" charset="-79"/>
              </a:rPr>
              <a:t> nella piazza finanziaria internazionale di </a:t>
            </a:r>
            <a:r>
              <a:rPr lang="it-CH" sz="1200" b="1" spc="33" dirty="0">
                <a:solidFill>
                  <a:srgbClr val="002A7E"/>
                </a:solidFill>
                <a:cs typeface="Aharoni" panose="02010803020104030203" pitchFamily="2" charset="-79"/>
              </a:rPr>
              <a:t>Lugano</a:t>
            </a:r>
            <a:r>
              <a:rPr lang="it-CH" sz="1200" spc="33" dirty="0">
                <a:solidFill>
                  <a:srgbClr val="002A7E"/>
                </a:solidFill>
                <a:cs typeface="Aharoni" panose="02010803020104030203" pitchFamily="2" charset="-79"/>
              </a:rPr>
              <a:t> (Svizzera), raggiungibile in auto in</a:t>
            </a:r>
            <a:r>
              <a:rPr lang="it-CH" sz="1200" i="1" spc="33" dirty="0">
                <a:solidFill>
                  <a:srgbClr val="002A7E"/>
                </a:solidFill>
                <a:cs typeface="Aharoni" panose="02010803020104030203" pitchFamily="2" charset="-79"/>
              </a:rPr>
              <a:t> </a:t>
            </a:r>
            <a:r>
              <a:rPr lang="it-CH" sz="1200" spc="33" dirty="0">
                <a:solidFill>
                  <a:srgbClr val="002A7E"/>
                </a:solidFill>
                <a:cs typeface="Aharoni" panose="02010803020104030203" pitchFamily="2" charset="-79"/>
              </a:rPr>
              <a:t>60’ da Milano  e  45’ dall’aeroporto di Malpensa       </a:t>
            </a:r>
          </a:p>
        </p:txBody>
      </p:sp>
      <p:sp>
        <p:nvSpPr>
          <p:cNvPr id="8" name="CasellaDiTesto 7"/>
          <p:cNvSpPr txBox="1"/>
          <p:nvPr/>
        </p:nvSpPr>
        <p:spPr>
          <a:xfrm>
            <a:off x="5311032" y="6434295"/>
            <a:ext cx="5233144" cy="986002"/>
          </a:xfrm>
          <a:prstGeom prst="rect">
            <a:avLst/>
          </a:prstGeom>
          <a:noFill/>
        </p:spPr>
        <p:txBody>
          <a:bodyPr wrap="square" lIns="101151" tIns="50575" rIns="101151" bIns="50575" rtlCol="0">
            <a:spAutoFit/>
          </a:bodyPr>
          <a:lstStyle/>
          <a:p>
            <a:pPr algn="r"/>
            <a:r>
              <a:rPr lang="it-CH" sz="2700" dirty="0">
                <a:solidFill>
                  <a:srgbClr val="002A7E"/>
                </a:solidFill>
                <a:latin typeface="Britannic Bold" panose="020B0903060703020204" pitchFamily="34" charset="0"/>
                <a:cs typeface="Aharoni" panose="02010803020104030203" pitchFamily="2" charset="-79"/>
              </a:rPr>
              <a:t>Gruppo Fiduciario</a:t>
            </a:r>
            <a:r>
              <a:rPr lang="it-CH" sz="2700" dirty="0">
                <a:solidFill>
                  <a:srgbClr val="002A7E"/>
                </a:solidFill>
                <a:latin typeface="Arial Black" panose="020B0A04020102020204" pitchFamily="34" charset="0"/>
                <a:cs typeface="Aharoni" panose="02010803020104030203" pitchFamily="2" charset="-79"/>
              </a:rPr>
              <a:t> </a:t>
            </a:r>
            <a:r>
              <a:rPr lang="it-CH" sz="3600" dirty="0">
                <a:solidFill>
                  <a:srgbClr val="002A7E"/>
                </a:solidFill>
                <a:latin typeface="Arial Black" panose="020B0A04020102020204" pitchFamily="34" charset="0"/>
                <a:cs typeface="Aharoni" panose="02010803020104030203" pitchFamily="2" charset="-79"/>
              </a:rPr>
              <a:t>HELVIA </a:t>
            </a:r>
          </a:p>
          <a:p>
            <a:pPr algn="r"/>
            <a:r>
              <a:rPr lang="it-CH" spc="133" dirty="0">
                <a:solidFill>
                  <a:srgbClr val="FF0000"/>
                </a:solidFill>
                <a:latin typeface="Britannic Bold" panose="020B0903060703020204" pitchFamily="34" charset="0"/>
              </a:rPr>
              <a:t>il Partner di Fiducia dei Buoni Affari </a:t>
            </a:r>
          </a:p>
        </p:txBody>
      </p:sp>
      <p:sp>
        <p:nvSpPr>
          <p:cNvPr id="5" name="Segnaposto numero diapositiva 4"/>
          <p:cNvSpPr>
            <a:spLocks noGrp="1"/>
          </p:cNvSpPr>
          <p:nvPr>
            <p:ph type="sldNum" sz="quarter" idx="4294967295"/>
          </p:nvPr>
        </p:nvSpPr>
        <p:spPr>
          <a:xfrm>
            <a:off x="333375" y="7341634"/>
            <a:ext cx="434261" cy="249791"/>
          </a:xfrm>
          <a:prstGeom prst="rect">
            <a:avLst/>
          </a:prstGeom>
        </p:spPr>
        <p:txBody>
          <a:bodyPr/>
          <a:lstStyle/>
          <a:p>
            <a:fld id="{4C2AB6C8-8D90-4BFD-B169-CECB02CD3501}" type="slidenum">
              <a:rPr lang="it-CH" smtClean="0"/>
              <a:t>18</a:t>
            </a:fld>
            <a:endParaRPr lang="it-CH" dirty="0"/>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8548" y="1147493"/>
            <a:ext cx="5002228" cy="3568662"/>
          </a:xfrm>
          <a:prstGeom prst="rect">
            <a:avLst/>
          </a:prstGeom>
        </p:spPr>
      </p:pic>
    </p:spTree>
    <p:extLst>
      <p:ext uri="{BB962C8B-B14F-4D97-AF65-F5344CB8AC3E}">
        <p14:creationId xmlns:p14="http://schemas.microsoft.com/office/powerpoint/2010/main" val="351263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9"/>
          <p:cNvSpPr>
            <a:spLocks noChangeArrowheads="1"/>
          </p:cNvSpPr>
          <p:nvPr/>
        </p:nvSpPr>
        <p:spPr bwMode="auto">
          <a:xfrm>
            <a:off x="3599405" y="3068044"/>
            <a:ext cx="3619344" cy="449415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38" tIns="37769" rIns="75538" bIns="37769">
            <a:spAutoFit/>
          </a:bodyPr>
          <a:lstStyle>
            <a:lvl1pPr defTabSz="912813" eaLnBrk="0" hangingPunct="0">
              <a:defRPr sz="3600">
                <a:solidFill>
                  <a:schemeClr val="tx1"/>
                </a:solidFill>
                <a:latin typeface="Arial" charset="0"/>
                <a:cs typeface="Arial" charset="0"/>
              </a:defRPr>
            </a:lvl1pPr>
            <a:lvl2pPr marL="742950" indent="-285750" defTabSz="912813" eaLnBrk="0" hangingPunct="0">
              <a:defRPr sz="3600">
                <a:solidFill>
                  <a:schemeClr val="tx1"/>
                </a:solidFill>
                <a:latin typeface="Arial" charset="0"/>
                <a:cs typeface="Arial" charset="0"/>
              </a:defRPr>
            </a:lvl2pPr>
            <a:lvl3pPr marL="1143000" indent="-228600" defTabSz="912813" eaLnBrk="0" hangingPunct="0">
              <a:defRPr sz="3600">
                <a:solidFill>
                  <a:schemeClr val="tx1"/>
                </a:solidFill>
                <a:latin typeface="Arial" charset="0"/>
                <a:cs typeface="Arial" charset="0"/>
              </a:defRPr>
            </a:lvl3pPr>
            <a:lvl4pPr marL="1600200" indent="-228600" defTabSz="912813" eaLnBrk="0" hangingPunct="0">
              <a:defRPr sz="3600">
                <a:solidFill>
                  <a:schemeClr val="tx1"/>
                </a:solidFill>
                <a:latin typeface="Arial" charset="0"/>
                <a:cs typeface="Arial" charset="0"/>
              </a:defRPr>
            </a:lvl4pPr>
            <a:lvl5pPr marL="2057400" indent="-228600" defTabSz="912813" eaLnBrk="0" hangingPunct="0">
              <a:defRPr sz="3600">
                <a:solidFill>
                  <a:schemeClr val="tx1"/>
                </a:solidFill>
                <a:latin typeface="Arial" charset="0"/>
                <a:cs typeface="Arial" charset="0"/>
              </a:defRPr>
            </a:lvl5pPr>
            <a:lvl6pPr marL="2514600" indent="-228600" defTabSz="912813" eaLnBrk="0" fontAlgn="base" hangingPunct="0">
              <a:spcBef>
                <a:spcPct val="0"/>
              </a:spcBef>
              <a:spcAft>
                <a:spcPct val="0"/>
              </a:spcAft>
              <a:defRPr sz="3600">
                <a:solidFill>
                  <a:schemeClr val="tx1"/>
                </a:solidFill>
                <a:latin typeface="Arial" charset="0"/>
                <a:cs typeface="Arial" charset="0"/>
              </a:defRPr>
            </a:lvl6pPr>
            <a:lvl7pPr marL="2971800" indent="-228600" defTabSz="912813" eaLnBrk="0" fontAlgn="base" hangingPunct="0">
              <a:spcBef>
                <a:spcPct val="0"/>
              </a:spcBef>
              <a:spcAft>
                <a:spcPct val="0"/>
              </a:spcAft>
              <a:defRPr sz="3600">
                <a:solidFill>
                  <a:schemeClr val="tx1"/>
                </a:solidFill>
                <a:latin typeface="Arial" charset="0"/>
                <a:cs typeface="Arial" charset="0"/>
              </a:defRPr>
            </a:lvl7pPr>
            <a:lvl8pPr marL="3429000" indent="-228600" defTabSz="912813" eaLnBrk="0" fontAlgn="base" hangingPunct="0">
              <a:spcBef>
                <a:spcPct val="0"/>
              </a:spcBef>
              <a:spcAft>
                <a:spcPct val="0"/>
              </a:spcAft>
              <a:defRPr sz="3600">
                <a:solidFill>
                  <a:schemeClr val="tx1"/>
                </a:solidFill>
                <a:latin typeface="Arial" charset="0"/>
                <a:cs typeface="Arial" charset="0"/>
              </a:defRPr>
            </a:lvl8pPr>
            <a:lvl9pPr marL="3886200" indent="-228600" defTabSz="912813" eaLnBrk="0" fontAlgn="base" hangingPunct="0">
              <a:spcBef>
                <a:spcPct val="0"/>
              </a:spcBef>
              <a:spcAft>
                <a:spcPct val="0"/>
              </a:spcAft>
              <a:defRPr sz="3600">
                <a:solidFill>
                  <a:schemeClr val="tx1"/>
                </a:solidFill>
                <a:latin typeface="Arial" charset="0"/>
                <a:cs typeface="Arial" charset="0"/>
              </a:defRPr>
            </a:lvl9pPr>
          </a:lstStyle>
          <a:p>
            <a:pPr algn="ctr" eaLnBrk="1" hangingPunct="1">
              <a:lnSpc>
                <a:spcPct val="125000"/>
              </a:lnSpc>
              <a:defRPr/>
            </a:pPr>
            <a:r>
              <a:rPr lang="it-CH" altLang="it-CH" sz="1500" b="1" u="sng" dirty="0">
                <a:solidFill>
                  <a:srgbClr val="FF0000"/>
                </a:solidFill>
                <a:latin typeface="Helvetica" pitchFamily="34" charset="0"/>
              </a:rPr>
              <a:t>HELVIA FIDUCIAIRE</a:t>
            </a:r>
          </a:p>
          <a:p>
            <a:pPr eaLnBrk="1" hangingPunct="1">
              <a:lnSpc>
                <a:spcPct val="125000"/>
              </a:lnSpc>
              <a:defRPr/>
            </a:pPr>
            <a:endParaRPr lang="it-CH" altLang="it-CH" sz="400" b="1" u="sng" dirty="0">
              <a:solidFill>
                <a:srgbClr val="FF0000"/>
              </a:solidFill>
              <a:latin typeface="Helvetica" pitchFamily="34" charset="0"/>
            </a:endParaRPr>
          </a:p>
          <a:p>
            <a:pPr algn="ctr" eaLnBrk="1" hangingPunct="1">
              <a:defRPr/>
            </a:pPr>
            <a:r>
              <a:rPr lang="it-CH" altLang="it-CH" sz="1300" b="1" cap="small" spc="100" dirty="0">
                <a:solidFill>
                  <a:srgbClr val="002A7E"/>
                </a:solidFill>
                <a:latin typeface="Arial Narrow" panose="020B0606020202030204" pitchFamily="34" charset="0"/>
              </a:rPr>
              <a:t>Servizi Fiduciari e Consulenza Fiscale, Societaria, Amministrativa e Finanziaria</a:t>
            </a:r>
          </a:p>
          <a:p>
            <a:pPr algn="ctr" eaLnBrk="1" hangingPunct="1">
              <a:spcBef>
                <a:spcPts val="553"/>
              </a:spcBef>
              <a:defRPr/>
            </a:pPr>
            <a:r>
              <a:rPr lang="it-CH" altLang="it-CH" sz="1300" b="1" cap="small" spc="55" dirty="0">
                <a:solidFill>
                  <a:srgbClr val="FF0000"/>
                </a:solidFill>
                <a:latin typeface="Arial Narrow" panose="020B0606020202030204" pitchFamily="34" charset="0"/>
              </a:rPr>
              <a:t>per l’amministrazione fiduciaria</a:t>
            </a:r>
            <a:endParaRPr lang="it-CH" altLang="it-CH" sz="200" dirty="0">
              <a:solidFill>
                <a:srgbClr val="FF0000"/>
              </a:solidFill>
            </a:endParaRPr>
          </a:p>
          <a:p>
            <a:pPr eaLnBrk="1" hangingPunct="1">
              <a:spcAft>
                <a:spcPts val="111"/>
              </a:spcAft>
              <a:defRPr/>
            </a:pPr>
            <a:endParaRPr lang="it-CH" altLang="it-CH" sz="400" spc="33" dirty="0">
              <a:solidFill>
                <a:srgbClr val="002060"/>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Amministrazione Fiduciaria di beni e società</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Amministrazione Societaria CH ed </a:t>
            </a:r>
            <a:r>
              <a:rPr lang="it-CH" altLang="it-CH" sz="1300" spc="33" dirty="0" err="1">
                <a:solidFill>
                  <a:srgbClr val="002A7E"/>
                </a:solidFill>
                <a:latin typeface="+mn-lt"/>
                <a:cs typeface="Aharoni" panose="02010803020104030203" pitchFamily="2" charset="-79"/>
              </a:rPr>
              <a:t>Internaz</a:t>
            </a:r>
            <a:r>
              <a:rPr lang="it-CH" altLang="it-CH" sz="1300" spc="33" dirty="0">
                <a:solidFill>
                  <a:srgbClr val="002A7E"/>
                </a:solidFill>
                <a:latin typeface="+mn-lt"/>
                <a:cs typeface="Aharoni" panose="02010803020104030203" pitchFamily="2" charset="-79"/>
              </a:rPr>
              <a:t>. </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Pianificazione Fiscale CH ed Internazionale</a:t>
            </a:r>
          </a:p>
          <a:p>
            <a:pPr marL="285750" indent="-285750" eaLnBrk="1" hangingPunct="1">
              <a:spcBef>
                <a:spcPts val="111"/>
              </a:spcBef>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Pianificazione Patrimoniale Internazionale</a:t>
            </a:r>
          </a:p>
          <a:p>
            <a:pPr marL="171450" indent="-171450" eaLnBrk="1" hangingPunct="1">
              <a:buFont typeface="Wingdings" panose="05000000000000000000" pitchFamily="2" charset="2"/>
              <a:buChar char="v"/>
              <a:defRPr/>
            </a:pPr>
            <a:endParaRPr lang="it-CH" altLang="it-CH" sz="1200"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Stabilimenti di Nuove Imprese in Svizzera</a:t>
            </a:r>
            <a:endParaRPr lang="it-CH" altLang="it-CH" sz="1300" i="1"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i="1" spc="33" dirty="0">
                <a:solidFill>
                  <a:srgbClr val="002A7E"/>
                </a:solidFill>
                <a:latin typeface="+mn-lt"/>
                <a:cs typeface="Aharoni" panose="02010803020104030203" pitchFamily="2" charset="-79"/>
              </a:rPr>
              <a:t>Holding</a:t>
            </a:r>
            <a:r>
              <a:rPr lang="it-CH" altLang="it-CH" sz="1300" spc="33" dirty="0">
                <a:solidFill>
                  <a:srgbClr val="002A7E"/>
                </a:solidFill>
                <a:latin typeface="+mn-lt"/>
                <a:cs typeface="Aharoni" panose="02010803020104030203" pitchFamily="2" charset="-79"/>
              </a:rPr>
              <a:t>, Fondazioni e </a:t>
            </a:r>
            <a:r>
              <a:rPr lang="it-CH" altLang="it-CH" sz="1300" i="1" spc="33" dirty="0">
                <a:solidFill>
                  <a:srgbClr val="002A7E"/>
                </a:solidFill>
                <a:latin typeface="+mn-lt"/>
                <a:cs typeface="Aharoni" panose="02010803020104030203" pitchFamily="2" charset="-79"/>
              </a:rPr>
              <a:t>Trust</a:t>
            </a:r>
            <a:r>
              <a:rPr lang="it-CH" altLang="it-CH" sz="1300" spc="33" dirty="0">
                <a:solidFill>
                  <a:srgbClr val="002A7E"/>
                </a:solidFill>
                <a:latin typeface="+mn-lt"/>
                <a:cs typeface="Aharoni" panose="02010803020104030203" pitchFamily="2" charset="-79"/>
              </a:rPr>
              <a:t> Naz.li e Intern.li</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Contabilità, Bilanci e Consolidati in Svizzera  </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Gestione Finanziaria, </a:t>
            </a:r>
            <a:r>
              <a:rPr lang="it-CH" altLang="it-CH" sz="1300" i="1" spc="33" dirty="0" err="1">
                <a:solidFill>
                  <a:srgbClr val="002A7E"/>
                </a:solidFill>
                <a:latin typeface="+mn-lt"/>
                <a:cs typeface="Aharoni" panose="02010803020104030203" pitchFamily="2" charset="-79"/>
              </a:rPr>
              <a:t>Controlling</a:t>
            </a:r>
            <a:r>
              <a:rPr lang="it-CH" altLang="it-CH" sz="1300" spc="33" dirty="0">
                <a:solidFill>
                  <a:srgbClr val="002A7E"/>
                </a:solidFill>
                <a:latin typeface="+mn-lt"/>
                <a:cs typeface="Aharoni" panose="02010803020104030203" pitchFamily="2" charset="-79"/>
              </a:rPr>
              <a:t> e </a:t>
            </a:r>
            <a:r>
              <a:rPr lang="it-CH" altLang="it-CH" sz="1300" i="1" spc="33" dirty="0">
                <a:solidFill>
                  <a:srgbClr val="002A7E"/>
                </a:solidFill>
                <a:latin typeface="+mn-lt"/>
                <a:cs typeface="Aharoni" panose="02010803020104030203" pitchFamily="2" charset="-79"/>
              </a:rPr>
              <a:t>Reporting</a:t>
            </a:r>
          </a:p>
          <a:p>
            <a:pPr marL="171450" indent="-171450" eaLnBrk="1" hangingPunct="1">
              <a:spcAft>
                <a:spcPts val="111"/>
              </a:spcAft>
              <a:buFont typeface="Wingdings" panose="05000000000000000000" pitchFamily="2" charset="2"/>
              <a:buChar char="v"/>
              <a:defRPr/>
            </a:pPr>
            <a:endParaRPr lang="it-CH" altLang="it-CH" sz="1000"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i="1" spc="33" dirty="0">
                <a:solidFill>
                  <a:srgbClr val="002A7E"/>
                </a:solidFill>
                <a:latin typeface="+mn-lt"/>
                <a:cs typeface="Aharoni" panose="02010803020104030203" pitchFamily="2" charset="-79"/>
              </a:rPr>
              <a:t>Financial Due </a:t>
            </a:r>
            <a:r>
              <a:rPr lang="it-CH" altLang="it-CH" sz="1300" i="1" spc="33" dirty="0" err="1">
                <a:solidFill>
                  <a:srgbClr val="002A7E"/>
                </a:solidFill>
                <a:latin typeface="+mn-lt"/>
                <a:cs typeface="Aharoni" panose="02010803020104030203" pitchFamily="2" charset="-79"/>
              </a:rPr>
              <a:t>Diligence</a:t>
            </a:r>
            <a:r>
              <a:rPr lang="it-CH" altLang="it-CH" sz="1300" i="1" spc="33" dirty="0">
                <a:solidFill>
                  <a:srgbClr val="002A7E"/>
                </a:solidFill>
                <a:latin typeface="+mn-lt"/>
                <a:cs typeface="Aharoni" panose="02010803020104030203" pitchFamily="2" charset="-79"/>
              </a:rPr>
              <a:t> - Business </a:t>
            </a:r>
            <a:r>
              <a:rPr lang="it-CH" altLang="it-CH" sz="1300" i="1" spc="33" dirty="0" err="1">
                <a:solidFill>
                  <a:srgbClr val="002A7E"/>
                </a:solidFill>
                <a:latin typeface="+mn-lt"/>
                <a:cs typeface="Aharoni" panose="02010803020104030203" pitchFamily="2" charset="-79"/>
              </a:rPr>
              <a:t>Review</a:t>
            </a:r>
            <a:r>
              <a:rPr lang="it-CH" altLang="it-CH" sz="1300" i="1" spc="33" dirty="0">
                <a:solidFill>
                  <a:srgbClr val="002A7E"/>
                </a:solidFill>
                <a:latin typeface="+mn-lt"/>
                <a:cs typeface="Aharoni" panose="02010803020104030203" pitchFamily="2" charset="-79"/>
              </a:rPr>
              <a:t> </a:t>
            </a:r>
          </a:p>
          <a:p>
            <a:pPr marL="285750" indent="-285750" eaLnBrk="1" hangingPunct="1">
              <a:spcAft>
                <a:spcPts val="111"/>
              </a:spcAft>
              <a:buFont typeface="Wingdings" panose="05000000000000000000" pitchFamily="2" charset="2"/>
              <a:buChar char="v"/>
              <a:defRPr/>
            </a:pPr>
            <a:r>
              <a:rPr lang="it-CH" altLang="it-CH" sz="1300" i="1" spc="33" dirty="0" err="1">
                <a:solidFill>
                  <a:srgbClr val="002A7E"/>
                </a:solidFill>
                <a:latin typeface="+mn-lt"/>
                <a:cs typeface="Aharoni" panose="02010803020104030203" pitchFamily="2" charset="-79"/>
              </a:rPr>
              <a:t>Risk</a:t>
            </a:r>
            <a:r>
              <a:rPr lang="it-CH" altLang="it-CH" sz="1300" i="1" spc="33" dirty="0">
                <a:solidFill>
                  <a:srgbClr val="002A7E"/>
                </a:solidFill>
                <a:latin typeface="+mn-lt"/>
                <a:cs typeface="Aharoni" panose="02010803020104030203" pitchFamily="2" charset="-79"/>
              </a:rPr>
              <a:t> - </a:t>
            </a:r>
            <a:r>
              <a:rPr lang="it-CH" altLang="it-CH" sz="1300" i="1" spc="33" dirty="0" err="1">
                <a:solidFill>
                  <a:srgbClr val="002A7E"/>
                </a:solidFill>
                <a:latin typeface="+mn-lt"/>
                <a:cs typeface="Aharoni" panose="02010803020104030203" pitchFamily="2" charset="-79"/>
              </a:rPr>
              <a:t>Compliance</a:t>
            </a:r>
            <a:r>
              <a:rPr lang="it-CH" altLang="it-CH" sz="1300" i="1" spc="33" dirty="0">
                <a:solidFill>
                  <a:srgbClr val="002A7E"/>
                </a:solidFill>
                <a:latin typeface="+mn-lt"/>
                <a:cs typeface="Aharoni" panose="02010803020104030203" pitchFamily="2" charset="-79"/>
              </a:rPr>
              <a:t> Management </a:t>
            </a:r>
            <a:endParaRPr lang="it-CH" altLang="it-CH" sz="1300"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Valutazioni – Perizie - </a:t>
            </a:r>
            <a:r>
              <a:rPr lang="it-CH" altLang="it-CH" sz="1300" i="1" spc="33" dirty="0" err="1">
                <a:solidFill>
                  <a:srgbClr val="002A7E"/>
                </a:solidFill>
                <a:latin typeface="+mn-lt"/>
                <a:cs typeface="Aharoni" panose="02010803020104030203" pitchFamily="2" charset="-79"/>
              </a:rPr>
              <a:t>Forensic</a:t>
            </a:r>
            <a:r>
              <a:rPr lang="it-CH" altLang="it-CH" sz="1300" i="1" spc="33" dirty="0">
                <a:solidFill>
                  <a:srgbClr val="002A7E"/>
                </a:solidFill>
                <a:latin typeface="+mn-lt"/>
                <a:cs typeface="Aharoni" panose="02010803020104030203" pitchFamily="2" charset="-79"/>
              </a:rPr>
              <a:t> Audit </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Amministrazioni Giudiziali in Svizzera</a:t>
            </a:r>
          </a:p>
          <a:p>
            <a:pPr eaLnBrk="1" hangingPunct="1">
              <a:spcAft>
                <a:spcPts val="111"/>
              </a:spcAft>
              <a:defRPr/>
            </a:pPr>
            <a:endParaRPr lang="it-CH" altLang="it-CH" sz="1300" spc="33" dirty="0">
              <a:solidFill>
                <a:srgbClr val="002060"/>
              </a:solidFill>
              <a:latin typeface="+mn-lt"/>
              <a:cs typeface="Aharoni" panose="02010803020104030203" pitchFamily="2" charset="-79"/>
            </a:endParaRPr>
          </a:p>
          <a:p>
            <a:pPr marL="154097" indent="-154097" eaLnBrk="1" hangingPunct="1">
              <a:spcAft>
                <a:spcPts val="111"/>
              </a:spcAft>
              <a:buFont typeface="Wingdings" panose="05000000000000000000" pitchFamily="2" charset="2"/>
              <a:buChar char="§"/>
              <a:defRPr/>
            </a:pPr>
            <a:endParaRPr lang="it-CH" altLang="it-CH" sz="1100" b="1" dirty="0">
              <a:solidFill>
                <a:schemeClr val="bg1"/>
              </a:solidFill>
              <a:latin typeface="Arial Narrow" panose="020B0606020202030204" pitchFamily="34" charset="0"/>
            </a:endParaRPr>
          </a:p>
        </p:txBody>
      </p:sp>
      <p:sp>
        <p:nvSpPr>
          <p:cNvPr id="9" name="Rectangle 20"/>
          <p:cNvSpPr>
            <a:spLocks noChangeArrowheads="1"/>
          </p:cNvSpPr>
          <p:nvPr/>
        </p:nvSpPr>
        <p:spPr bwMode="auto">
          <a:xfrm>
            <a:off x="7278050" y="3078850"/>
            <a:ext cx="3348877" cy="4286403"/>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38" tIns="37769" rIns="75538" bIns="37769">
            <a:spAutoFit/>
          </a:bodyPr>
          <a:lstStyle>
            <a:lvl1pPr defTabSz="912813" eaLnBrk="0" hangingPunct="0">
              <a:defRPr sz="3600">
                <a:solidFill>
                  <a:schemeClr val="tx1"/>
                </a:solidFill>
                <a:latin typeface="Arial" charset="0"/>
                <a:cs typeface="Arial" charset="0"/>
              </a:defRPr>
            </a:lvl1pPr>
            <a:lvl2pPr marL="742950" indent="-285750" defTabSz="912813" eaLnBrk="0" hangingPunct="0">
              <a:defRPr sz="3600">
                <a:solidFill>
                  <a:schemeClr val="tx1"/>
                </a:solidFill>
                <a:latin typeface="Arial" charset="0"/>
                <a:cs typeface="Arial" charset="0"/>
              </a:defRPr>
            </a:lvl2pPr>
            <a:lvl3pPr marL="1143000" indent="-228600" defTabSz="912813" eaLnBrk="0" hangingPunct="0">
              <a:defRPr sz="3600">
                <a:solidFill>
                  <a:schemeClr val="tx1"/>
                </a:solidFill>
                <a:latin typeface="Arial" charset="0"/>
                <a:cs typeface="Arial" charset="0"/>
              </a:defRPr>
            </a:lvl3pPr>
            <a:lvl4pPr marL="1600200" indent="-228600" defTabSz="912813" eaLnBrk="0" hangingPunct="0">
              <a:defRPr sz="3600">
                <a:solidFill>
                  <a:schemeClr val="tx1"/>
                </a:solidFill>
                <a:latin typeface="Arial" charset="0"/>
                <a:cs typeface="Arial" charset="0"/>
              </a:defRPr>
            </a:lvl4pPr>
            <a:lvl5pPr marL="2057400" indent="-228600" defTabSz="912813" eaLnBrk="0" hangingPunct="0">
              <a:defRPr sz="3600">
                <a:solidFill>
                  <a:schemeClr val="tx1"/>
                </a:solidFill>
                <a:latin typeface="Arial" charset="0"/>
                <a:cs typeface="Arial" charset="0"/>
              </a:defRPr>
            </a:lvl5pPr>
            <a:lvl6pPr marL="2514600" indent="-228600" defTabSz="912813" eaLnBrk="0" fontAlgn="base" hangingPunct="0">
              <a:spcBef>
                <a:spcPct val="0"/>
              </a:spcBef>
              <a:spcAft>
                <a:spcPct val="0"/>
              </a:spcAft>
              <a:defRPr sz="3600">
                <a:solidFill>
                  <a:schemeClr val="tx1"/>
                </a:solidFill>
                <a:latin typeface="Arial" charset="0"/>
                <a:cs typeface="Arial" charset="0"/>
              </a:defRPr>
            </a:lvl6pPr>
            <a:lvl7pPr marL="2971800" indent="-228600" defTabSz="912813" eaLnBrk="0" fontAlgn="base" hangingPunct="0">
              <a:spcBef>
                <a:spcPct val="0"/>
              </a:spcBef>
              <a:spcAft>
                <a:spcPct val="0"/>
              </a:spcAft>
              <a:defRPr sz="3600">
                <a:solidFill>
                  <a:schemeClr val="tx1"/>
                </a:solidFill>
                <a:latin typeface="Arial" charset="0"/>
                <a:cs typeface="Arial" charset="0"/>
              </a:defRPr>
            </a:lvl7pPr>
            <a:lvl8pPr marL="3429000" indent="-228600" defTabSz="912813" eaLnBrk="0" fontAlgn="base" hangingPunct="0">
              <a:spcBef>
                <a:spcPct val="0"/>
              </a:spcBef>
              <a:spcAft>
                <a:spcPct val="0"/>
              </a:spcAft>
              <a:defRPr sz="3600">
                <a:solidFill>
                  <a:schemeClr val="tx1"/>
                </a:solidFill>
                <a:latin typeface="Arial" charset="0"/>
                <a:cs typeface="Arial" charset="0"/>
              </a:defRPr>
            </a:lvl8pPr>
            <a:lvl9pPr marL="3886200" indent="-228600" defTabSz="912813" eaLnBrk="0" fontAlgn="base" hangingPunct="0">
              <a:spcBef>
                <a:spcPct val="0"/>
              </a:spcBef>
              <a:spcAft>
                <a:spcPct val="0"/>
              </a:spcAft>
              <a:defRPr sz="3600">
                <a:solidFill>
                  <a:schemeClr val="tx1"/>
                </a:solidFill>
                <a:latin typeface="Arial" charset="0"/>
                <a:cs typeface="Arial" charset="0"/>
              </a:defRPr>
            </a:lvl9pPr>
          </a:lstStyle>
          <a:p>
            <a:pPr algn="ctr" eaLnBrk="1" hangingPunct="1">
              <a:lnSpc>
                <a:spcPct val="125000"/>
              </a:lnSpc>
              <a:defRPr/>
            </a:pPr>
            <a:r>
              <a:rPr lang="it-CH" altLang="it-CH" sz="1500" b="1" u="sng" dirty="0">
                <a:solidFill>
                  <a:srgbClr val="FF0000"/>
                </a:solidFill>
                <a:latin typeface="Helvetica" pitchFamily="34" charset="0"/>
              </a:rPr>
              <a:t>HELVIA PARTNERS</a:t>
            </a:r>
          </a:p>
          <a:p>
            <a:pPr eaLnBrk="1" hangingPunct="1">
              <a:lnSpc>
                <a:spcPct val="125000"/>
              </a:lnSpc>
              <a:defRPr/>
            </a:pPr>
            <a:endParaRPr lang="it-CH" altLang="it-CH" sz="400" b="1" u="sng" dirty="0">
              <a:solidFill>
                <a:srgbClr val="FF0000"/>
              </a:solidFill>
              <a:latin typeface="Helvetica" pitchFamily="34" charset="0"/>
            </a:endParaRPr>
          </a:p>
          <a:p>
            <a:pPr algn="ctr" eaLnBrk="1" hangingPunct="1">
              <a:defRPr/>
            </a:pPr>
            <a:r>
              <a:rPr lang="it-CH" altLang="it-CH" sz="1300" b="1" cap="small" spc="100" dirty="0">
                <a:solidFill>
                  <a:srgbClr val="002A7E"/>
                </a:solidFill>
                <a:latin typeface="Arial Narrow" panose="020B0606020202030204" pitchFamily="34" charset="0"/>
              </a:rPr>
              <a:t>Ristrutturazione Industriale e</a:t>
            </a:r>
          </a:p>
          <a:p>
            <a:pPr algn="ctr" eaLnBrk="1" hangingPunct="1">
              <a:defRPr/>
            </a:pPr>
            <a:r>
              <a:rPr lang="it-CH" altLang="it-CH" sz="1300" b="1" cap="small" spc="100" dirty="0">
                <a:solidFill>
                  <a:srgbClr val="002A7E"/>
                </a:solidFill>
                <a:latin typeface="Arial Narrow" panose="020B0606020202030204" pitchFamily="34" charset="0"/>
              </a:rPr>
              <a:t> Strategie di Sviluppo del Business </a:t>
            </a:r>
          </a:p>
          <a:p>
            <a:pPr algn="ctr" eaLnBrk="1" hangingPunct="1">
              <a:spcBef>
                <a:spcPts val="553"/>
              </a:spcBef>
              <a:defRPr/>
            </a:pPr>
            <a:r>
              <a:rPr lang="it-CH" altLang="it-CH" sz="1300" b="1" cap="small" spc="55" dirty="0">
                <a:solidFill>
                  <a:srgbClr val="FF0000"/>
                </a:solidFill>
                <a:latin typeface="Arial Narrow" panose="020B0606020202030204" pitchFamily="34" charset="0"/>
              </a:rPr>
              <a:t>per la gestione aziendale</a:t>
            </a:r>
            <a:endParaRPr lang="it-CH" altLang="it-CH" sz="1000" dirty="0">
              <a:solidFill>
                <a:srgbClr val="003399"/>
              </a:solidFill>
            </a:endParaRPr>
          </a:p>
          <a:p>
            <a:pPr eaLnBrk="1" hangingPunct="1">
              <a:defRPr/>
            </a:pPr>
            <a:endParaRPr lang="it-CH" altLang="it-CH" sz="400" dirty="0">
              <a:solidFill>
                <a:srgbClr val="003399"/>
              </a:solidFill>
            </a:endParaRP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Ristrutturazioni Industriali e Finanziarie</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Salvataggi Aziendali - </a:t>
            </a:r>
            <a:r>
              <a:rPr lang="it-CH" altLang="it-CH" sz="1300" i="1" spc="33" dirty="0" err="1">
                <a:solidFill>
                  <a:srgbClr val="002A7E"/>
                </a:solidFill>
                <a:latin typeface="+mn-lt"/>
                <a:cs typeface="Aharoni" panose="02010803020104030203" pitchFamily="2" charset="-79"/>
              </a:rPr>
              <a:t>Crisis</a:t>
            </a:r>
            <a:r>
              <a:rPr lang="it-CH" altLang="it-CH" sz="1300" i="1" spc="33" dirty="0">
                <a:solidFill>
                  <a:srgbClr val="002A7E"/>
                </a:solidFill>
                <a:latin typeface="+mn-lt"/>
                <a:cs typeface="Aharoni" panose="02010803020104030203" pitchFamily="2" charset="-79"/>
              </a:rPr>
              <a:t> Management </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Risanamenti Finanziari - </a:t>
            </a:r>
            <a:r>
              <a:rPr lang="it-CH" altLang="it-CH" sz="1300" i="1" spc="33" dirty="0" err="1">
                <a:solidFill>
                  <a:srgbClr val="002A7E"/>
                </a:solidFill>
                <a:latin typeface="+mn-lt"/>
                <a:cs typeface="Aharoni" panose="02010803020104030203" pitchFamily="2" charset="-79"/>
              </a:rPr>
              <a:t>Rightiszing</a:t>
            </a:r>
            <a:endParaRPr lang="it-CH" altLang="it-CH" sz="1300" i="1"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Ristrutturazioni Societarie e Organizz.ve</a:t>
            </a:r>
          </a:p>
          <a:p>
            <a:pPr marL="171450" indent="-171450" eaLnBrk="1" hangingPunct="1">
              <a:spcAft>
                <a:spcPts val="111"/>
              </a:spcAft>
              <a:buFont typeface="Wingdings" panose="05000000000000000000" pitchFamily="2" charset="2"/>
              <a:buChar char="v"/>
              <a:defRPr/>
            </a:pPr>
            <a:endParaRPr lang="it-CH" altLang="it-CH" sz="200" spc="33" dirty="0">
              <a:solidFill>
                <a:srgbClr val="002A7E"/>
              </a:solidFill>
              <a:latin typeface="+mn-lt"/>
              <a:cs typeface="Aharoni" panose="02010803020104030203" pitchFamily="2" charset="-79"/>
            </a:endParaRPr>
          </a:p>
          <a:p>
            <a:pPr marL="571500" indent="-571500" eaLnBrk="1" hangingPunct="1">
              <a:lnSpc>
                <a:spcPts val="1195"/>
              </a:lnSpc>
              <a:buFont typeface="Wingdings" panose="05000000000000000000" pitchFamily="2" charset="2"/>
              <a:buChar char="v"/>
              <a:defRPr/>
            </a:pPr>
            <a:endParaRPr lang="it-CH" altLang="it-CH" sz="4000"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Internazionalizzazione del Business</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Strategie Competitive – Piani Industriali</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Creazione del Valore Economico</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Alleanze Strategiche </a:t>
            </a:r>
            <a:r>
              <a:rPr lang="it-CH" altLang="it-CH" sz="1300" i="1" spc="33" dirty="0" err="1">
                <a:solidFill>
                  <a:srgbClr val="002A7E"/>
                </a:solidFill>
                <a:latin typeface="+mn-lt"/>
                <a:cs typeface="Aharoni" panose="02010803020104030203" pitchFamily="2" charset="-79"/>
              </a:rPr>
              <a:t>Equity</a:t>
            </a:r>
            <a:r>
              <a:rPr lang="it-CH" altLang="it-CH" sz="1300" spc="33" dirty="0">
                <a:solidFill>
                  <a:srgbClr val="002A7E"/>
                </a:solidFill>
                <a:latin typeface="+mn-lt"/>
                <a:cs typeface="Aharoni" panose="02010803020104030203" pitchFamily="2" charset="-79"/>
              </a:rPr>
              <a:t> e </a:t>
            </a:r>
            <a:r>
              <a:rPr lang="it-CH" altLang="it-CH" sz="1300" i="1" spc="33" dirty="0">
                <a:solidFill>
                  <a:srgbClr val="002A7E"/>
                </a:solidFill>
                <a:latin typeface="+mn-lt"/>
                <a:cs typeface="Aharoni" panose="02010803020104030203" pitchFamily="2" charset="-79"/>
              </a:rPr>
              <a:t>Non-</a:t>
            </a:r>
            <a:r>
              <a:rPr lang="it-CH" altLang="it-CH" sz="1300" i="1" spc="33" dirty="0" err="1">
                <a:solidFill>
                  <a:srgbClr val="002A7E"/>
                </a:solidFill>
                <a:latin typeface="+mn-lt"/>
                <a:cs typeface="Aharoni" panose="02010803020104030203" pitchFamily="2" charset="-79"/>
              </a:rPr>
              <a:t>Equity</a:t>
            </a:r>
            <a:endParaRPr lang="it-CH" altLang="it-CH" sz="1300" i="1" spc="33" dirty="0">
              <a:solidFill>
                <a:srgbClr val="002A7E"/>
              </a:solidFill>
              <a:latin typeface="+mn-lt"/>
              <a:cs typeface="Aharoni" panose="02010803020104030203" pitchFamily="2" charset="-79"/>
            </a:endParaRPr>
          </a:p>
          <a:p>
            <a:pPr marL="171450" indent="-171450" eaLnBrk="1" hangingPunct="1">
              <a:lnSpc>
                <a:spcPts val="1195"/>
              </a:lnSpc>
              <a:buFont typeface="Wingdings" panose="05000000000000000000" pitchFamily="2" charset="2"/>
              <a:buChar char="v"/>
              <a:defRPr/>
            </a:pPr>
            <a:endParaRPr lang="it-CH" altLang="it-CH" sz="1200"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i="1" spc="33" dirty="0">
                <a:solidFill>
                  <a:srgbClr val="002A7E"/>
                </a:solidFill>
                <a:latin typeface="+mn-lt"/>
                <a:cs typeface="Aharoni" panose="02010803020104030203" pitchFamily="2" charset="-79"/>
              </a:rPr>
              <a:t>Family Business </a:t>
            </a:r>
            <a:r>
              <a:rPr lang="it-CH" altLang="it-CH" sz="1300" spc="33" dirty="0">
                <a:solidFill>
                  <a:srgbClr val="002A7E"/>
                </a:solidFill>
                <a:latin typeface="+mn-lt"/>
                <a:cs typeface="Aharoni" panose="02010803020104030203" pitchFamily="2" charset="-79"/>
              </a:rPr>
              <a:t>- Successioni Aziendali</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Servizi per la Pubblica Amministrazione</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Servizi per gli Investitori Internazionali</a:t>
            </a:r>
          </a:p>
          <a:p>
            <a:pPr marL="285750" indent="-285750" eaLnBrk="1" hangingPunct="1">
              <a:spcAft>
                <a:spcPts val="111"/>
              </a:spcAft>
              <a:buFont typeface="Wingdings" panose="05000000000000000000" pitchFamily="2" charset="2"/>
              <a:buChar char="v"/>
              <a:defRPr/>
            </a:pPr>
            <a:r>
              <a:rPr lang="it-CH" altLang="it-CH" sz="1300" i="1" spc="33" dirty="0">
                <a:solidFill>
                  <a:srgbClr val="002A7E"/>
                </a:solidFill>
                <a:latin typeface="+mn-lt"/>
                <a:cs typeface="Aharoni" panose="02010803020104030203" pitchFamily="2" charset="-79"/>
              </a:rPr>
              <a:t>Interim Management </a:t>
            </a:r>
            <a:r>
              <a:rPr lang="it-CH" altLang="it-CH" sz="1300" spc="33" dirty="0">
                <a:solidFill>
                  <a:srgbClr val="002A7E"/>
                </a:solidFill>
                <a:latin typeface="+mn-lt"/>
                <a:cs typeface="Aharoni" panose="02010803020104030203" pitchFamily="2" charset="-79"/>
              </a:rPr>
              <a:t>– </a:t>
            </a:r>
            <a:r>
              <a:rPr lang="it-CH" altLang="it-CH" sz="1300" i="1" spc="33" dirty="0">
                <a:solidFill>
                  <a:srgbClr val="002A7E"/>
                </a:solidFill>
                <a:latin typeface="+mn-lt"/>
                <a:cs typeface="Aharoni" panose="02010803020104030203" pitchFamily="2" charset="-79"/>
              </a:rPr>
              <a:t>Executive </a:t>
            </a:r>
            <a:r>
              <a:rPr lang="it-CH" altLang="it-CH" sz="1300" i="1" spc="33" dirty="0" err="1">
                <a:solidFill>
                  <a:srgbClr val="002A7E"/>
                </a:solidFill>
                <a:latin typeface="+mn-lt"/>
                <a:cs typeface="Aharoni" panose="02010803020104030203" pitchFamily="2" charset="-79"/>
              </a:rPr>
              <a:t>Search</a:t>
            </a:r>
            <a:r>
              <a:rPr lang="it-CH" altLang="it-CH" sz="1300" i="1" spc="33" dirty="0">
                <a:solidFill>
                  <a:srgbClr val="002A7E"/>
                </a:solidFill>
                <a:latin typeface="+mn-lt"/>
                <a:cs typeface="Aharoni" panose="02010803020104030203" pitchFamily="2" charset="-79"/>
              </a:rPr>
              <a:t> </a:t>
            </a:r>
          </a:p>
          <a:p>
            <a:pPr eaLnBrk="1" hangingPunct="1">
              <a:defRPr/>
            </a:pPr>
            <a:endParaRPr lang="it-CH" altLang="it-CH" sz="900" b="1" dirty="0">
              <a:solidFill>
                <a:schemeClr val="bg1"/>
              </a:solidFill>
              <a:latin typeface="Arial Narrow" panose="020B0606020202030204" pitchFamily="34" charset="0"/>
            </a:endParaRPr>
          </a:p>
          <a:p>
            <a:pPr marL="154097" indent="-154097" eaLnBrk="1" hangingPunct="1">
              <a:buFont typeface="Wingdings" panose="05000000000000000000" pitchFamily="2" charset="2"/>
              <a:buChar char="§"/>
              <a:defRPr/>
            </a:pPr>
            <a:endParaRPr lang="it-CH" altLang="it-CH" sz="400" b="1" dirty="0">
              <a:solidFill>
                <a:schemeClr val="bg1"/>
              </a:solidFill>
              <a:latin typeface="Arial Narrow" panose="020B0606020202030204" pitchFamily="34" charset="0"/>
            </a:endParaRPr>
          </a:p>
        </p:txBody>
      </p:sp>
      <p:sp>
        <p:nvSpPr>
          <p:cNvPr id="10" name="Rectangle 19"/>
          <p:cNvSpPr>
            <a:spLocks noChangeArrowheads="1"/>
          </p:cNvSpPr>
          <p:nvPr/>
        </p:nvSpPr>
        <p:spPr bwMode="auto">
          <a:xfrm>
            <a:off x="396332" y="3076056"/>
            <a:ext cx="3230917" cy="5027631"/>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5538" tIns="37769" rIns="75538" bIns="37769">
            <a:spAutoFit/>
          </a:bodyPr>
          <a:lstStyle>
            <a:lvl1pPr defTabSz="912813" eaLnBrk="0" hangingPunct="0">
              <a:defRPr sz="3600">
                <a:solidFill>
                  <a:schemeClr val="tx1"/>
                </a:solidFill>
                <a:latin typeface="Arial" charset="0"/>
                <a:cs typeface="Arial" charset="0"/>
              </a:defRPr>
            </a:lvl1pPr>
            <a:lvl2pPr marL="742950" indent="-285750" defTabSz="912813" eaLnBrk="0" hangingPunct="0">
              <a:defRPr sz="3600">
                <a:solidFill>
                  <a:schemeClr val="tx1"/>
                </a:solidFill>
                <a:latin typeface="Arial" charset="0"/>
                <a:cs typeface="Arial" charset="0"/>
              </a:defRPr>
            </a:lvl2pPr>
            <a:lvl3pPr marL="1143000" indent="-228600" defTabSz="912813" eaLnBrk="0" hangingPunct="0">
              <a:defRPr sz="3600">
                <a:solidFill>
                  <a:schemeClr val="tx1"/>
                </a:solidFill>
                <a:latin typeface="Arial" charset="0"/>
                <a:cs typeface="Arial" charset="0"/>
              </a:defRPr>
            </a:lvl3pPr>
            <a:lvl4pPr marL="1600200" indent="-228600" defTabSz="912813" eaLnBrk="0" hangingPunct="0">
              <a:defRPr sz="3600">
                <a:solidFill>
                  <a:schemeClr val="tx1"/>
                </a:solidFill>
                <a:latin typeface="Arial" charset="0"/>
                <a:cs typeface="Arial" charset="0"/>
              </a:defRPr>
            </a:lvl4pPr>
            <a:lvl5pPr marL="2057400" indent="-228600" defTabSz="912813" eaLnBrk="0" hangingPunct="0">
              <a:defRPr sz="3600">
                <a:solidFill>
                  <a:schemeClr val="tx1"/>
                </a:solidFill>
                <a:latin typeface="Arial" charset="0"/>
                <a:cs typeface="Arial" charset="0"/>
              </a:defRPr>
            </a:lvl5pPr>
            <a:lvl6pPr marL="2514600" indent="-228600" defTabSz="912813" eaLnBrk="0" fontAlgn="base" hangingPunct="0">
              <a:spcBef>
                <a:spcPct val="0"/>
              </a:spcBef>
              <a:spcAft>
                <a:spcPct val="0"/>
              </a:spcAft>
              <a:defRPr sz="3600">
                <a:solidFill>
                  <a:schemeClr val="tx1"/>
                </a:solidFill>
                <a:latin typeface="Arial" charset="0"/>
                <a:cs typeface="Arial" charset="0"/>
              </a:defRPr>
            </a:lvl6pPr>
            <a:lvl7pPr marL="2971800" indent="-228600" defTabSz="912813" eaLnBrk="0" fontAlgn="base" hangingPunct="0">
              <a:spcBef>
                <a:spcPct val="0"/>
              </a:spcBef>
              <a:spcAft>
                <a:spcPct val="0"/>
              </a:spcAft>
              <a:defRPr sz="3600">
                <a:solidFill>
                  <a:schemeClr val="tx1"/>
                </a:solidFill>
                <a:latin typeface="Arial" charset="0"/>
                <a:cs typeface="Arial" charset="0"/>
              </a:defRPr>
            </a:lvl7pPr>
            <a:lvl8pPr marL="3429000" indent="-228600" defTabSz="912813" eaLnBrk="0" fontAlgn="base" hangingPunct="0">
              <a:spcBef>
                <a:spcPct val="0"/>
              </a:spcBef>
              <a:spcAft>
                <a:spcPct val="0"/>
              </a:spcAft>
              <a:defRPr sz="3600">
                <a:solidFill>
                  <a:schemeClr val="tx1"/>
                </a:solidFill>
                <a:latin typeface="Arial" charset="0"/>
                <a:cs typeface="Arial" charset="0"/>
              </a:defRPr>
            </a:lvl8pPr>
            <a:lvl9pPr marL="3886200" indent="-228600" defTabSz="912813" eaLnBrk="0" fontAlgn="base" hangingPunct="0">
              <a:spcBef>
                <a:spcPct val="0"/>
              </a:spcBef>
              <a:spcAft>
                <a:spcPct val="0"/>
              </a:spcAft>
              <a:defRPr sz="3600">
                <a:solidFill>
                  <a:schemeClr val="tx1"/>
                </a:solidFill>
                <a:latin typeface="Arial" charset="0"/>
                <a:cs typeface="Arial" charset="0"/>
              </a:defRPr>
            </a:lvl9pPr>
          </a:lstStyle>
          <a:p>
            <a:pPr algn="ctr" eaLnBrk="1" hangingPunct="1">
              <a:lnSpc>
                <a:spcPct val="125000"/>
              </a:lnSpc>
              <a:defRPr/>
            </a:pPr>
            <a:r>
              <a:rPr lang="it-CH" altLang="it-CH" sz="1500" b="1" u="sng" dirty="0">
                <a:solidFill>
                  <a:srgbClr val="FF0000"/>
                </a:solidFill>
                <a:latin typeface="Helvetica" pitchFamily="34" charset="0"/>
              </a:rPr>
              <a:t>PROINVESTO</a:t>
            </a:r>
          </a:p>
          <a:p>
            <a:pPr algn="ctr" eaLnBrk="1" hangingPunct="1">
              <a:lnSpc>
                <a:spcPct val="125000"/>
              </a:lnSpc>
              <a:defRPr/>
            </a:pPr>
            <a:endParaRPr lang="it-CH" altLang="it-CH" sz="400" b="1" u="sng" dirty="0">
              <a:solidFill>
                <a:srgbClr val="002A7E"/>
              </a:solidFill>
              <a:effectLst>
                <a:outerShdw blurRad="38100" dist="38100" dir="2700000" algn="tl">
                  <a:srgbClr val="000000">
                    <a:alpha val="43137"/>
                  </a:srgbClr>
                </a:outerShdw>
              </a:effectLst>
              <a:latin typeface="Helvetica" pitchFamily="34" charset="0"/>
            </a:endParaRPr>
          </a:p>
          <a:p>
            <a:pPr algn="ctr" eaLnBrk="1" hangingPunct="1">
              <a:defRPr/>
            </a:pPr>
            <a:r>
              <a:rPr lang="it-CH" altLang="it-CH" sz="1300" b="1" cap="small" spc="100" dirty="0">
                <a:solidFill>
                  <a:srgbClr val="002A7E"/>
                </a:solidFill>
                <a:latin typeface="Arial Narrow" panose="020B0606020202030204" pitchFamily="34" charset="0"/>
              </a:rPr>
              <a:t>Vendita ed Acquisto di Aziende, Infrastrutture e Complessi Immobiliari</a:t>
            </a:r>
          </a:p>
          <a:p>
            <a:pPr algn="ctr" eaLnBrk="1" hangingPunct="1">
              <a:spcBef>
                <a:spcPts val="553"/>
              </a:spcBef>
              <a:defRPr/>
            </a:pPr>
            <a:r>
              <a:rPr lang="it-CH" altLang="it-CH" sz="1300" b="1" cap="small" spc="55" dirty="0">
                <a:solidFill>
                  <a:srgbClr val="FF0000"/>
                </a:solidFill>
                <a:latin typeface="Arial Narrow" panose="020B0606020202030204" pitchFamily="34" charset="0"/>
              </a:rPr>
              <a:t>per le operazioni straordinarie</a:t>
            </a:r>
          </a:p>
          <a:p>
            <a:pPr eaLnBrk="1" hangingPunct="1">
              <a:defRPr/>
            </a:pPr>
            <a:endParaRPr lang="it-CH" altLang="it-CH" sz="400" dirty="0">
              <a:solidFill>
                <a:srgbClr val="FF0000"/>
              </a:solidFill>
            </a:endParaRP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Aziende in Vendita od Acquisto</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Infrastrutture in Vendita od Acquisto</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Immobili in Vendita od Acquisto</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Ricerca od Offerta di Soci Aziendali</a:t>
            </a:r>
          </a:p>
          <a:p>
            <a:pPr marL="171450" indent="-171450" eaLnBrk="1" hangingPunct="1">
              <a:buFont typeface="Wingdings" panose="05000000000000000000" pitchFamily="2" charset="2"/>
              <a:buChar char="v"/>
              <a:defRPr/>
            </a:pPr>
            <a:endParaRPr lang="it-CH" altLang="it-CH" sz="1200"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Sviluppo </a:t>
            </a:r>
            <a:r>
              <a:rPr lang="it-CH" altLang="it-CH" sz="1300" i="1" spc="33" dirty="0">
                <a:solidFill>
                  <a:srgbClr val="002A7E"/>
                </a:solidFill>
                <a:latin typeface="+mn-lt"/>
                <a:cs typeface="Aharoni" panose="02010803020104030203" pitchFamily="2" charset="-79"/>
              </a:rPr>
              <a:t>Startup</a:t>
            </a:r>
            <a:r>
              <a:rPr lang="it-CH" altLang="it-CH" sz="1300" spc="33" dirty="0">
                <a:solidFill>
                  <a:srgbClr val="002A7E"/>
                </a:solidFill>
                <a:latin typeface="+mn-lt"/>
                <a:cs typeface="Aharoni" panose="02010803020104030203" pitchFamily="2" charset="-79"/>
              </a:rPr>
              <a:t> e </a:t>
            </a:r>
            <a:r>
              <a:rPr lang="it-CH" altLang="it-CH" sz="1300" i="1" spc="33" dirty="0">
                <a:solidFill>
                  <a:srgbClr val="002A7E"/>
                </a:solidFill>
                <a:latin typeface="+mn-lt"/>
                <a:cs typeface="Aharoni" panose="02010803020104030203" pitchFamily="2" charset="-79"/>
              </a:rPr>
              <a:t>Venture Capital</a:t>
            </a:r>
          </a:p>
          <a:p>
            <a:pPr marL="285750" indent="-285750" eaLnBrk="1" hangingPunct="1">
              <a:spcAft>
                <a:spcPts val="111"/>
              </a:spcAft>
              <a:buFont typeface="Wingdings" panose="05000000000000000000" pitchFamily="2" charset="2"/>
              <a:buChar char="v"/>
              <a:defRPr/>
            </a:pPr>
            <a:r>
              <a:rPr lang="it-CH" altLang="it-CH" sz="1300" i="1" spc="33" dirty="0">
                <a:solidFill>
                  <a:srgbClr val="002A7E"/>
                </a:solidFill>
                <a:latin typeface="+mn-lt"/>
                <a:cs typeface="Aharoni" panose="02010803020104030203" pitchFamily="2" charset="-79"/>
              </a:rPr>
              <a:t>Project </a:t>
            </a:r>
            <a:r>
              <a:rPr lang="it-CH" altLang="it-CH" sz="1300" i="1" spc="33" dirty="0" err="1">
                <a:solidFill>
                  <a:srgbClr val="002A7E"/>
                </a:solidFill>
                <a:latin typeface="+mn-lt"/>
                <a:cs typeface="Aharoni" panose="02010803020104030203" pitchFamily="2" charset="-79"/>
              </a:rPr>
              <a:t>Financing</a:t>
            </a:r>
            <a:r>
              <a:rPr lang="it-CH" altLang="it-CH" sz="1300" i="1" spc="33" dirty="0">
                <a:solidFill>
                  <a:srgbClr val="002A7E"/>
                </a:solidFill>
                <a:latin typeface="+mn-lt"/>
                <a:cs typeface="Aharoni" panose="02010803020104030203" pitchFamily="2" charset="-79"/>
              </a:rPr>
              <a:t> and Management </a:t>
            </a:r>
          </a:p>
          <a:p>
            <a:pPr marL="285750" indent="-285750" eaLnBrk="1" hangingPunct="1">
              <a:spcAft>
                <a:spcPts val="111"/>
              </a:spcAft>
              <a:buFont typeface="Wingdings" panose="05000000000000000000" pitchFamily="2" charset="2"/>
              <a:buChar char="v"/>
              <a:defRPr/>
            </a:pPr>
            <a:r>
              <a:rPr lang="it-CH" altLang="it-CH" sz="1300" i="1" spc="33" dirty="0" err="1">
                <a:solidFill>
                  <a:srgbClr val="002A7E"/>
                </a:solidFill>
                <a:latin typeface="+mn-lt"/>
                <a:cs typeface="Aharoni" panose="02010803020104030203" pitchFamily="2" charset="-79"/>
              </a:rPr>
              <a:t>Investment</a:t>
            </a:r>
            <a:r>
              <a:rPr lang="it-CH" altLang="it-CH" sz="1300" i="1" spc="33" dirty="0">
                <a:solidFill>
                  <a:srgbClr val="002A7E"/>
                </a:solidFill>
                <a:latin typeface="+mn-lt"/>
                <a:cs typeface="Aharoni" panose="02010803020104030203" pitchFamily="2" charset="-79"/>
              </a:rPr>
              <a:t> Desk </a:t>
            </a:r>
            <a:r>
              <a:rPr lang="it-CH" altLang="it-CH" sz="1300" spc="33" dirty="0">
                <a:solidFill>
                  <a:srgbClr val="002A7E"/>
                </a:solidFill>
                <a:latin typeface="+mn-lt"/>
                <a:cs typeface="Aharoni" panose="02010803020104030203" pitchFamily="2" charset="-79"/>
              </a:rPr>
              <a:t>per Investitori</a:t>
            </a: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Ricerca di Capitali di Debito ed </a:t>
            </a:r>
            <a:r>
              <a:rPr lang="it-CH" altLang="it-CH" sz="1300" i="1" spc="33" dirty="0">
                <a:solidFill>
                  <a:srgbClr val="002A7E"/>
                </a:solidFill>
                <a:latin typeface="+mn-lt"/>
                <a:cs typeface="Aharoni" panose="02010803020104030203" pitchFamily="2" charset="-79"/>
              </a:rPr>
              <a:t>Equity</a:t>
            </a:r>
          </a:p>
          <a:p>
            <a:pPr marL="171450" indent="-171450" eaLnBrk="1" hangingPunct="1">
              <a:buFont typeface="Wingdings" panose="05000000000000000000" pitchFamily="2" charset="2"/>
              <a:buChar char="v"/>
              <a:defRPr/>
            </a:pPr>
            <a:endParaRPr lang="it-CH" altLang="it-CH" sz="1200" spc="33" dirty="0">
              <a:solidFill>
                <a:srgbClr val="002A7E"/>
              </a:solidFill>
              <a:latin typeface="+mn-lt"/>
              <a:cs typeface="Aharoni" panose="02010803020104030203" pitchFamily="2" charset="-79"/>
            </a:endParaRPr>
          </a:p>
          <a:p>
            <a:pPr marL="171450" indent="-1714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   M. &amp; A. - </a:t>
            </a:r>
            <a:r>
              <a:rPr lang="it-CH" altLang="it-CH" sz="1300" i="1" spc="33" dirty="0">
                <a:solidFill>
                  <a:srgbClr val="002A7E"/>
                </a:solidFill>
                <a:latin typeface="+mn-lt"/>
                <a:cs typeface="Aharoni" panose="02010803020104030203" pitchFamily="2" charset="-79"/>
              </a:rPr>
              <a:t>Transaction </a:t>
            </a:r>
            <a:r>
              <a:rPr lang="it-CH" altLang="it-CH" sz="1300" i="1" spc="33" dirty="0" err="1">
                <a:solidFill>
                  <a:srgbClr val="002A7E"/>
                </a:solidFill>
                <a:latin typeface="+mn-lt"/>
                <a:cs typeface="Aharoni" panose="02010803020104030203" pitchFamily="2" charset="-79"/>
              </a:rPr>
              <a:t>Advisory</a:t>
            </a:r>
            <a:r>
              <a:rPr lang="it-CH" altLang="it-CH" sz="1300" i="1" spc="33" dirty="0">
                <a:solidFill>
                  <a:srgbClr val="002A7E"/>
                </a:solidFill>
                <a:latin typeface="+mn-lt"/>
                <a:cs typeface="Aharoni" panose="02010803020104030203" pitchFamily="2" charset="-79"/>
              </a:rPr>
              <a:t> – </a:t>
            </a:r>
            <a:r>
              <a:rPr lang="it-CH" altLang="it-CH" sz="1300" spc="33" dirty="0">
                <a:solidFill>
                  <a:srgbClr val="002A7E"/>
                </a:solidFill>
                <a:latin typeface="+mn-lt"/>
                <a:cs typeface="Aharoni" panose="02010803020104030203" pitchFamily="2" charset="-79"/>
              </a:rPr>
              <a:t>I.P.O.</a:t>
            </a:r>
          </a:p>
          <a:p>
            <a:pPr marL="171450" indent="-1714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   Valutazioni Finanziarie - Business Plan</a:t>
            </a:r>
          </a:p>
          <a:p>
            <a:pPr marL="171450" indent="-171450" eaLnBrk="1" hangingPunct="1">
              <a:spcAft>
                <a:spcPts val="111"/>
              </a:spcAft>
              <a:buFont typeface="Wingdings" panose="05000000000000000000" pitchFamily="2" charset="2"/>
              <a:buChar char="v"/>
              <a:defRPr/>
            </a:pPr>
            <a:r>
              <a:rPr lang="it-CH" altLang="it-CH" sz="1300" i="1" spc="33" dirty="0">
                <a:solidFill>
                  <a:srgbClr val="002A7E"/>
                </a:solidFill>
                <a:latin typeface="+mn-lt"/>
                <a:cs typeface="Aharoni" panose="02010803020104030203" pitchFamily="2" charset="-79"/>
              </a:rPr>
              <a:t>   </a:t>
            </a:r>
            <a:r>
              <a:rPr lang="it-CH" altLang="it-CH" sz="1300" spc="33" dirty="0">
                <a:solidFill>
                  <a:srgbClr val="002A7E"/>
                </a:solidFill>
                <a:latin typeface="+mn-lt"/>
                <a:cs typeface="Aharoni" panose="02010803020104030203" pitchFamily="2" charset="-79"/>
              </a:rPr>
              <a:t>Contatti Riservati di Potenziali </a:t>
            </a:r>
            <a:r>
              <a:rPr lang="it-CH" altLang="it-CH" sz="1300" i="1" spc="33" dirty="0">
                <a:solidFill>
                  <a:srgbClr val="002A7E"/>
                </a:solidFill>
                <a:latin typeface="+mn-lt"/>
                <a:cs typeface="Aharoni" panose="02010803020104030203" pitchFamily="2" charset="-79"/>
              </a:rPr>
              <a:t>Target</a:t>
            </a:r>
            <a:endParaRPr lang="it-CH" altLang="it-CH" sz="1300"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r>
              <a:rPr lang="it-CH" altLang="it-CH" sz="1300" spc="33" dirty="0">
                <a:solidFill>
                  <a:srgbClr val="002A7E"/>
                </a:solidFill>
                <a:latin typeface="+mn-lt"/>
                <a:cs typeface="Aharoni" panose="02010803020104030203" pitchFamily="2" charset="-79"/>
              </a:rPr>
              <a:t>Pubblicazione Annunci Confidenziali</a:t>
            </a:r>
          </a:p>
          <a:p>
            <a:pPr marL="285750" indent="-285750" eaLnBrk="1" hangingPunct="1">
              <a:spcAft>
                <a:spcPts val="111"/>
              </a:spcAft>
              <a:buFont typeface="Wingdings" panose="05000000000000000000" pitchFamily="2" charset="2"/>
              <a:buChar char="v"/>
              <a:defRPr/>
            </a:pPr>
            <a:endParaRPr lang="it-CH" altLang="it-CH" sz="1300" spc="33" dirty="0">
              <a:solidFill>
                <a:srgbClr val="002A7E"/>
              </a:solidFill>
              <a:latin typeface="+mn-lt"/>
              <a:cs typeface="Aharoni" panose="02010803020104030203" pitchFamily="2" charset="-79"/>
            </a:endParaRPr>
          </a:p>
          <a:p>
            <a:pPr marL="285750" indent="-285750" eaLnBrk="1" hangingPunct="1">
              <a:spcAft>
                <a:spcPts val="111"/>
              </a:spcAft>
              <a:buFont typeface="Wingdings" panose="05000000000000000000" pitchFamily="2" charset="2"/>
              <a:buChar char="v"/>
              <a:defRPr/>
            </a:pPr>
            <a:endParaRPr lang="it-CH" altLang="it-CH" sz="1300" spc="33" dirty="0">
              <a:solidFill>
                <a:srgbClr val="002A7E"/>
              </a:solidFill>
              <a:latin typeface="+mn-lt"/>
              <a:cs typeface="Aharoni" panose="02010803020104030203" pitchFamily="2" charset="-79"/>
            </a:endParaRPr>
          </a:p>
          <a:p>
            <a:pPr marL="154097" indent="-154097" eaLnBrk="1" hangingPunct="1">
              <a:spcAft>
                <a:spcPts val="111"/>
              </a:spcAft>
              <a:buFont typeface="Wingdings" panose="05000000000000000000" pitchFamily="2" charset="2"/>
              <a:buChar char="§"/>
              <a:defRPr/>
            </a:pPr>
            <a:endParaRPr lang="it-CH" altLang="it-CH" sz="1100" b="1" spc="22" dirty="0">
              <a:solidFill>
                <a:schemeClr val="bg1"/>
              </a:solidFill>
              <a:latin typeface="Arial Narrow" panose="020B0606020202030204" pitchFamily="34" charset="0"/>
            </a:endParaRPr>
          </a:p>
          <a:p>
            <a:pPr eaLnBrk="1" hangingPunct="1">
              <a:defRPr/>
            </a:pPr>
            <a:endParaRPr lang="it-CH" altLang="it-CH" sz="1000" b="1" dirty="0">
              <a:solidFill>
                <a:schemeClr val="bg1"/>
              </a:solidFill>
              <a:latin typeface="Arial Narrow" panose="020B0606020202030204" pitchFamily="34" charset="0"/>
            </a:endParaRPr>
          </a:p>
          <a:p>
            <a:pPr marL="154097" indent="-154097" eaLnBrk="1" hangingPunct="1">
              <a:buFont typeface="Wingdings" panose="05000000000000000000" pitchFamily="2" charset="2"/>
              <a:buChar char="§"/>
              <a:defRPr/>
            </a:pPr>
            <a:endParaRPr lang="it-CH" altLang="it-CH" sz="400" b="1" dirty="0">
              <a:solidFill>
                <a:schemeClr val="bg1"/>
              </a:solidFill>
              <a:latin typeface="Arial Narrow" panose="020B0606020202030204" pitchFamily="34" charset="0"/>
            </a:endParaRPr>
          </a:p>
        </p:txBody>
      </p:sp>
      <p:sp>
        <p:nvSpPr>
          <p:cNvPr id="11" name="CasellaDiTesto 10"/>
          <p:cNvSpPr txBox="1"/>
          <p:nvPr/>
        </p:nvSpPr>
        <p:spPr>
          <a:xfrm>
            <a:off x="4149425" y="1888019"/>
            <a:ext cx="6448955" cy="1102412"/>
          </a:xfrm>
          <a:prstGeom prst="rect">
            <a:avLst/>
          </a:prstGeom>
          <a:noFill/>
        </p:spPr>
        <p:txBody>
          <a:bodyPr wrap="square" lIns="101151" tIns="50575" rIns="101151" bIns="50575" rtlCol="0">
            <a:spAutoFit/>
          </a:bodyPr>
          <a:lstStyle/>
          <a:p>
            <a:pPr algn="r">
              <a:spcBef>
                <a:spcPts val="111"/>
              </a:spcBef>
              <a:spcAft>
                <a:spcPts val="111"/>
              </a:spcAft>
            </a:pPr>
            <a:r>
              <a:rPr lang="it-CH" sz="1500" dirty="0">
                <a:solidFill>
                  <a:srgbClr val="002A7E"/>
                </a:solidFill>
                <a:latin typeface="Calibri Light" panose="020F0302020204030204" pitchFamily="34" charset="0"/>
                <a:cs typeface="Calibri Light" panose="020F0302020204030204" pitchFamily="34" charset="0"/>
              </a:rPr>
              <a:t>A ridosso del Parco Ciani, in centro a Lugano (Svizzera), </a:t>
            </a:r>
          </a:p>
          <a:p>
            <a:pPr algn="r">
              <a:spcBef>
                <a:spcPts val="111"/>
              </a:spcBef>
              <a:spcAft>
                <a:spcPts val="111"/>
              </a:spcAft>
            </a:pPr>
            <a:r>
              <a:rPr lang="it-CH" sz="1500" dirty="0">
                <a:solidFill>
                  <a:srgbClr val="002A7E"/>
                </a:solidFill>
                <a:latin typeface="Calibri Light" panose="020F0302020204030204" pitchFamily="34" charset="0"/>
                <a:cs typeface="Calibri Light" panose="020F0302020204030204" pitchFamily="34" charset="0"/>
              </a:rPr>
              <a:t>dal </a:t>
            </a:r>
            <a:r>
              <a:rPr lang="it-CH" sz="1500" b="1" dirty="0">
                <a:solidFill>
                  <a:srgbClr val="002A7E"/>
                </a:solidFill>
                <a:latin typeface="Calibri Light" panose="020F0302020204030204" pitchFamily="34" charset="0"/>
                <a:cs typeface="Calibri Light" panose="020F0302020204030204" pitchFamily="34" charset="0"/>
              </a:rPr>
              <a:t>1984</a:t>
            </a:r>
            <a:r>
              <a:rPr lang="it-CH" sz="1500" dirty="0">
                <a:solidFill>
                  <a:srgbClr val="002A7E"/>
                </a:solidFill>
                <a:latin typeface="Calibri Light" panose="020F0302020204030204" pitchFamily="34" charset="0"/>
                <a:cs typeface="Calibri Light" panose="020F0302020204030204" pitchFamily="34" charset="0"/>
              </a:rPr>
              <a:t> il</a:t>
            </a:r>
            <a:r>
              <a:rPr lang="it-CH" sz="1500" b="1" dirty="0">
                <a:solidFill>
                  <a:srgbClr val="002A7E"/>
                </a:solidFill>
                <a:latin typeface="Calibri Light" panose="020F0302020204030204" pitchFamily="34" charset="0"/>
                <a:cs typeface="Calibri Light" panose="020F0302020204030204" pitchFamily="34" charset="0"/>
              </a:rPr>
              <a:t> </a:t>
            </a:r>
            <a:r>
              <a:rPr lang="it-CH" sz="1500" dirty="0">
                <a:solidFill>
                  <a:srgbClr val="002A7E"/>
                </a:solidFill>
                <a:latin typeface="Calibri Light" panose="020F0302020204030204" pitchFamily="34" charset="0"/>
                <a:cs typeface="Calibri Light" panose="020F0302020204030204" pitchFamily="34" charset="0"/>
              </a:rPr>
              <a:t>Gruppo Fiduciario HELVIA assiste</a:t>
            </a:r>
          </a:p>
          <a:p>
            <a:pPr algn="r">
              <a:spcBef>
                <a:spcPts val="111"/>
              </a:spcBef>
              <a:spcAft>
                <a:spcPts val="111"/>
              </a:spcAft>
            </a:pPr>
            <a:r>
              <a:rPr lang="it-CH" sz="1500" dirty="0">
                <a:solidFill>
                  <a:srgbClr val="002A7E"/>
                </a:solidFill>
                <a:latin typeface="Calibri Light" panose="020F0302020204030204" pitchFamily="34" charset="0"/>
                <a:cs typeface="Calibri Light" panose="020F0302020204030204" pitchFamily="34" charset="0"/>
              </a:rPr>
              <a:t> Acquirenti, Investitori, Imprenditori ed Amministratori nel</a:t>
            </a:r>
          </a:p>
          <a:p>
            <a:pPr algn="r">
              <a:spcBef>
                <a:spcPts val="111"/>
              </a:spcBef>
              <a:spcAft>
                <a:spcPts val="111"/>
              </a:spcAft>
            </a:pPr>
            <a:r>
              <a:rPr lang="it-CH" sz="1500" dirty="0">
                <a:solidFill>
                  <a:srgbClr val="002A7E"/>
                </a:solidFill>
                <a:latin typeface="Calibri Light" panose="020F0302020204030204" pitchFamily="34" charset="0"/>
                <a:cs typeface="Calibri Light" panose="020F0302020204030204" pitchFamily="34" charset="0"/>
              </a:rPr>
              <a:t> realizzare le loro opportunità d’affari, per mezzo di 3 unità:  </a:t>
            </a:r>
          </a:p>
        </p:txBody>
      </p:sp>
      <p:sp>
        <p:nvSpPr>
          <p:cNvPr id="2" name="CasellaDiTesto 1"/>
          <p:cNvSpPr txBox="1"/>
          <p:nvPr/>
        </p:nvSpPr>
        <p:spPr>
          <a:xfrm>
            <a:off x="3749474" y="7100472"/>
            <a:ext cx="3121815" cy="348359"/>
          </a:xfrm>
          <a:prstGeom prst="rect">
            <a:avLst/>
          </a:prstGeom>
          <a:noFill/>
        </p:spPr>
        <p:txBody>
          <a:bodyPr wrap="square" lIns="101151" tIns="50575" rIns="101151" bIns="50575" rtlCol="0">
            <a:spAutoFit/>
          </a:bodyPr>
          <a:lstStyle/>
          <a:p>
            <a:pPr algn="ctr"/>
            <a:r>
              <a:rPr lang="it-CH" sz="1600" b="1" dirty="0">
                <a:solidFill>
                  <a:srgbClr val="0070C0"/>
                </a:solidFill>
              </a:rPr>
              <a:t>www.helviafid.ch</a:t>
            </a:r>
          </a:p>
        </p:txBody>
      </p:sp>
      <p:sp>
        <p:nvSpPr>
          <p:cNvPr id="12" name="CasellaDiTesto 11"/>
          <p:cNvSpPr txBox="1"/>
          <p:nvPr/>
        </p:nvSpPr>
        <p:spPr>
          <a:xfrm>
            <a:off x="475099" y="7097292"/>
            <a:ext cx="2604487" cy="348359"/>
          </a:xfrm>
          <a:prstGeom prst="rect">
            <a:avLst/>
          </a:prstGeom>
          <a:noFill/>
        </p:spPr>
        <p:txBody>
          <a:bodyPr wrap="square" lIns="101151" tIns="50575" rIns="101151" bIns="50575" rtlCol="0">
            <a:spAutoFit/>
          </a:bodyPr>
          <a:lstStyle/>
          <a:p>
            <a:pPr algn="ctr"/>
            <a:r>
              <a:rPr lang="it-CH" sz="1600" b="1" dirty="0">
                <a:solidFill>
                  <a:srgbClr val="0070C0"/>
                </a:solidFill>
              </a:rPr>
              <a:t>www.proinvesto.it</a:t>
            </a:r>
          </a:p>
        </p:txBody>
      </p:sp>
      <p:sp>
        <p:nvSpPr>
          <p:cNvPr id="13" name="CasellaDiTesto 12"/>
          <p:cNvSpPr txBox="1"/>
          <p:nvPr/>
        </p:nvSpPr>
        <p:spPr>
          <a:xfrm>
            <a:off x="7585111" y="7112121"/>
            <a:ext cx="2772075" cy="348359"/>
          </a:xfrm>
          <a:prstGeom prst="rect">
            <a:avLst/>
          </a:prstGeom>
          <a:noFill/>
        </p:spPr>
        <p:txBody>
          <a:bodyPr wrap="square" lIns="101151" tIns="50575" rIns="101151" bIns="50575" rtlCol="0">
            <a:spAutoFit/>
          </a:bodyPr>
          <a:lstStyle/>
          <a:p>
            <a:pPr algn="ctr"/>
            <a:r>
              <a:rPr lang="it-CH" sz="1600" b="1" dirty="0">
                <a:solidFill>
                  <a:srgbClr val="0070C0"/>
                </a:solidFill>
              </a:rPr>
              <a:t>www.helviapartners.com</a:t>
            </a:r>
          </a:p>
        </p:txBody>
      </p:sp>
      <p:sp>
        <p:nvSpPr>
          <p:cNvPr id="14" name="CasellaDiTesto 13"/>
          <p:cNvSpPr txBox="1"/>
          <p:nvPr/>
        </p:nvSpPr>
        <p:spPr>
          <a:xfrm>
            <a:off x="3913209" y="1144467"/>
            <a:ext cx="6694281" cy="825413"/>
          </a:xfrm>
          <a:prstGeom prst="rect">
            <a:avLst/>
          </a:prstGeom>
          <a:noFill/>
        </p:spPr>
        <p:txBody>
          <a:bodyPr wrap="square" lIns="101151" tIns="50575" rIns="101151" bIns="50575" rtlCol="0">
            <a:spAutoFit/>
          </a:bodyPr>
          <a:lstStyle/>
          <a:p>
            <a:pPr algn="r"/>
            <a:r>
              <a:rPr lang="it-CH" dirty="0">
                <a:solidFill>
                  <a:srgbClr val="FF0000"/>
                </a:solidFill>
                <a:latin typeface="Britannic Bold" panose="020B0903060703020204" pitchFamily="34" charset="0"/>
                <a:cs typeface="Aharoni" panose="02010803020104030203" pitchFamily="2" charset="-79"/>
              </a:rPr>
              <a:t>Le 3 business </a:t>
            </a:r>
            <a:r>
              <a:rPr lang="it-CH" dirty="0" err="1">
                <a:solidFill>
                  <a:srgbClr val="FF0000"/>
                </a:solidFill>
                <a:latin typeface="Britannic Bold" panose="020B0903060703020204" pitchFamily="34" charset="0"/>
                <a:cs typeface="Aharoni" panose="02010803020104030203" pitchFamily="2" charset="-79"/>
              </a:rPr>
              <a:t>unit</a:t>
            </a:r>
            <a:r>
              <a:rPr lang="it-CH" dirty="0">
                <a:solidFill>
                  <a:srgbClr val="FF0000"/>
                </a:solidFill>
                <a:latin typeface="Britannic Bold" panose="020B0903060703020204" pitchFamily="34" charset="0"/>
                <a:cs typeface="Aharoni" panose="02010803020104030203" pitchFamily="2" charset="-79"/>
              </a:rPr>
              <a:t> del</a:t>
            </a:r>
          </a:p>
          <a:p>
            <a:pPr algn="r"/>
            <a:r>
              <a:rPr lang="it-CH" dirty="0">
                <a:solidFill>
                  <a:schemeClr val="bg1"/>
                </a:solidFill>
                <a:effectLst>
                  <a:outerShdw blurRad="38100" dist="38100" dir="2700000" algn="tl">
                    <a:srgbClr val="000000">
                      <a:alpha val="43137"/>
                    </a:srgbClr>
                  </a:outerShdw>
                </a:effectLst>
                <a:latin typeface="Britannic Bold" panose="020B0903060703020204" pitchFamily="34" charset="0"/>
                <a:cs typeface="Aharoni" panose="02010803020104030203" pitchFamily="2" charset="-79"/>
              </a:rPr>
              <a:t> </a:t>
            </a:r>
            <a:r>
              <a:rPr lang="it-CH" dirty="0">
                <a:solidFill>
                  <a:srgbClr val="002A7E"/>
                </a:solidFill>
                <a:latin typeface="Britannic Bold" panose="020B0903060703020204" pitchFamily="34" charset="0"/>
                <a:cs typeface="Aharoni" panose="02010803020104030203" pitchFamily="2" charset="-79"/>
              </a:rPr>
              <a:t>Gruppo Fiduciario</a:t>
            </a:r>
            <a:r>
              <a:rPr lang="it-CH" dirty="0">
                <a:solidFill>
                  <a:srgbClr val="002A7E"/>
                </a:solidFill>
                <a:latin typeface="Arial Black" panose="020B0A04020102020204" pitchFamily="34" charset="0"/>
                <a:cs typeface="Aharoni" panose="02010803020104030203" pitchFamily="2" charset="-79"/>
              </a:rPr>
              <a:t> </a:t>
            </a:r>
            <a:r>
              <a:rPr lang="it-CH" sz="2700" dirty="0">
                <a:solidFill>
                  <a:srgbClr val="002A7E"/>
                </a:solidFill>
                <a:latin typeface="Arial Black" panose="020B0A04020102020204" pitchFamily="34" charset="0"/>
                <a:cs typeface="Aharoni" panose="02010803020104030203" pitchFamily="2" charset="-79"/>
              </a:rPr>
              <a:t>HELVIA</a:t>
            </a:r>
          </a:p>
        </p:txBody>
      </p:sp>
      <p:cxnSp>
        <p:nvCxnSpPr>
          <p:cNvPr id="17" name="Connettore 1 16"/>
          <p:cNvCxnSpPr/>
          <p:nvPr/>
        </p:nvCxnSpPr>
        <p:spPr>
          <a:xfrm>
            <a:off x="7228274" y="3134569"/>
            <a:ext cx="0" cy="3975091"/>
          </a:xfrm>
          <a:prstGeom prst="line">
            <a:avLst/>
          </a:prstGeom>
          <a:ln w="19050">
            <a:solidFill>
              <a:srgbClr val="002E8A"/>
            </a:solidFill>
          </a:ln>
        </p:spPr>
        <p:style>
          <a:lnRef idx="1">
            <a:schemeClr val="accent1"/>
          </a:lnRef>
          <a:fillRef idx="0">
            <a:schemeClr val="accent1"/>
          </a:fillRef>
          <a:effectRef idx="0">
            <a:schemeClr val="accent1"/>
          </a:effectRef>
          <a:fontRef idx="minor">
            <a:schemeClr val="tx1"/>
          </a:fontRef>
        </p:style>
      </p:cxnSp>
      <p:cxnSp>
        <p:nvCxnSpPr>
          <p:cNvPr id="24" name="Connettore 1 23"/>
          <p:cNvCxnSpPr/>
          <p:nvPr/>
        </p:nvCxnSpPr>
        <p:spPr>
          <a:xfrm>
            <a:off x="3551224" y="3134569"/>
            <a:ext cx="0" cy="3975091"/>
          </a:xfrm>
          <a:prstGeom prst="line">
            <a:avLst/>
          </a:prstGeom>
          <a:ln w="19050">
            <a:solidFill>
              <a:srgbClr val="002E8A"/>
            </a:solidFill>
          </a:ln>
        </p:spPr>
        <p:style>
          <a:lnRef idx="1">
            <a:schemeClr val="accent1"/>
          </a:lnRef>
          <a:fillRef idx="0">
            <a:schemeClr val="accent1"/>
          </a:fillRef>
          <a:effectRef idx="0">
            <a:schemeClr val="accent1"/>
          </a:effectRef>
          <a:fontRef idx="minor">
            <a:schemeClr val="tx1"/>
          </a:fontRef>
        </p:style>
      </p:cxnSp>
      <p:sp>
        <p:nvSpPr>
          <p:cNvPr id="7" name="Segnaposto numero diapositiva 6"/>
          <p:cNvSpPr>
            <a:spLocks noGrp="1"/>
          </p:cNvSpPr>
          <p:nvPr>
            <p:ph type="sldNum" sz="quarter" idx="4294967295"/>
          </p:nvPr>
        </p:nvSpPr>
        <p:spPr>
          <a:xfrm>
            <a:off x="10182225" y="7341634"/>
            <a:ext cx="434261" cy="249791"/>
          </a:xfrm>
          <a:prstGeom prst="rect">
            <a:avLst/>
          </a:prstGeom>
        </p:spPr>
        <p:txBody>
          <a:bodyPr/>
          <a:lstStyle/>
          <a:p>
            <a:fld id="{4C2AB6C8-8D90-4BFD-B169-CECB02CD3501}" type="slidenum">
              <a:rPr lang="it-CH" smtClean="0"/>
              <a:t>19</a:t>
            </a:fld>
            <a:endParaRPr lang="it-CH" dirty="0"/>
          </a:p>
        </p:txBody>
      </p:sp>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763" y="1145011"/>
            <a:ext cx="5076155" cy="1827723"/>
          </a:xfrm>
          <a:prstGeom prst="rect">
            <a:avLst/>
          </a:prstGeom>
        </p:spPr>
      </p:pic>
    </p:spTree>
    <p:extLst>
      <p:ext uri="{BB962C8B-B14F-4D97-AF65-F5344CB8AC3E}">
        <p14:creationId xmlns:p14="http://schemas.microsoft.com/office/powerpoint/2010/main" val="2944219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5707623" y="2314736"/>
            <a:ext cx="4944072" cy="4175048"/>
          </a:xfrm>
          <a:prstGeom prst="rect">
            <a:avLst/>
          </a:prstGeom>
          <a:noFill/>
        </p:spPr>
        <p:txBody>
          <a:bodyPr wrap="square" lIns="101151" tIns="50575" rIns="101151" bIns="50575" rtlCol="0">
            <a:spAutoFit/>
          </a:bodyPr>
          <a:lstStyle/>
          <a:p>
            <a:pPr>
              <a:lnSpc>
                <a:spcPts val="1991"/>
              </a:lnSpc>
            </a:pPr>
            <a:r>
              <a:rPr lang="it-CH" b="1" spc="111" dirty="0">
                <a:solidFill>
                  <a:srgbClr val="002E8A"/>
                </a:solidFill>
                <a:latin typeface="Britannic Bold" panose="020B0903060703020204" pitchFamily="34" charset="0"/>
                <a:cs typeface="Helvetica" panose="020B0604020202020204" pitchFamily="34" charset="0"/>
              </a:rPr>
              <a:t>HELVIA PARTNERS SA</a:t>
            </a:r>
          </a:p>
          <a:p>
            <a:pPr>
              <a:lnSpc>
                <a:spcPts val="1991"/>
              </a:lnSpc>
            </a:pPr>
            <a:r>
              <a:rPr lang="en-GB" altLang="en-US" sz="1600" spc="111" dirty="0">
                <a:solidFill>
                  <a:srgbClr val="002E8A"/>
                </a:solidFill>
                <a:latin typeface="Britannic Bold" panose="020B0903060703020204" pitchFamily="34" charset="0"/>
                <a:ea typeface="MS PGothic" panose="020B0600070205080204" pitchFamily="34" charset="-128"/>
              </a:rPr>
              <a:t>Via Luigi </a:t>
            </a:r>
            <a:r>
              <a:rPr lang="en-GB" altLang="en-US" sz="1600" spc="111" dirty="0" err="1">
                <a:solidFill>
                  <a:srgbClr val="002E8A"/>
                </a:solidFill>
                <a:latin typeface="Britannic Bold" panose="020B0903060703020204" pitchFamily="34" charset="0"/>
                <a:ea typeface="MS PGothic" panose="020B0600070205080204" pitchFamily="34" charset="-128"/>
              </a:rPr>
              <a:t>Canonica</a:t>
            </a:r>
            <a:r>
              <a:rPr lang="en-GB" altLang="en-US" sz="1600" spc="111" dirty="0">
                <a:solidFill>
                  <a:srgbClr val="002E8A"/>
                </a:solidFill>
                <a:latin typeface="Britannic Bold" panose="020B0903060703020204" pitchFamily="34" charset="0"/>
                <a:ea typeface="MS PGothic" panose="020B0600070205080204" pitchFamily="34" charset="-128"/>
              </a:rPr>
              <a:t> 11</a:t>
            </a:r>
          </a:p>
          <a:p>
            <a:pPr>
              <a:lnSpc>
                <a:spcPts val="1991"/>
              </a:lnSpc>
            </a:pPr>
            <a:r>
              <a:rPr lang="en-GB" altLang="en-US" sz="1600" spc="111" dirty="0">
                <a:solidFill>
                  <a:srgbClr val="002E8A"/>
                </a:solidFill>
                <a:latin typeface="Britannic Bold" panose="020B0903060703020204" pitchFamily="34" charset="0"/>
                <a:ea typeface="MS PGothic" panose="020B0600070205080204" pitchFamily="34" charset="-128"/>
              </a:rPr>
              <a:t>6900 </a:t>
            </a:r>
            <a:r>
              <a:rPr lang="en-GB" altLang="en-US" sz="1600" dirty="0">
                <a:solidFill>
                  <a:srgbClr val="002060"/>
                </a:solidFill>
                <a:ea typeface="MS PGothic" panose="020B0600070205080204" pitchFamily="34" charset="-128"/>
              </a:rPr>
              <a:t>– </a:t>
            </a:r>
            <a:r>
              <a:rPr lang="en-GB" altLang="en-US" sz="1600" spc="111" dirty="0">
                <a:solidFill>
                  <a:srgbClr val="002E8A"/>
                </a:solidFill>
                <a:latin typeface="Britannic Bold" panose="020B0903060703020204" pitchFamily="34" charset="0"/>
                <a:ea typeface="MS PGothic" panose="020B0600070205080204" pitchFamily="34" charset="-128"/>
              </a:rPr>
              <a:t>Lugano (</a:t>
            </a:r>
            <a:r>
              <a:rPr lang="en-GB" altLang="en-US" sz="1600" spc="111" dirty="0" err="1">
                <a:solidFill>
                  <a:srgbClr val="002E8A"/>
                </a:solidFill>
                <a:latin typeface="Britannic Bold" panose="020B0903060703020204" pitchFamily="34" charset="0"/>
                <a:ea typeface="MS PGothic" panose="020B0600070205080204" pitchFamily="34" charset="-128"/>
              </a:rPr>
              <a:t>Svizzera</a:t>
            </a:r>
            <a:r>
              <a:rPr lang="en-GB" altLang="en-US" sz="1600" spc="111" dirty="0">
                <a:solidFill>
                  <a:srgbClr val="002E8A"/>
                </a:solidFill>
                <a:latin typeface="Britannic Bold" panose="020B0903060703020204" pitchFamily="34" charset="0"/>
                <a:ea typeface="MS PGothic" panose="020B0600070205080204" pitchFamily="34" charset="-128"/>
              </a:rPr>
              <a:t>)</a:t>
            </a:r>
            <a:endParaRPr lang="en-GB" altLang="en-US" sz="1600" i="1" dirty="0">
              <a:solidFill>
                <a:srgbClr val="002060"/>
              </a:solidFill>
              <a:ea typeface="MS PGothic" panose="020B0600070205080204" pitchFamily="34" charset="-128"/>
            </a:endParaRPr>
          </a:p>
          <a:p>
            <a:pPr>
              <a:lnSpc>
                <a:spcPts val="1991"/>
              </a:lnSpc>
            </a:pPr>
            <a:r>
              <a:rPr lang="en-GB" altLang="en-US" sz="1600" i="1" dirty="0">
                <a:solidFill>
                  <a:srgbClr val="002A7E"/>
                </a:solidFill>
                <a:latin typeface="+mj-lt"/>
                <a:ea typeface="MS PGothic" panose="020B0600070205080204" pitchFamily="34" charset="-128"/>
              </a:rPr>
              <a:t>Tel:</a:t>
            </a:r>
            <a:r>
              <a:rPr lang="en-GB" altLang="en-US" sz="800" i="1" dirty="0">
                <a:solidFill>
                  <a:srgbClr val="002060"/>
                </a:solidFill>
                <a:latin typeface="+mj-lt"/>
                <a:ea typeface="MS PGothic" panose="020B0600070205080204" pitchFamily="34" charset="-128"/>
              </a:rPr>
              <a:t> </a:t>
            </a:r>
            <a:r>
              <a:rPr lang="en-GB" altLang="en-US" sz="800" dirty="0">
                <a:solidFill>
                  <a:srgbClr val="002060"/>
                </a:solidFill>
                <a:latin typeface="+mj-lt"/>
                <a:ea typeface="MS PGothic" panose="020B0600070205080204" pitchFamily="34" charset="-128"/>
              </a:rPr>
              <a:t>	</a:t>
            </a:r>
            <a:r>
              <a:rPr lang="en-GB" altLang="en-US" sz="1600" spc="111" dirty="0">
                <a:solidFill>
                  <a:srgbClr val="002E8A"/>
                </a:solidFill>
                <a:latin typeface="Britannic Bold" panose="020B0903060703020204" pitchFamily="34" charset="0"/>
                <a:ea typeface="MS PGothic" panose="020B0600070205080204" pitchFamily="34" charset="-128"/>
              </a:rPr>
              <a:t>   </a:t>
            </a:r>
            <a:r>
              <a:rPr lang="en-GB" altLang="en-US" sz="1600" spc="111" dirty="0">
                <a:solidFill>
                  <a:srgbClr val="002E8A"/>
                </a:solidFill>
                <a:latin typeface="+mj-lt"/>
                <a:ea typeface="MS PGothic" panose="020B0600070205080204" pitchFamily="34" charset="-128"/>
              </a:rPr>
              <a:t>+41 91 630 97 57</a:t>
            </a:r>
          </a:p>
          <a:p>
            <a:pPr>
              <a:lnSpc>
                <a:spcPts val="1991"/>
              </a:lnSpc>
            </a:pPr>
            <a:r>
              <a:rPr lang="en-GB" altLang="en-US" sz="1600" i="1" dirty="0">
                <a:solidFill>
                  <a:srgbClr val="002A7E"/>
                </a:solidFill>
                <a:latin typeface="+mj-lt"/>
                <a:ea typeface="MS PGothic" panose="020B0600070205080204" pitchFamily="34" charset="-128"/>
              </a:rPr>
              <a:t>Fax: </a:t>
            </a:r>
            <a:r>
              <a:rPr lang="en-GB" altLang="en-US" sz="800" dirty="0">
                <a:solidFill>
                  <a:srgbClr val="002060"/>
                </a:solidFill>
                <a:latin typeface="+mj-lt"/>
                <a:ea typeface="MS PGothic" panose="020B0600070205080204" pitchFamily="34" charset="-128"/>
              </a:rPr>
              <a:t>	</a:t>
            </a:r>
            <a:r>
              <a:rPr lang="en-GB" altLang="en-US" sz="1600" spc="111" dirty="0">
                <a:solidFill>
                  <a:srgbClr val="002E8A"/>
                </a:solidFill>
                <a:latin typeface="Britannic Bold" panose="020B0903060703020204" pitchFamily="34" charset="0"/>
                <a:ea typeface="MS PGothic" panose="020B0600070205080204" pitchFamily="34" charset="-128"/>
              </a:rPr>
              <a:t>   </a:t>
            </a:r>
            <a:r>
              <a:rPr lang="en-GB" altLang="en-US" sz="1600" spc="111" dirty="0">
                <a:solidFill>
                  <a:srgbClr val="002E8A"/>
                </a:solidFill>
                <a:latin typeface="+mj-lt"/>
                <a:ea typeface="MS PGothic" panose="020B0600070205080204" pitchFamily="34" charset="-128"/>
              </a:rPr>
              <a:t>+41 91 921 36 58</a:t>
            </a:r>
          </a:p>
          <a:p>
            <a:pPr>
              <a:lnSpc>
                <a:spcPts val="1991"/>
              </a:lnSpc>
            </a:pPr>
            <a:endParaRPr lang="en-GB" altLang="en-US" sz="1600" spc="111" dirty="0">
              <a:solidFill>
                <a:srgbClr val="002E8A"/>
              </a:solidFill>
              <a:latin typeface="+mj-lt"/>
              <a:ea typeface="MS PGothic" panose="020B0600070205080204" pitchFamily="34" charset="-128"/>
            </a:endParaRPr>
          </a:p>
          <a:p>
            <a:pPr>
              <a:lnSpc>
                <a:spcPts val="1991"/>
              </a:lnSpc>
            </a:pPr>
            <a:r>
              <a:rPr lang="en-GB" sz="1600" i="1" dirty="0">
                <a:solidFill>
                  <a:srgbClr val="002A7E"/>
                </a:solidFill>
                <a:latin typeface="+mj-lt"/>
                <a:ea typeface="MS PGothic" panose="020B0600070205080204" pitchFamily="34" charset="-128"/>
              </a:rPr>
              <a:t>E-mail:	</a:t>
            </a:r>
            <a:r>
              <a:rPr lang="en-GB" sz="1600" dirty="0">
                <a:solidFill>
                  <a:srgbClr val="002A7E"/>
                </a:solidFill>
                <a:latin typeface="Calibri" panose="020F0502020204030204" pitchFamily="34" charset="0"/>
                <a:ea typeface="MS PGothic" panose="020B0600070205080204" pitchFamily="34" charset="-128"/>
              </a:rPr>
              <a:t>info@helviapartners.com</a:t>
            </a:r>
            <a:r>
              <a:rPr lang="en-GB" sz="1600" dirty="0">
                <a:solidFill>
                  <a:srgbClr val="003399"/>
                </a:solidFill>
                <a:latin typeface="Calibri" panose="020F0502020204030204" pitchFamily="34" charset="0"/>
                <a:ea typeface="MS PGothic" panose="020B0600070205080204" pitchFamily="34" charset="-128"/>
              </a:rPr>
              <a:t> </a:t>
            </a:r>
          </a:p>
          <a:p>
            <a:r>
              <a:rPr lang="en-GB" sz="1600" i="1" dirty="0">
                <a:solidFill>
                  <a:srgbClr val="002A7E"/>
                </a:solidFill>
                <a:latin typeface="+mj-lt"/>
                <a:ea typeface="MS PGothic" panose="020B0600070205080204" pitchFamily="34" charset="-128"/>
              </a:rPr>
              <a:t>Website: 	</a:t>
            </a:r>
            <a:r>
              <a:rPr lang="en-GB" sz="1600" dirty="0">
                <a:solidFill>
                  <a:srgbClr val="002A7E"/>
                </a:solidFill>
                <a:latin typeface="Calibri" panose="020F0502020204030204" pitchFamily="34" charset="0"/>
                <a:ea typeface="MS PGothic" panose="020B0600070205080204" pitchFamily="34" charset="-128"/>
              </a:rPr>
              <a:t>www.helviafid.ch </a:t>
            </a:r>
          </a:p>
          <a:p>
            <a:r>
              <a:rPr lang="en-GB" sz="1600" b="1" dirty="0">
                <a:solidFill>
                  <a:srgbClr val="002A7E"/>
                </a:solidFill>
                <a:latin typeface="Calibri" panose="020F0502020204030204" pitchFamily="34" charset="0"/>
                <a:ea typeface="MS PGothic" panose="020B0600070205080204" pitchFamily="34" charset="-128"/>
              </a:rPr>
              <a:t>                 	</a:t>
            </a:r>
            <a:r>
              <a:rPr lang="en-GB" sz="1600" dirty="0">
                <a:solidFill>
                  <a:srgbClr val="002A7E"/>
                </a:solidFill>
                <a:latin typeface="Calibri" panose="020F0502020204030204" pitchFamily="34" charset="0"/>
                <a:ea typeface="MS PGothic" panose="020B0600070205080204" pitchFamily="34" charset="-128"/>
              </a:rPr>
              <a:t>www.proinvesto.it</a:t>
            </a:r>
          </a:p>
          <a:p>
            <a:r>
              <a:rPr lang="en-GB" sz="1600" b="1" dirty="0">
                <a:solidFill>
                  <a:srgbClr val="002A7E"/>
                </a:solidFill>
                <a:latin typeface="Calibri" panose="020F0502020204030204" pitchFamily="34" charset="0"/>
                <a:ea typeface="MS PGothic" panose="020B0600070205080204" pitchFamily="34" charset="-128"/>
              </a:rPr>
              <a:t>                 	</a:t>
            </a:r>
            <a:r>
              <a:rPr lang="en-GB" sz="1600" dirty="0">
                <a:solidFill>
                  <a:srgbClr val="002A7E"/>
                </a:solidFill>
                <a:latin typeface="Calibri" panose="020F0502020204030204" pitchFamily="34" charset="0"/>
                <a:ea typeface="MS PGothic" panose="020B0600070205080204" pitchFamily="34" charset="-128"/>
              </a:rPr>
              <a:t>www.helviapartners.com </a:t>
            </a:r>
            <a:r>
              <a:rPr lang="en-GB" sz="1600" b="1" dirty="0">
                <a:solidFill>
                  <a:srgbClr val="002A7E"/>
                </a:solidFill>
                <a:latin typeface="Calibri" panose="020F0502020204030204" pitchFamily="34" charset="0"/>
                <a:ea typeface="MS PGothic" panose="020B0600070205080204" pitchFamily="34" charset="-128"/>
              </a:rPr>
              <a:t> </a:t>
            </a:r>
          </a:p>
          <a:p>
            <a:pPr>
              <a:lnSpc>
                <a:spcPts val="1991"/>
              </a:lnSpc>
            </a:pPr>
            <a:endParaRPr lang="en-GB" altLang="en-US" sz="200" dirty="0">
              <a:solidFill>
                <a:srgbClr val="002060"/>
              </a:solidFill>
              <a:latin typeface="+mj-lt"/>
              <a:ea typeface="MS PGothic" panose="020B0600070205080204" pitchFamily="34" charset="-128"/>
            </a:endParaRPr>
          </a:p>
          <a:p>
            <a:pPr>
              <a:lnSpc>
                <a:spcPts val="1991"/>
              </a:lnSpc>
            </a:pPr>
            <a:r>
              <a:rPr lang="en-GB" altLang="en-US" sz="1400" i="1" dirty="0" err="1">
                <a:solidFill>
                  <a:srgbClr val="002A7E"/>
                </a:solidFill>
                <a:latin typeface="+mj-lt"/>
                <a:ea typeface="MS PGothic" panose="020B0600070205080204" pitchFamily="34" charset="-128"/>
              </a:rPr>
              <a:t>Ubicazione</a:t>
            </a:r>
            <a:r>
              <a:rPr lang="en-GB" altLang="en-US" sz="1400" i="1" dirty="0">
                <a:solidFill>
                  <a:srgbClr val="002A7E"/>
                </a:solidFill>
                <a:latin typeface="+mj-lt"/>
                <a:ea typeface="MS PGothic" panose="020B0600070205080204" pitchFamily="34" charset="-128"/>
              </a:rPr>
              <a:t>:  	</a:t>
            </a:r>
            <a:r>
              <a:rPr lang="en-GB" altLang="en-US" sz="1400" dirty="0">
                <a:solidFill>
                  <a:srgbClr val="002A7E"/>
                </a:solidFill>
                <a:latin typeface="+mj-lt"/>
                <a:ea typeface="MS PGothic" panose="020B0600070205080204" pitchFamily="34" charset="-128"/>
              </a:rPr>
              <a:t>Lugano Centro, a </a:t>
            </a:r>
            <a:r>
              <a:rPr lang="en-GB" altLang="en-US" sz="1400" dirty="0" err="1">
                <a:solidFill>
                  <a:srgbClr val="002A7E"/>
                </a:solidFill>
                <a:latin typeface="+mj-lt"/>
                <a:ea typeface="MS PGothic" panose="020B0600070205080204" pitchFamily="34" charset="-128"/>
              </a:rPr>
              <a:t>ridosso</a:t>
            </a:r>
            <a:r>
              <a:rPr lang="en-GB" altLang="en-US" sz="1400" dirty="0">
                <a:solidFill>
                  <a:srgbClr val="002A7E"/>
                </a:solidFill>
                <a:latin typeface="+mj-lt"/>
                <a:ea typeface="MS PGothic" panose="020B0600070205080204" pitchFamily="34" charset="-128"/>
              </a:rPr>
              <a:t> di Parco </a:t>
            </a:r>
            <a:r>
              <a:rPr lang="en-GB" altLang="en-US" sz="1400" dirty="0" err="1">
                <a:solidFill>
                  <a:srgbClr val="002A7E"/>
                </a:solidFill>
                <a:latin typeface="+mj-lt"/>
                <a:ea typeface="MS PGothic" panose="020B0600070205080204" pitchFamily="34" charset="-128"/>
              </a:rPr>
              <a:t>Ciani</a:t>
            </a:r>
            <a:endParaRPr lang="en-GB" altLang="en-US" sz="1400" dirty="0">
              <a:solidFill>
                <a:srgbClr val="002A7E"/>
              </a:solidFill>
              <a:latin typeface="+mj-lt"/>
              <a:ea typeface="MS PGothic" panose="020B0600070205080204" pitchFamily="34" charset="-128"/>
            </a:endParaRPr>
          </a:p>
          <a:p>
            <a:pPr>
              <a:lnSpc>
                <a:spcPts val="1991"/>
              </a:lnSpc>
            </a:pPr>
            <a:r>
              <a:rPr lang="en-GB" altLang="en-US" sz="1400" i="1" dirty="0" err="1">
                <a:solidFill>
                  <a:srgbClr val="002A7E"/>
                </a:solidFill>
                <a:latin typeface="+mj-lt"/>
                <a:ea typeface="MS PGothic" panose="020B0600070205080204" pitchFamily="34" charset="-128"/>
              </a:rPr>
              <a:t>Parcheggio</a:t>
            </a:r>
            <a:r>
              <a:rPr lang="en-GB" altLang="en-US" sz="1400" i="1" dirty="0">
                <a:solidFill>
                  <a:srgbClr val="002A7E"/>
                </a:solidFill>
                <a:latin typeface="+mj-lt"/>
                <a:ea typeface="MS PGothic" panose="020B0600070205080204" pitchFamily="34" charset="-128"/>
              </a:rPr>
              <a:t>:  	</a:t>
            </a:r>
            <a:r>
              <a:rPr lang="en-GB" altLang="en-US" sz="1400" dirty="0">
                <a:solidFill>
                  <a:srgbClr val="002A7E"/>
                </a:solidFill>
                <a:latin typeface="+mj-lt"/>
                <a:ea typeface="MS PGothic" panose="020B0600070205080204" pitchFamily="34" charset="-128"/>
              </a:rPr>
              <a:t>Palazzo </a:t>
            </a:r>
            <a:r>
              <a:rPr lang="en-GB" altLang="en-US" sz="1400" dirty="0" err="1">
                <a:solidFill>
                  <a:srgbClr val="002A7E"/>
                </a:solidFill>
                <a:latin typeface="+mj-lt"/>
                <a:ea typeface="MS PGothic" panose="020B0600070205080204" pitchFamily="34" charset="-128"/>
              </a:rPr>
              <a:t>dei</a:t>
            </a:r>
            <a:r>
              <a:rPr lang="en-GB" altLang="en-US" sz="1400" dirty="0">
                <a:solidFill>
                  <a:srgbClr val="002A7E"/>
                </a:solidFill>
                <a:latin typeface="+mj-lt"/>
                <a:ea typeface="MS PGothic" panose="020B0600070205080204" pitchFamily="34" charset="-128"/>
              </a:rPr>
              <a:t> </a:t>
            </a:r>
            <a:r>
              <a:rPr lang="en-GB" altLang="en-US" sz="1400" dirty="0" err="1">
                <a:solidFill>
                  <a:srgbClr val="002A7E"/>
                </a:solidFill>
                <a:latin typeface="+mj-lt"/>
                <a:ea typeface="MS PGothic" panose="020B0600070205080204" pitchFamily="34" charset="-128"/>
              </a:rPr>
              <a:t>Congressi</a:t>
            </a:r>
            <a:r>
              <a:rPr lang="en-GB" altLang="en-US" sz="1400" dirty="0">
                <a:solidFill>
                  <a:srgbClr val="002A7E"/>
                </a:solidFill>
                <a:latin typeface="+mj-lt"/>
                <a:ea typeface="MS PGothic" panose="020B0600070205080204" pitchFamily="34" charset="-128"/>
              </a:rPr>
              <a:t> (70 </a:t>
            </a:r>
            <a:r>
              <a:rPr lang="en-GB" altLang="en-US" sz="1400" dirty="0" err="1">
                <a:solidFill>
                  <a:srgbClr val="002A7E"/>
                </a:solidFill>
                <a:latin typeface="+mj-lt"/>
                <a:ea typeface="MS PGothic" panose="020B0600070205080204" pitchFamily="34" charset="-128"/>
              </a:rPr>
              <a:t>metri</a:t>
            </a:r>
            <a:r>
              <a:rPr lang="en-GB" altLang="en-US" sz="1400" dirty="0">
                <a:solidFill>
                  <a:srgbClr val="002A7E"/>
                </a:solidFill>
                <a:latin typeface="+mj-lt"/>
                <a:ea typeface="MS PGothic" panose="020B0600070205080204" pitchFamily="34" charset="-128"/>
              </a:rPr>
              <a:t>)</a:t>
            </a:r>
          </a:p>
          <a:p>
            <a:pPr>
              <a:lnSpc>
                <a:spcPts val="1991"/>
              </a:lnSpc>
            </a:pPr>
            <a:r>
              <a:rPr lang="en-GB" altLang="en-US" sz="1400" dirty="0">
                <a:solidFill>
                  <a:srgbClr val="002A7E"/>
                </a:solidFill>
                <a:latin typeface="+mj-lt"/>
                <a:ea typeface="MS PGothic" panose="020B0600070205080204" pitchFamily="34" charset="-128"/>
              </a:rPr>
              <a:t>	           	</a:t>
            </a:r>
            <a:r>
              <a:rPr lang="en-GB" altLang="en-US" sz="1400" dirty="0" err="1">
                <a:solidFill>
                  <a:srgbClr val="002A7E"/>
                </a:solidFill>
                <a:latin typeface="+mj-lt"/>
                <a:ea typeface="MS PGothic" panose="020B0600070205080204" pitchFamily="34" charset="-128"/>
              </a:rPr>
              <a:t>Padiglione</a:t>
            </a:r>
            <a:r>
              <a:rPr lang="en-GB" altLang="en-US" sz="1400" dirty="0">
                <a:solidFill>
                  <a:srgbClr val="002A7E"/>
                </a:solidFill>
                <a:latin typeface="+mj-lt"/>
                <a:ea typeface="MS PGothic" panose="020B0600070205080204" pitchFamily="34" charset="-128"/>
              </a:rPr>
              <a:t> </a:t>
            </a:r>
            <a:r>
              <a:rPr lang="en-GB" altLang="en-US" sz="1400" dirty="0" err="1">
                <a:solidFill>
                  <a:srgbClr val="002A7E"/>
                </a:solidFill>
                <a:latin typeface="+mj-lt"/>
                <a:ea typeface="MS PGothic" panose="020B0600070205080204" pitchFamily="34" charset="-128"/>
              </a:rPr>
              <a:t>Conza</a:t>
            </a:r>
            <a:r>
              <a:rPr lang="en-GB" altLang="en-US" sz="1400" dirty="0">
                <a:solidFill>
                  <a:srgbClr val="002A7E"/>
                </a:solidFill>
                <a:latin typeface="+mj-lt"/>
                <a:ea typeface="MS PGothic" panose="020B0600070205080204" pitchFamily="34" charset="-128"/>
              </a:rPr>
              <a:t> (250 </a:t>
            </a:r>
            <a:r>
              <a:rPr lang="en-GB" altLang="en-US" sz="1400" dirty="0" err="1">
                <a:solidFill>
                  <a:srgbClr val="002A7E"/>
                </a:solidFill>
                <a:latin typeface="+mj-lt"/>
                <a:ea typeface="MS PGothic" panose="020B0600070205080204" pitchFamily="34" charset="-128"/>
              </a:rPr>
              <a:t>metri</a:t>
            </a:r>
            <a:r>
              <a:rPr lang="en-GB" altLang="en-US" sz="1400" dirty="0">
                <a:solidFill>
                  <a:srgbClr val="002A7E"/>
                </a:solidFill>
                <a:latin typeface="+mj-lt"/>
                <a:ea typeface="MS PGothic" panose="020B0600070205080204" pitchFamily="34" charset="-128"/>
              </a:rPr>
              <a:t>)</a:t>
            </a:r>
          </a:p>
          <a:p>
            <a:pPr>
              <a:lnSpc>
                <a:spcPts val="1991"/>
              </a:lnSpc>
            </a:pPr>
            <a:r>
              <a:rPr lang="en-GB" altLang="en-US" sz="1400" dirty="0">
                <a:solidFill>
                  <a:srgbClr val="002A7E"/>
                </a:solidFill>
                <a:latin typeface="+mj-lt"/>
                <a:ea typeface="MS PGothic" panose="020B0600070205080204" pitchFamily="34" charset="-128"/>
              </a:rPr>
              <a:t>                        	</a:t>
            </a:r>
            <a:r>
              <a:rPr lang="en-GB" altLang="en-US" sz="1400" dirty="0" err="1">
                <a:solidFill>
                  <a:srgbClr val="002A7E"/>
                </a:solidFill>
                <a:latin typeface="+mj-lt"/>
                <a:ea typeface="MS PGothic" panose="020B0600070205080204" pitchFamily="34" charset="-128"/>
              </a:rPr>
              <a:t>Autosilo</a:t>
            </a:r>
            <a:r>
              <a:rPr lang="en-GB" altLang="en-US" sz="1400" dirty="0">
                <a:solidFill>
                  <a:srgbClr val="002A7E"/>
                </a:solidFill>
                <a:latin typeface="+mj-lt"/>
                <a:ea typeface="MS PGothic" panose="020B0600070205080204" pitchFamily="34" charset="-128"/>
              </a:rPr>
              <a:t> </a:t>
            </a:r>
            <a:r>
              <a:rPr lang="en-GB" altLang="en-US" sz="1400" dirty="0" err="1">
                <a:solidFill>
                  <a:srgbClr val="002A7E"/>
                </a:solidFill>
                <a:latin typeface="+mj-lt"/>
                <a:ea typeface="MS PGothic" panose="020B0600070205080204" pitchFamily="34" charset="-128"/>
              </a:rPr>
              <a:t>Balestra</a:t>
            </a:r>
            <a:r>
              <a:rPr lang="en-GB" altLang="en-US" sz="1400" dirty="0">
                <a:solidFill>
                  <a:srgbClr val="002A7E"/>
                </a:solidFill>
                <a:latin typeface="+mj-lt"/>
                <a:ea typeface="MS PGothic" panose="020B0600070205080204" pitchFamily="34" charset="-128"/>
              </a:rPr>
              <a:t> (400 </a:t>
            </a:r>
            <a:r>
              <a:rPr lang="en-GB" altLang="en-US" sz="1400" dirty="0" err="1">
                <a:solidFill>
                  <a:srgbClr val="002A7E"/>
                </a:solidFill>
                <a:latin typeface="+mj-lt"/>
                <a:ea typeface="MS PGothic" panose="020B0600070205080204" pitchFamily="34" charset="-128"/>
              </a:rPr>
              <a:t>metri</a:t>
            </a:r>
            <a:r>
              <a:rPr lang="en-GB" altLang="en-US" sz="1400" dirty="0">
                <a:solidFill>
                  <a:srgbClr val="002A7E"/>
                </a:solidFill>
                <a:latin typeface="+mj-lt"/>
                <a:ea typeface="MS PGothic" panose="020B0600070205080204" pitchFamily="34" charset="-128"/>
              </a:rPr>
              <a:t>)</a:t>
            </a:r>
          </a:p>
          <a:p>
            <a:pPr>
              <a:lnSpc>
                <a:spcPts val="1991"/>
              </a:lnSpc>
            </a:pPr>
            <a:endParaRPr lang="en-GB" altLang="en-US" sz="1600" dirty="0">
              <a:solidFill>
                <a:srgbClr val="002A7E"/>
              </a:solidFill>
              <a:latin typeface="+mj-lt"/>
              <a:ea typeface="MS PGothic" panose="020B0600070205080204" pitchFamily="34" charset="-128"/>
            </a:endParaRPr>
          </a:p>
        </p:txBody>
      </p:sp>
      <p:sp>
        <p:nvSpPr>
          <p:cNvPr id="2" name="Rettangolo 1"/>
          <p:cNvSpPr/>
          <p:nvPr/>
        </p:nvSpPr>
        <p:spPr>
          <a:xfrm>
            <a:off x="5736198" y="1538310"/>
            <a:ext cx="4018280" cy="523220"/>
          </a:xfrm>
          <a:prstGeom prst="rect">
            <a:avLst/>
          </a:prstGeom>
        </p:spPr>
        <p:txBody>
          <a:bodyPr wrap="none">
            <a:spAutoFit/>
          </a:bodyPr>
          <a:lstStyle/>
          <a:p>
            <a:r>
              <a:rPr lang="it-CH" sz="1400" dirty="0">
                <a:solidFill>
                  <a:srgbClr val="002A7E"/>
                </a:solidFill>
                <a:latin typeface="+mj-lt"/>
                <a:ea typeface="MS PGothic" panose="020B0600070205080204" pitchFamily="34" charset="-128"/>
              </a:rPr>
              <a:t>Si ringrazia gentilmente per l’attenzione concessa.</a:t>
            </a:r>
          </a:p>
          <a:p>
            <a:r>
              <a:rPr lang="it-CH" sz="1400" dirty="0">
                <a:solidFill>
                  <a:srgbClr val="002A7E"/>
                </a:solidFill>
                <a:latin typeface="+mj-lt"/>
                <a:ea typeface="MS PGothic" panose="020B0600070205080204" pitchFamily="34" charset="-128"/>
              </a:rPr>
              <a:t>Per maggiori informazioni o per fissare un consulto:</a:t>
            </a:r>
          </a:p>
        </p:txBody>
      </p:sp>
      <p:sp>
        <p:nvSpPr>
          <p:cNvPr id="8" name="Segnaposto numero diapositiva 3"/>
          <p:cNvSpPr txBox="1">
            <a:spLocks/>
          </p:cNvSpPr>
          <p:nvPr/>
        </p:nvSpPr>
        <p:spPr>
          <a:xfrm>
            <a:off x="10125075" y="7398784"/>
            <a:ext cx="434261" cy="249791"/>
          </a:xfrm>
          <a:prstGeom prst="rect">
            <a:avLst/>
          </a:prstGeom>
        </p:spPr>
        <p:txBody>
          <a:bodyPr/>
          <a:lstStyle>
            <a:defPPr>
              <a:defRPr lang="en-US"/>
            </a:defPPr>
            <a:lvl1pPr marL="0" algn="r" defTabSz="505755" rtl="0" eaLnBrk="1" latinLnBrk="0" hangingPunct="1">
              <a:defRPr sz="1000" kern="1200">
                <a:solidFill>
                  <a:srgbClr val="002A7E"/>
                </a:solidFill>
                <a:latin typeface="+mn-lt"/>
                <a:ea typeface="+mn-ea"/>
                <a:cs typeface="+mn-cs"/>
              </a:defRPr>
            </a:lvl1pPr>
            <a:lvl2pPr marL="505755" algn="l" defTabSz="505755" rtl="0" eaLnBrk="1" latinLnBrk="0" hangingPunct="1">
              <a:defRPr sz="2000" kern="1200">
                <a:solidFill>
                  <a:schemeClr val="tx1"/>
                </a:solidFill>
                <a:latin typeface="+mn-lt"/>
                <a:ea typeface="+mn-ea"/>
                <a:cs typeface="+mn-cs"/>
              </a:defRPr>
            </a:lvl2pPr>
            <a:lvl3pPr marL="1011509" algn="l" defTabSz="505755" rtl="0" eaLnBrk="1" latinLnBrk="0" hangingPunct="1">
              <a:defRPr sz="2000" kern="1200">
                <a:solidFill>
                  <a:schemeClr val="tx1"/>
                </a:solidFill>
                <a:latin typeface="+mn-lt"/>
                <a:ea typeface="+mn-ea"/>
                <a:cs typeface="+mn-cs"/>
              </a:defRPr>
            </a:lvl3pPr>
            <a:lvl4pPr marL="1517264" algn="l" defTabSz="505755" rtl="0" eaLnBrk="1" latinLnBrk="0" hangingPunct="1">
              <a:defRPr sz="2000" kern="1200">
                <a:solidFill>
                  <a:schemeClr val="tx1"/>
                </a:solidFill>
                <a:latin typeface="+mn-lt"/>
                <a:ea typeface="+mn-ea"/>
                <a:cs typeface="+mn-cs"/>
              </a:defRPr>
            </a:lvl4pPr>
            <a:lvl5pPr marL="2023019" algn="l" defTabSz="505755" rtl="0" eaLnBrk="1" latinLnBrk="0" hangingPunct="1">
              <a:defRPr sz="2000" kern="1200">
                <a:solidFill>
                  <a:schemeClr val="tx1"/>
                </a:solidFill>
                <a:latin typeface="+mn-lt"/>
                <a:ea typeface="+mn-ea"/>
                <a:cs typeface="+mn-cs"/>
              </a:defRPr>
            </a:lvl5pPr>
            <a:lvl6pPr marL="2528773" algn="l" defTabSz="505755" rtl="0" eaLnBrk="1" latinLnBrk="0" hangingPunct="1">
              <a:defRPr sz="2000" kern="1200">
                <a:solidFill>
                  <a:schemeClr val="tx1"/>
                </a:solidFill>
                <a:latin typeface="+mn-lt"/>
                <a:ea typeface="+mn-ea"/>
                <a:cs typeface="+mn-cs"/>
              </a:defRPr>
            </a:lvl6pPr>
            <a:lvl7pPr marL="3034528" algn="l" defTabSz="505755" rtl="0" eaLnBrk="1" latinLnBrk="0" hangingPunct="1">
              <a:defRPr sz="2000" kern="1200">
                <a:solidFill>
                  <a:schemeClr val="tx1"/>
                </a:solidFill>
                <a:latin typeface="+mn-lt"/>
                <a:ea typeface="+mn-ea"/>
                <a:cs typeface="+mn-cs"/>
              </a:defRPr>
            </a:lvl7pPr>
            <a:lvl8pPr marL="3540282" algn="l" defTabSz="505755" rtl="0" eaLnBrk="1" latinLnBrk="0" hangingPunct="1">
              <a:defRPr sz="2000" kern="1200">
                <a:solidFill>
                  <a:schemeClr val="tx1"/>
                </a:solidFill>
                <a:latin typeface="+mn-lt"/>
                <a:ea typeface="+mn-ea"/>
                <a:cs typeface="+mn-cs"/>
              </a:defRPr>
            </a:lvl8pPr>
            <a:lvl9pPr marL="4046037" algn="l" defTabSz="505755" rtl="0" eaLnBrk="1" latinLnBrk="0" hangingPunct="1">
              <a:defRPr sz="2000" kern="1200">
                <a:solidFill>
                  <a:schemeClr val="tx1"/>
                </a:solidFill>
                <a:latin typeface="+mn-lt"/>
                <a:ea typeface="+mn-ea"/>
                <a:cs typeface="+mn-cs"/>
              </a:defRPr>
            </a:lvl9pPr>
          </a:lstStyle>
          <a:p>
            <a:endParaRPr lang="it-CH" dirty="0"/>
          </a:p>
        </p:txBody>
      </p:sp>
      <p:sp>
        <p:nvSpPr>
          <p:cNvPr id="9" name="CasellaDiTesto 8"/>
          <p:cNvSpPr txBox="1"/>
          <p:nvPr/>
        </p:nvSpPr>
        <p:spPr>
          <a:xfrm>
            <a:off x="5566275" y="6457006"/>
            <a:ext cx="5009957" cy="963912"/>
          </a:xfrm>
          <a:prstGeom prst="rect">
            <a:avLst/>
          </a:prstGeom>
          <a:solidFill>
            <a:schemeClr val="bg1"/>
          </a:solidFill>
          <a:ln>
            <a:noFill/>
          </a:ln>
        </p:spPr>
        <p:txBody>
          <a:bodyPr wrap="square" lIns="101151" tIns="50575" rIns="101151" bIns="50575" rtlCol="0">
            <a:spAutoFit/>
          </a:bodyPr>
          <a:lstStyle/>
          <a:p>
            <a:pPr algn="r"/>
            <a:r>
              <a:rPr lang="it-CH" sz="2700" dirty="0">
                <a:solidFill>
                  <a:srgbClr val="002A7E"/>
                </a:solidFill>
                <a:latin typeface="Britannic Bold" panose="020B0903060703020204" pitchFamily="34" charset="0"/>
                <a:cs typeface="Aharoni" panose="02010803020104030203" pitchFamily="2" charset="-79"/>
              </a:rPr>
              <a:t>Gruppo Fiduciario</a:t>
            </a:r>
            <a:r>
              <a:rPr lang="it-CH" sz="2700" dirty="0">
                <a:solidFill>
                  <a:srgbClr val="002A7E"/>
                </a:solidFill>
                <a:latin typeface="Arial Black" panose="020B0A04020102020204" pitchFamily="34" charset="0"/>
                <a:cs typeface="Aharoni" panose="02010803020104030203" pitchFamily="2" charset="-79"/>
              </a:rPr>
              <a:t> </a:t>
            </a:r>
            <a:r>
              <a:rPr lang="it-CH" sz="3600" dirty="0">
                <a:solidFill>
                  <a:srgbClr val="002A7E"/>
                </a:solidFill>
                <a:latin typeface="Arial Black" panose="020B0A04020102020204" pitchFamily="34" charset="0"/>
                <a:cs typeface="Aharoni" panose="02010803020104030203" pitchFamily="2" charset="-79"/>
              </a:rPr>
              <a:t>HELVIA </a:t>
            </a:r>
          </a:p>
          <a:p>
            <a:pPr algn="r"/>
            <a:r>
              <a:rPr lang="it-CH" spc="133" dirty="0">
                <a:solidFill>
                  <a:srgbClr val="FF0000"/>
                </a:solidFill>
                <a:latin typeface="Britannic Bold" panose="020B0903060703020204" pitchFamily="34" charset="0"/>
              </a:rPr>
              <a:t>il Partner di Fiducia dei Buoni Affari </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312" y="1170725"/>
            <a:ext cx="5116440" cy="6139728"/>
          </a:xfrm>
          <a:prstGeom prst="rect">
            <a:avLst/>
          </a:prstGeom>
        </p:spPr>
      </p:pic>
    </p:spTree>
    <p:extLst>
      <p:ext uri="{BB962C8B-B14F-4D97-AF65-F5344CB8AC3E}">
        <p14:creationId xmlns:p14="http://schemas.microsoft.com/office/powerpoint/2010/main" val="2553568141"/>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Personalizza struttur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73402</TotalTime>
  <Words>6151</Words>
  <Application>Microsoft Office PowerPoint</Application>
  <PresentationFormat>Personalizzato</PresentationFormat>
  <Paragraphs>459</Paragraphs>
  <Slides>20</Slides>
  <Notes>0</Notes>
  <HiddenSlides>0</HiddenSlides>
  <MMClips>0</MMClips>
  <ScaleCrop>false</ScaleCrop>
  <HeadingPairs>
    <vt:vector size="6" baseType="variant">
      <vt:variant>
        <vt:lpstr>Caratteri utilizzati</vt:lpstr>
      </vt:variant>
      <vt:variant>
        <vt:i4>21</vt:i4>
      </vt:variant>
      <vt:variant>
        <vt:lpstr>Tema</vt:lpstr>
      </vt:variant>
      <vt:variant>
        <vt:i4>7</vt:i4>
      </vt:variant>
      <vt:variant>
        <vt:lpstr>Titoli diapositive</vt:lpstr>
      </vt:variant>
      <vt:variant>
        <vt:i4>20</vt:i4>
      </vt:variant>
    </vt:vector>
  </HeadingPairs>
  <TitlesOfParts>
    <vt:vector size="48" baseType="lpstr">
      <vt:lpstr>맑은 고딕</vt:lpstr>
      <vt:lpstr>MS PGothic</vt:lpstr>
      <vt:lpstr>新細明體</vt:lpstr>
      <vt:lpstr>游ゴシック</vt:lpstr>
      <vt:lpstr>Adobe Fan Heiti Std B</vt:lpstr>
      <vt:lpstr>Aharoni</vt:lpstr>
      <vt:lpstr>Andalus</vt:lpstr>
      <vt:lpstr>Arial</vt:lpstr>
      <vt:lpstr>Arial Black</vt:lpstr>
      <vt:lpstr>Arial Narrow</vt:lpstr>
      <vt:lpstr>Britannic Bold</vt:lpstr>
      <vt:lpstr>Browallia New</vt:lpstr>
      <vt:lpstr>Calibri</vt:lpstr>
      <vt:lpstr>Calibri Light</vt:lpstr>
      <vt:lpstr>Chicago</vt:lpstr>
      <vt:lpstr>Futura Md BT</vt:lpstr>
      <vt:lpstr>Helvetica</vt:lpstr>
      <vt:lpstr>Kalinga</vt:lpstr>
      <vt:lpstr>Magneto</vt:lpstr>
      <vt:lpstr>Times New Roman</vt:lpstr>
      <vt:lpstr>Wingdings</vt:lpstr>
      <vt:lpstr>Tema di Office</vt:lpstr>
      <vt:lpstr>2_Tema di Office</vt:lpstr>
      <vt:lpstr>2_Personalizza struttura</vt:lpstr>
      <vt:lpstr>3_Personalizza struttura</vt:lpstr>
      <vt:lpstr>1_Personalizza struttura</vt:lpstr>
      <vt:lpstr>Personalizza struttura</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Dell1</dc:creator>
  <cp:lastModifiedBy>Dalmazio Zolesi</cp:lastModifiedBy>
  <cp:revision>1868</cp:revision>
  <cp:lastPrinted>2021-12-02T12:52:53Z</cp:lastPrinted>
  <dcterms:created xsi:type="dcterms:W3CDTF">2016-07-23T11:29:31Z</dcterms:created>
  <dcterms:modified xsi:type="dcterms:W3CDTF">2022-02-07T18:36:23Z</dcterms:modified>
</cp:coreProperties>
</file>